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 smtClean="0"/>
              <a:t>Щракнете, за да редактирате стила на подзаглавието в образеца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53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9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45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42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8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67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87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19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82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9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71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64092-6C94-4107-8C59-976686BC7C3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1E9E5-4538-4F7D-9A44-7204E23CAC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2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2345377" y="1650670"/>
            <a:ext cx="67986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Урок: </a:t>
            </a:r>
            <a:r>
              <a:rPr lang="ru-RU" b="1" dirty="0" err="1" smtClean="0"/>
              <a:t>Обобщаващи</a:t>
            </a:r>
            <a:r>
              <a:rPr lang="ru-RU" b="1" dirty="0" smtClean="0"/>
              <a:t> </a:t>
            </a:r>
            <a:r>
              <a:rPr lang="ru-RU" b="1" dirty="0" err="1" smtClean="0"/>
              <a:t>таблици</a:t>
            </a:r>
            <a:r>
              <a:rPr lang="ru-RU" b="1" dirty="0" smtClean="0"/>
              <a:t> и </a:t>
            </a:r>
            <a:r>
              <a:rPr lang="ru-RU" b="1" dirty="0" err="1" smtClean="0"/>
              <a:t>диаграми</a:t>
            </a:r>
            <a:endParaRPr lang="ru-RU" b="1" dirty="0" smtClean="0"/>
          </a:p>
          <a:p>
            <a:r>
              <a:rPr lang="ru-RU" b="1" dirty="0" err="1" smtClean="0"/>
              <a:t>Въведение</a:t>
            </a:r>
            <a:endParaRPr lang="ru-RU" b="1" dirty="0" smtClean="0"/>
          </a:p>
          <a:p>
            <a:r>
              <a:rPr lang="ru-RU" dirty="0" err="1" smtClean="0"/>
              <a:t>Обобщаващите</a:t>
            </a:r>
            <a:r>
              <a:rPr lang="ru-RU" dirty="0" smtClean="0"/>
              <a:t> </a:t>
            </a:r>
            <a:r>
              <a:rPr lang="ru-RU" dirty="0" err="1" smtClean="0"/>
              <a:t>таблици</a:t>
            </a:r>
            <a:r>
              <a:rPr lang="ru-RU" dirty="0" smtClean="0"/>
              <a:t> и </a:t>
            </a:r>
            <a:r>
              <a:rPr lang="ru-RU" dirty="0" err="1" smtClean="0"/>
              <a:t>диаграми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важни</a:t>
            </a:r>
            <a:r>
              <a:rPr lang="ru-RU" dirty="0" smtClean="0"/>
              <a:t> </a:t>
            </a:r>
            <a:r>
              <a:rPr lang="ru-RU" dirty="0" err="1" smtClean="0"/>
              <a:t>инструменти</a:t>
            </a:r>
            <a:r>
              <a:rPr lang="ru-RU" dirty="0" smtClean="0"/>
              <a:t> в </a:t>
            </a:r>
            <a:r>
              <a:rPr lang="ru-RU" dirty="0" err="1" smtClean="0"/>
              <a:t>обработката</a:t>
            </a:r>
            <a:r>
              <a:rPr lang="ru-RU" dirty="0" smtClean="0"/>
              <a:t> и анализа на </a:t>
            </a:r>
            <a:r>
              <a:rPr lang="ru-RU" dirty="0" err="1" smtClean="0"/>
              <a:t>данни</a:t>
            </a:r>
            <a:r>
              <a:rPr lang="ru-RU" dirty="0" smtClean="0"/>
              <a:t>. Те </a:t>
            </a:r>
            <a:r>
              <a:rPr lang="ru-RU" dirty="0" err="1" smtClean="0"/>
              <a:t>позволяват</a:t>
            </a:r>
            <a:r>
              <a:rPr lang="ru-RU" dirty="0" smtClean="0"/>
              <a:t> на </a:t>
            </a:r>
            <a:r>
              <a:rPr lang="ru-RU" dirty="0" err="1" smtClean="0"/>
              <a:t>потребителите</a:t>
            </a:r>
            <a:r>
              <a:rPr lang="ru-RU" dirty="0" smtClean="0"/>
              <a:t> да </a:t>
            </a:r>
            <a:r>
              <a:rPr lang="ru-RU" dirty="0" err="1" smtClean="0"/>
              <a:t>организират</a:t>
            </a:r>
            <a:r>
              <a:rPr lang="ru-RU" dirty="0" smtClean="0"/>
              <a:t> </a:t>
            </a:r>
            <a:r>
              <a:rPr lang="ru-RU" dirty="0" err="1" smtClean="0"/>
              <a:t>големи</a:t>
            </a:r>
            <a:r>
              <a:rPr lang="ru-RU" dirty="0" smtClean="0"/>
              <a:t> </a:t>
            </a:r>
            <a:r>
              <a:rPr lang="ru-RU" dirty="0" err="1" smtClean="0"/>
              <a:t>обеми</a:t>
            </a:r>
            <a:r>
              <a:rPr lang="ru-RU" dirty="0" smtClean="0"/>
              <a:t> от информация, </a:t>
            </a:r>
            <a:r>
              <a:rPr lang="ru-RU" dirty="0" err="1" smtClean="0"/>
              <a:t>представяйки</a:t>
            </a:r>
            <a:r>
              <a:rPr lang="ru-RU" dirty="0" smtClean="0"/>
              <a:t> </a:t>
            </a:r>
            <a:r>
              <a:rPr lang="ru-RU" dirty="0" err="1" smtClean="0"/>
              <a:t>ги</a:t>
            </a:r>
            <a:r>
              <a:rPr lang="ru-RU" dirty="0" smtClean="0"/>
              <a:t> в </a:t>
            </a:r>
            <a:r>
              <a:rPr lang="ru-RU" dirty="0" err="1" smtClean="0"/>
              <a:t>лесно</a:t>
            </a:r>
            <a:r>
              <a:rPr lang="ru-RU" dirty="0" smtClean="0"/>
              <a:t> разбираем и </a:t>
            </a:r>
            <a:r>
              <a:rPr lang="ru-RU" dirty="0" err="1" smtClean="0"/>
              <a:t>визуално</a:t>
            </a:r>
            <a:r>
              <a:rPr lang="ru-RU" dirty="0" smtClean="0"/>
              <a:t> приятен вид. В </a:t>
            </a:r>
            <a:r>
              <a:rPr lang="ru-RU" dirty="0" err="1" smtClean="0"/>
              <a:t>този</a:t>
            </a:r>
            <a:r>
              <a:rPr lang="ru-RU" dirty="0" smtClean="0"/>
              <a:t> урок </a:t>
            </a:r>
            <a:r>
              <a:rPr lang="ru-RU" dirty="0" err="1" smtClean="0"/>
              <a:t>ще</a:t>
            </a:r>
            <a:r>
              <a:rPr lang="ru-RU" dirty="0" smtClean="0"/>
              <a:t> се </a:t>
            </a:r>
            <a:r>
              <a:rPr lang="ru-RU" dirty="0" err="1" smtClean="0"/>
              <a:t>запознаем</a:t>
            </a:r>
            <a:r>
              <a:rPr lang="ru-RU" dirty="0" smtClean="0"/>
              <a:t> с </a:t>
            </a:r>
            <a:r>
              <a:rPr lang="ru-RU" dirty="0" err="1" smtClean="0"/>
              <a:t>основните</a:t>
            </a:r>
            <a:r>
              <a:rPr lang="ru-RU" dirty="0" smtClean="0"/>
              <a:t> понятия, </a:t>
            </a:r>
            <a:r>
              <a:rPr lang="ru-RU" dirty="0" err="1" smtClean="0"/>
              <a:t>процеси</a:t>
            </a:r>
            <a:r>
              <a:rPr lang="ru-RU" dirty="0" smtClean="0"/>
              <a:t> и техники за </a:t>
            </a:r>
            <a:r>
              <a:rPr lang="ru-RU" dirty="0" err="1" smtClean="0"/>
              <a:t>създаване</a:t>
            </a:r>
            <a:r>
              <a:rPr lang="ru-RU" dirty="0" smtClean="0"/>
              <a:t> и </a:t>
            </a:r>
            <a:r>
              <a:rPr lang="ru-RU" dirty="0" err="1" smtClean="0"/>
              <a:t>форматиране</a:t>
            </a:r>
            <a:r>
              <a:rPr lang="ru-RU" dirty="0" smtClean="0"/>
              <a:t> на </a:t>
            </a:r>
            <a:r>
              <a:rPr lang="ru-RU" dirty="0" err="1" smtClean="0"/>
              <a:t>обобщаващи</a:t>
            </a:r>
            <a:r>
              <a:rPr lang="ru-RU" dirty="0" smtClean="0"/>
              <a:t> </a:t>
            </a:r>
            <a:r>
              <a:rPr lang="ru-RU" dirty="0" err="1" smtClean="0"/>
              <a:t>таблици</a:t>
            </a:r>
            <a:r>
              <a:rPr lang="ru-RU" dirty="0" smtClean="0"/>
              <a:t> и </a:t>
            </a:r>
            <a:r>
              <a:rPr lang="ru-RU" dirty="0" err="1" smtClean="0"/>
              <a:t>диаграми</a:t>
            </a:r>
            <a:r>
              <a:rPr lang="ru-RU" dirty="0" smtClean="0"/>
              <a:t> в MS </a:t>
            </a:r>
            <a:r>
              <a:rPr lang="ru-RU" dirty="0" err="1" smtClean="0"/>
              <a:t>Excel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061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2784764" y="973777"/>
            <a:ext cx="63592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Цели на урока: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Да разберем </a:t>
            </a:r>
            <a:r>
              <a:rPr lang="ru-RU" dirty="0" err="1" smtClean="0"/>
              <a:t>какво</a:t>
            </a:r>
            <a:r>
              <a:rPr lang="ru-RU" dirty="0" smtClean="0"/>
              <a:t> </a:t>
            </a:r>
            <a:r>
              <a:rPr lang="ru-RU" dirty="0" err="1" smtClean="0"/>
              <a:t>представляват</a:t>
            </a:r>
            <a:r>
              <a:rPr lang="ru-RU" dirty="0" smtClean="0"/>
              <a:t> </a:t>
            </a:r>
            <a:r>
              <a:rPr lang="ru-RU" dirty="0" err="1" smtClean="0"/>
              <a:t>обобщаващите</a:t>
            </a:r>
            <a:r>
              <a:rPr lang="ru-RU" dirty="0" smtClean="0"/>
              <a:t> </a:t>
            </a:r>
            <a:r>
              <a:rPr lang="ru-RU" dirty="0" err="1" smtClean="0"/>
              <a:t>таблици</a:t>
            </a:r>
            <a:r>
              <a:rPr lang="ru-RU" dirty="0" smtClean="0"/>
              <a:t> (</a:t>
            </a:r>
            <a:r>
              <a:rPr lang="ru-RU" dirty="0" err="1" smtClean="0"/>
              <a:t>PivotTable</a:t>
            </a:r>
            <a:r>
              <a:rPr lang="ru-RU" dirty="0" smtClean="0"/>
              <a:t>) и </a:t>
            </a:r>
            <a:r>
              <a:rPr lang="ru-RU" dirty="0" err="1" smtClean="0"/>
              <a:t>диаграми</a:t>
            </a:r>
            <a:r>
              <a:rPr lang="ru-RU" dirty="0" smtClean="0"/>
              <a:t> (</a:t>
            </a:r>
            <a:r>
              <a:rPr lang="ru-RU" dirty="0" err="1" smtClean="0"/>
              <a:t>PivotChart</a:t>
            </a:r>
            <a:r>
              <a:rPr lang="ru-RU" dirty="0" smtClean="0"/>
              <a:t>).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Да научим </a:t>
            </a:r>
            <a:r>
              <a:rPr lang="ru-RU" dirty="0" err="1" smtClean="0"/>
              <a:t>стъпките</a:t>
            </a:r>
            <a:r>
              <a:rPr lang="ru-RU" dirty="0" smtClean="0"/>
              <a:t> за </a:t>
            </a:r>
            <a:r>
              <a:rPr lang="ru-RU" dirty="0" err="1" smtClean="0"/>
              <a:t>създаване</a:t>
            </a:r>
            <a:r>
              <a:rPr lang="ru-RU" dirty="0" smtClean="0"/>
              <a:t> и настройка на </a:t>
            </a:r>
            <a:r>
              <a:rPr lang="ru-RU" dirty="0" err="1" smtClean="0"/>
              <a:t>обобщаваща</a:t>
            </a:r>
            <a:r>
              <a:rPr lang="ru-RU" dirty="0" smtClean="0"/>
              <a:t> таблица.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Да </a:t>
            </a:r>
            <a:r>
              <a:rPr lang="ru-RU" dirty="0" err="1" smtClean="0"/>
              <a:t>визуализираме</a:t>
            </a:r>
            <a:r>
              <a:rPr lang="ru-RU" dirty="0" smtClean="0"/>
              <a:t> </a:t>
            </a:r>
            <a:r>
              <a:rPr lang="ru-RU" dirty="0" err="1" smtClean="0"/>
              <a:t>данни</a:t>
            </a:r>
            <a:r>
              <a:rPr lang="ru-RU" dirty="0" smtClean="0"/>
              <a:t> с </a:t>
            </a:r>
            <a:r>
              <a:rPr lang="ru-RU" dirty="0" err="1" smtClean="0"/>
              <a:t>помощта</a:t>
            </a:r>
            <a:r>
              <a:rPr lang="ru-RU" dirty="0" smtClean="0"/>
              <a:t> на </a:t>
            </a:r>
            <a:r>
              <a:rPr lang="ru-RU" dirty="0" err="1" smtClean="0"/>
              <a:t>обобщаващи</a:t>
            </a:r>
            <a:r>
              <a:rPr lang="ru-RU" dirty="0" smtClean="0"/>
              <a:t> </a:t>
            </a:r>
            <a:r>
              <a:rPr lang="ru-RU" dirty="0" err="1" smtClean="0"/>
              <a:t>диаграми</a:t>
            </a:r>
            <a:r>
              <a:rPr lang="ru-RU" dirty="0" smtClean="0"/>
              <a:t> и да </a:t>
            </a:r>
            <a:r>
              <a:rPr lang="ru-RU" dirty="0" err="1" smtClean="0"/>
              <a:t>променяме</a:t>
            </a:r>
            <a:r>
              <a:rPr lang="ru-RU" dirty="0" smtClean="0"/>
              <a:t> </a:t>
            </a:r>
            <a:r>
              <a:rPr lang="ru-RU" dirty="0" err="1" smtClean="0"/>
              <a:t>техния</a:t>
            </a:r>
            <a:r>
              <a:rPr lang="ru-RU" dirty="0" smtClean="0"/>
              <a:t> </a:t>
            </a:r>
            <a:r>
              <a:rPr lang="ru-RU" dirty="0" err="1" smtClean="0"/>
              <a:t>изглед</a:t>
            </a:r>
            <a:r>
              <a:rPr lang="ru-RU" dirty="0" smtClean="0"/>
              <a:t> за </a:t>
            </a:r>
            <a:r>
              <a:rPr lang="ru-RU" dirty="0" err="1" smtClean="0"/>
              <a:t>по-ясен</a:t>
            </a:r>
            <a:r>
              <a:rPr lang="ru-RU" dirty="0" smtClean="0"/>
              <a:t> анализ.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Да се </a:t>
            </a:r>
            <a:r>
              <a:rPr lang="ru-RU" dirty="0" err="1" smtClean="0"/>
              <a:t>запознаем</a:t>
            </a:r>
            <a:r>
              <a:rPr lang="ru-RU" dirty="0" smtClean="0"/>
              <a:t> с </a:t>
            </a:r>
            <a:r>
              <a:rPr lang="ru-RU" dirty="0" err="1" smtClean="0"/>
              <a:t>процеса</a:t>
            </a:r>
            <a:r>
              <a:rPr lang="ru-RU" dirty="0" smtClean="0"/>
              <a:t> на </a:t>
            </a:r>
            <a:r>
              <a:rPr lang="ru-RU" dirty="0" err="1" smtClean="0"/>
              <a:t>филтриране</a:t>
            </a:r>
            <a:r>
              <a:rPr lang="ru-RU" dirty="0" smtClean="0"/>
              <a:t>, </a:t>
            </a:r>
            <a:r>
              <a:rPr lang="ru-RU" dirty="0" err="1" smtClean="0"/>
              <a:t>групиране</a:t>
            </a:r>
            <a:r>
              <a:rPr lang="ru-RU" dirty="0" smtClean="0"/>
              <a:t> и визуализация на </a:t>
            </a:r>
            <a:r>
              <a:rPr lang="ru-RU" dirty="0" err="1" smtClean="0"/>
              <a:t>данни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032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авоъгълник 5"/>
          <p:cNvSpPr/>
          <p:nvPr/>
        </p:nvSpPr>
        <p:spPr>
          <a:xfrm>
            <a:off x="3279569" y="56879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Какво</a:t>
            </a:r>
            <a:r>
              <a:rPr lang="ru-RU" b="1" dirty="0" smtClean="0"/>
              <a:t> </a:t>
            </a:r>
            <a:r>
              <a:rPr lang="ru-RU" b="1" dirty="0" err="1" smtClean="0"/>
              <a:t>представляват</a:t>
            </a:r>
            <a:r>
              <a:rPr lang="ru-RU" b="1" dirty="0" smtClean="0"/>
              <a:t> </a:t>
            </a:r>
            <a:r>
              <a:rPr lang="ru-RU" b="1" dirty="0" err="1" smtClean="0"/>
              <a:t>обобщаващите</a:t>
            </a:r>
            <a:r>
              <a:rPr lang="ru-RU" b="1" dirty="0" smtClean="0"/>
              <a:t> </a:t>
            </a:r>
            <a:r>
              <a:rPr lang="ru-RU" b="1" dirty="0" err="1" smtClean="0"/>
              <a:t>таблици</a:t>
            </a:r>
            <a:r>
              <a:rPr lang="ru-RU" b="1" dirty="0" smtClean="0"/>
              <a:t> (</a:t>
            </a:r>
            <a:r>
              <a:rPr lang="ru-RU" b="1" dirty="0" err="1" smtClean="0"/>
              <a:t>PivotTable</a:t>
            </a:r>
            <a:r>
              <a:rPr lang="ru-RU" b="1" dirty="0" smtClean="0"/>
              <a:t>)?</a:t>
            </a:r>
          </a:p>
          <a:p>
            <a:r>
              <a:rPr lang="ru-RU" dirty="0" err="1" smtClean="0"/>
              <a:t>Обобщаващите</a:t>
            </a:r>
            <a:r>
              <a:rPr lang="ru-RU" dirty="0" smtClean="0"/>
              <a:t> </a:t>
            </a:r>
            <a:r>
              <a:rPr lang="ru-RU" dirty="0" err="1" smtClean="0"/>
              <a:t>таблици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специализирани</a:t>
            </a:r>
            <a:r>
              <a:rPr lang="ru-RU" dirty="0" smtClean="0"/>
              <a:t> </a:t>
            </a:r>
            <a:r>
              <a:rPr lang="ru-RU" dirty="0" err="1" smtClean="0"/>
              <a:t>структури</a:t>
            </a:r>
            <a:r>
              <a:rPr lang="ru-RU" dirty="0" smtClean="0"/>
              <a:t> в MS </a:t>
            </a:r>
            <a:r>
              <a:rPr lang="ru-RU" dirty="0" err="1" smtClean="0"/>
              <a:t>Excel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позволяват</a:t>
            </a:r>
            <a:r>
              <a:rPr lang="ru-RU" dirty="0" smtClean="0"/>
              <a:t> на потребителя да: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 smtClean="0"/>
              <a:t>Организира</a:t>
            </a:r>
            <a:r>
              <a:rPr lang="ru-RU" dirty="0" smtClean="0"/>
              <a:t> </a:t>
            </a:r>
            <a:r>
              <a:rPr lang="ru-RU" dirty="0" err="1" smtClean="0"/>
              <a:t>данни</a:t>
            </a:r>
            <a:r>
              <a:rPr lang="ru-RU" dirty="0" smtClean="0"/>
              <a:t> в динамична таблица, </a:t>
            </a:r>
            <a:r>
              <a:rPr lang="ru-RU" dirty="0" err="1" smtClean="0"/>
              <a:t>която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лесно</a:t>
            </a:r>
            <a:r>
              <a:rPr lang="ru-RU" dirty="0" smtClean="0"/>
              <a:t> да </a:t>
            </a:r>
            <a:r>
              <a:rPr lang="ru-RU" dirty="0" err="1" smtClean="0"/>
              <a:t>бъде</a:t>
            </a:r>
            <a:r>
              <a:rPr lang="ru-RU" dirty="0" smtClean="0"/>
              <a:t> променяна.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 smtClean="0"/>
              <a:t>Извежда</a:t>
            </a:r>
            <a:r>
              <a:rPr lang="ru-RU" dirty="0" smtClean="0"/>
              <a:t> </a:t>
            </a:r>
            <a:r>
              <a:rPr lang="ru-RU" dirty="0" err="1" smtClean="0"/>
              <a:t>основни</a:t>
            </a:r>
            <a:r>
              <a:rPr lang="ru-RU" dirty="0" smtClean="0"/>
              <a:t> </a:t>
            </a:r>
            <a:r>
              <a:rPr lang="ru-RU" dirty="0" err="1" smtClean="0"/>
              <a:t>стойности</a:t>
            </a:r>
            <a:r>
              <a:rPr lang="ru-RU" dirty="0" smtClean="0"/>
              <a:t> и показатели,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суми</a:t>
            </a:r>
            <a:r>
              <a:rPr lang="ru-RU" dirty="0" smtClean="0"/>
              <a:t>, </a:t>
            </a:r>
            <a:r>
              <a:rPr lang="ru-RU" dirty="0" err="1" smtClean="0"/>
              <a:t>средни</a:t>
            </a:r>
            <a:r>
              <a:rPr lang="ru-RU" dirty="0" smtClean="0"/>
              <a:t> </a:t>
            </a:r>
            <a:r>
              <a:rPr lang="ru-RU" dirty="0" err="1" smtClean="0"/>
              <a:t>стойности</a:t>
            </a:r>
            <a:r>
              <a:rPr lang="ru-RU" dirty="0" smtClean="0"/>
              <a:t>, </a:t>
            </a:r>
            <a:r>
              <a:rPr lang="ru-RU" dirty="0" err="1" smtClean="0"/>
              <a:t>максимални</a:t>
            </a:r>
            <a:r>
              <a:rPr lang="ru-RU" dirty="0" smtClean="0"/>
              <a:t> и </a:t>
            </a:r>
            <a:r>
              <a:rPr lang="ru-RU" dirty="0" err="1" smtClean="0"/>
              <a:t>минимални</a:t>
            </a:r>
            <a:r>
              <a:rPr lang="ru-RU" dirty="0" smtClean="0"/>
              <a:t> </a:t>
            </a:r>
            <a:r>
              <a:rPr lang="ru-RU" dirty="0" err="1" smtClean="0"/>
              <a:t>стойности</a:t>
            </a:r>
            <a:r>
              <a:rPr lang="ru-RU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 smtClean="0"/>
              <a:t>Групира</a:t>
            </a:r>
            <a:r>
              <a:rPr lang="ru-RU" dirty="0" smtClean="0"/>
              <a:t> и </a:t>
            </a:r>
            <a:r>
              <a:rPr lang="ru-RU" dirty="0" err="1" smtClean="0"/>
              <a:t>филтрира</a:t>
            </a:r>
            <a:r>
              <a:rPr lang="ru-RU" dirty="0" smtClean="0"/>
              <a:t> </a:t>
            </a:r>
            <a:r>
              <a:rPr lang="ru-RU" dirty="0" err="1" smtClean="0"/>
              <a:t>данни</a:t>
            </a:r>
            <a:r>
              <a:rPr lang="ru-RU" dirty="0" smtClean="0"/>
              <a:t>, за да </a:t>
            </a:r>
            <a:r>
              <a:rPr lang="ru-RU" dirty="0" err="1" smtClean="0"/>
              <a:t>представи</a:t>
            </a:r>
            <a:r>
              <a:rPr lang="ru-RU" dirty="0" smtClean="0"/>
              <a:t> </a:t>
            </a:r>
            <a:r>
              <a:rPr lang="ru-RU" dirty="0" err="1" smtClean="0"/>
              <a:t>информацията</a:t>
            </a:r>
            <a:r>
              <a:rPr lang="ru-RU" dirty="0" smtClean="0"/>
              <a:t> по </a:t>
            </a:r>
            <a:r>
              <a:rPr lang="ru-RU" dirty="0" err="1" smtClean="0"/>
              <a:t>по-ясен</a:t>
            </a:r>
            <a:r>
              <a:rPr lang="ru-RU" dirty="0" smtClean="0"/>
              <a:t> начин.</a:t>
            </a:r>
            <a:endParaRPr lang="ru-RU" dirty="0"/>
          </a:p>
        </p:txBody>
      </p:sp>
      <p:sp>
        <p:nvSpPr>
          <p:cNvPr id="7" name="Правоъгълник 6"/>
          <p:cNvSpPr/>
          <p:nvPr/>
        </p:nvSpPr>
        <p:spPr>
          <a:xfrm>
            <a:off x="3279569" y="3387252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Създаване</a:t>
            </a:r>
            <a:r>
              <a:rPr lang="ru-RU" b="1" dirty="0" smtClean="0"/>
              <a:t> на </a:t>
            </a:r>
            <a:r>
              <a:rPr lang="ru-RU" b="1" dirty="0" err="1" smtClean="0"/>
              <a:t>обобщаваща</a:t>
            </a:r>
            <a:r>
              <a:rPr lang="ru-RU" b="1" dirty="0" smtClean="0"/>
              <a:t> таблица</a:t>
            </a:r>
          </a:p>
          <a:p>
            <a:r>
              <a:rPr lang="ru-RU" b="1" dirty="0" err="1" smtClean="0"/>
              <a:t>Стъпки</a:t>
            </a:r>
            <a:r>
              <a:rPr lang="ru-RU" b="1" dirty="0" smtClean="0"/>
              <a:t> за </a:t>
            </a:r>
            <a:r>
              <a:rPr lang="ru-RU" b="1" dirty="0" err="1" smtClean="0"/>
              <a:t>създаване</a:t>
            </a:r>
            <a:r>
              <a:rPr lang="ru-RU" b="1" dirty="0" smtClean="0"/>
              <a:t>:</a:t>
            </a:r>
            <a:endParaRPr lang="ru-RU" dirty="0" smtClean="0"/>
          </a:p>
          <a:p>
            <a:pPr>
              <a:buFont typeface="+mj-lt"/>
              <a:buAutoNum type="arabicPeriod"/>
            </a:pPr>
            <a:r>
              <a:rPr lang="ru-RU" b="1" dirty="0" smtClean="0"/>
              <a:t>Изберете обхвата на </a:t>
            </a:r>
            <a:r>
              <a:rPr lang="ru-RU" b="1" dirty="0" err="1" smtClean="0"/>
              <a:t>данните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искате</a:t>
            </a:r>
            <a:r>
              <a:rPr lang="ru-RU" dirty="0" smtClean="0"/>
              <a:t> да обобщите.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Отидете</a:t>
            </a:r>
            <a:r>
              <a:rPr lang="ru-RU" dirty="0" smtClean="0"/>
              <a:t> на </a:t>
            </a:r>
            <a:r>
              <a:rPr lang="ru-RU" dirty="0" err="1" smtClean="0"/>
              <a:t>менюто</a:t>
            </a:r>
            <a:r>
              <a:rPr lang="ru-RU" dirty="0" smtClean="0"/>
              <a:t> </a:t>
            </a:r>
            <a:r>
              <a:rPr lang="ru-RU" b="1" dirty="0" err="1" smtClean="0"/>
              <a:t>Insert</a:t>
            </a:r>
            <a:r>
              <a:rPr lang="ru-RU" dirty="0" smtClean="0"/>
              <a:t> и изберете </a:t>
            </a:r>
            <a:r>
              <a:rPr lang="ru-RU" b="1" dirty="0" err="1" smtClean="0"/>
              <a:t>PivotTable</a:t>
            </a:r>
            <a:r>
              <a:rPr lang="ru-RU" dirty="0" smtClean="0"/>
              <a:t>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В </a:t>
            </a:r>
            <a:r>
              <a:rPr lang="ru-RU" dirty="0" err="1" smtClean="0"/>
              <a:t>появилия</a:t>
            </a:r>
            <a:r>
              <a:rPr lang="ru-RU" dirty="0" smtClean="0"/>
              <a:t> се диалогов </a:t>
            </a:r>
            <a:r>
              <a:rPr lang="ru-RU" dirty="0" err="1" smtClean="0"/>
              <a:t>прозорец</a:t>
            </a:r>
            <a:r>
              <a:rPr lang="ru-RU" dirty="0" smtClean="0"/>
              <a:t> задайте </a:t>
            </a:r>
            <a:r>
              <a:rPr lang="ru-RU" dirty="0" err="1" smtClean="0"/>
              <a:t>местоположението</a:t>
            </a:r>
            <a:r>
              <a:rPr lang="ru-RU" dirty="0" smtClean="0"/>
              <a:t> на </a:t>
            </a:r>
            <a:r>
              <a:rPr lang="ru-RU" dirty="0" err="1" smtClean="0"/>
              <a:t>обобщаващата</a:t>
            </a:r>
            <a:r>
              <a:rPr lang="ru-RU" dirty="0" smtClean="0"/>
              <a:t> таблица – на нов </a:t>
            </a:r>
            <a:r>
              <a:rPr lang="ru-RU" dirty="0" err="1" smtClean="0"/>
              <a:t>работен</a:t>
            </a:r>
            <a:r>
              <a:rPr lang="ru-RU" dirty="0" smtClean="0"/>
              <a:t> лист или </a:t>
            </a:r>
            <a:r>
              <a:rPr lang="ru-RU" dirty="0" err="1" smtClean="0"/>
              <a:t>същия</a:t>
            </a:r>
            <a:r>
              <a:rPr lang="ru-RU" dirty="0" smtClean="0"/>
              <a:t> </a:t>
            </a:r>
            <a:r>
              <a:rPr lang="ru-RU" dirty="0" err="1" smtClean="0"/>
              <a:t>работен</a:t>
            </a:r>
            <a:r>
              <a:rPr lang="ru-RU" dirty="0" smtClean="0"/>
              <a:t> лист.</a:t>
            </a:r>
          </a:p>
          <a:p>
            <a:pPr>
              <a:buFont typeface="+mj-lt"/>
              <a:buAutoNum type="arabicPeriod"/>
            </a:pPr>
            <a:r>
              <a:rPr lang="ru-RU" b="1" dirty="0" smtClean="0"/>
              <a:t>Настройте </a:t>
            </a:r>
            <a:r>
              <a:rPr lang="ru-RU" b="1" dirty="0" err="1" smtClean="0"/>
              <a:t>структурата</a:t>
            </a:r>
            <a:r>
              <a:rPr lang="ru-RU" b="1" dirty="0" smtClean="0"/>
              <a:t> на </a:t>
            </a:r>
            <a:r>
              <a:rPr lang="ru-RU" b="1" dirty="0" err="1" smtClean="0"/>
              <a:t>таблицата</a:t>
            </a:r>
            <a:r>
              <a:rPr lang="ru-RU" dirty="0" smtClean="0"/>
              <a:t>,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плъзгате</a:t>
            </a:r>
            <a:r>
              <a:rPr lang="ru-RU" dirty="0" smtClean="0"/>
              <a:t> и </a:t>
            </a:r>
            <a:r>
              <a:rPr lang="ru-RU" dirty="0" err="1" smtClean="0"/>
              <a:t>пускате</a:t>
            </a:r>
            <a:r>
              <a:rPr lang="ru-RU" dirty="0" smtClean="0"/>
              <a:t> </a:t>
            </a:r>
            <a:r>
              <a:rPr lang="ru-RU" dirty="0" err="1" smtClean="0"/>
              <a:t>полетата</a:t>
            </a:r>
            <a:r>
              <a:rPr lang="ru-RU" dirty="0" smtClean="0"/>
              <a:t> в </a:t>
            </a:r>
            <a:r>
              <a:rPr lang="ru-RU" dirty="0" err="1" smtClean="0"/>
              <a:t>зоните</a:t>
            </a:r>
            <a:r>
              <a:rPr lang="ru-RU" dirty="0" smtClean="0"/>
              <a:t> „</a:t>
            </a:r>
            <a:r>
              <a:rPr lang="ru-RU" dirty="0" err="1" smtClean="0"/>
              <a:t>Rows</a:t>
            </a:r>
            <a:r>
              <a:rPr lang="ru-RU" dirty="0" smtClean="0"/>
              <a:t>“, „</a:t>
            </a:r>
            <a:r>
              <a:rPr lang="ru-RU" dirty="0" err="1" smtClean="0"/>
              <a:t>Columns</a:t>
            </a:r>
            <a:r>
              <a:rPr lang="ru-RU" dirty="0" smtClean="0"/>
              <a:t>“, „</a:t>
            </a:r>
            <a:r>
              <a:rPr lang="ru-RU" dirty="0" err="1" smtClean="0"/>
              <a:t>Values</a:t>
            </a:r>
            <a:r>
              <a:rPr lang="ru-RU" dirty="0" smtClean="0"/>
              <a:t>“ и „</a:t>
            </a:r>
            <a:r>
              <a:rPr lang="ru-RU" dirty="0" err="1" smtClean="0"/>
              <a:t>Filters</a:t>
            </a:r>
            <a:r>
              <a:rPr lang="ru-RU" dirty="0" smtClean="0"/>
              <a:t>“.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70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2899559" y="84786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Представяне</a:t>
            </a:r>
            <a:r>
              <a:rPr lang="ru-RU" b="1" dirty="0" smtClean="0"/>
              <a:t> на </a:t>
            </a:r>
            <a:r>
              <a:rPr lang="ru-RU" b="1" dirty="0" err="1" smtClean="0"/>
              <a:t>данни</a:t>
            </a:r>
            <a:r>
              <a:rPr lang="ru-RU" b="1" dirty="0" smtClean="0"/>
              <a:t> с </a:t>
            </a:r>
            <a:r>
              <a:rPr lang="ru-RU" b="1" dirty="0" err="1" smtClean="0"/>
              <a:t>обобщаваща</a:t>
            </a:r>
            <a:r>
              <a:rPr lang="ru-RU" b="1" dirty="0" smtClean="0"/>
              <a:t> таблица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 smtClean="0"/>
              <a:t>Полетата</a:t>
            </a:r>
            <a:r>
              <a:rPr lang="ru-RU" dirty="0" smtClean="0"/>
              <a:t>, </a:t>
            </a:r>
            <a:r>
              <a:rPr lang="ru-RU" dirty="0" err="1" smtClean="0"/>
              <a:t>поставени</a:t>
            </a:r>
            <a:r>
              <a:rPr lang="ru-RU" dirty="0" smtClean="0"/>
              <a:t> в </a:t>
            </a:r>
            <a:r>
              <a:rPr lang="ru-RU" dirty="0" err="1" smtClean="0"/>
              <a:t>зоната</a:t>
            </a:r>
            <a:r>
              <a:rPr lang="ru-RU" dirty="0" smtClean="0"/>
              <a:t> </a:t>
            </a:r>
            <a:r>
              <a:rPr lang="ru-RU" b="1" dirty="0" err="1" smtClean="0"/>
              <a:t>Values</a:t>
            </a:r>
            <a:r>
              <a:rPr lang="ru-RU" dirty="0" smtClean="0"/>
              <a:t>, </a:t>
            </a:r>
            <a:r>
              <a:rPr lang="ru-RU" dirty="0" err="1" smtClean="0"/>
              <a:t>могат</a:t>
            </a:r>
            <a:r>
              <a:rPr lang="ru-RU" dirty="0" smtClean="0"/>
              <a:t> да </a:t>
            </a:r>
            <a:r>
              <a:rPr lang="ru-RU" dirty="0" err="1" smtClean="0"/>
              <a:t>представляват</a:t>
            </a:r>
            <a:r>
              <a:rPr lang="ru-RU" dirty="0" smtClean="0"/>
              <a:t> </a:t>
            </a:r>
            <a:r>
              <a:rPr lang="ru-RU" dirty="0" err="1" smtClean="0"/>
              <a:t>различни</a:t>
            </a:r>
            <a:r>
              <a:rPr lang="ru-RU" dirty="0" smtClean="0"/>
              <a:t> </a:t>
            </a:r>
            <a:r>
              <a:rPr lang="ru-RU" dirty="0" err="1" smtClean="0"/>
              <a:t>числови</a:t>
            </a:r>
            <a:r>
              <a:rPr lang="ru-RU" dirty="0" smtClean="0"/>
              <a:t> </a:t>
            </a:r>
            <a:r>
              <a:rPr lang="ru-RU" dirty="0" err="1" smtClean="0"/>
              <a:t>стойности</a:t>
            </a:r>
            <a:r>
              <a:rPr lang="ru-RU" dirty="0" smtClean="0"/>
              <a:t>, </a:t>
            </a:r>
            <a:r>
              <a:rPr lang="ru-RU" dirty="0" err="1" smtClean="0"/>
              <a:t>като</a:t>
            </a:r>
            <a:r>
              <a:rPr lang="ru-RU" dirty="0" smtClean="0"/>
              <a:t> обща сума, </a:t>
            </a:r>
            <a:r>
              <a:rPr lang="ru-RU" dirty="0" err="1" smtClean="0"/>
              <a:t>средна</a:t>
            </a:r>
            <a:r>
              <a:rPr lang="ru-RU" dirty="0" smtClean="0"/>
              <a:t> </a:t>
            </a:r>
            <a:r>
              <a:rPr lang="ru-RU" dirty="0" err="1" smtClean="0"/>
              <a:t>стойност</a:t>
            </a:r>
            <a:r>
              <a:rPr lang="ru-RU" dirty="0" smtClean="0"/>
              <a:t> или </a:t>
            </a:r>
            <a:r>
              <a:rPr lang="ru-RU" dirty="0" err="1" smtClean="0"/>
              <a:t>брой</a:t>
            </a:r>
            <a:r>
              <a:rPr lang="ru-RU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В </a:t>
            </a:r>
            <a:r>
              <a:rPr lang="ru-RU" dirty="0" err="1" smtClean="0"/>
              <a:t>зоната</a:t>
            </a:r>
            <a:r>
              <a:rPr lang="ru-RU" dirty="0" smtClean="0"/>
              <a:t> </a:t>
            </a:r>
            <a:r>
              <a:rPr lang="ru-RU" b="1" dirty="0" err="1" smtClean="0"/>
              <a:t>Rows</a:t>
            </a:r>
            <a:r>
              <a:rPr lang="ru-RU" dirty="0" smtClean="0"/>
              <a:t> можете да </a:t>
            </a:r>
            <a:r>
              <a:rPr lang="ru-RU" dirty="0" err="1" smtClean="0"/>
              <a:t>организирате</a:t>
            </a:r>
            <a:r>
              <a:rPr lang="ru-RU" dirty="0" smtClean="0"/>
              <a:t> </a:t>
            </a:r>
            <a:r>
              <a:rPr lang="ru-RU" dirty="0" err="1" smtClean="0"/>
              <a:t>елементи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служат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редове</a:t>
            </a:r>
            <a:r>
              <a:rPr lang="ru-RU" dirty="0" smtClean="0"/>
              <a:t> на </a:t>
            </a:r>
            <a:r>
              <a:rPr lang="ru-RU" dirty="0" err="1" smtClean="0"/>
              <a:t>таблицата</a:t>
            </a:r>
            <a:r>
              <a:rPr lang="ru-RU" dirty="0" smtClean="0"/>
              <a:t> (например </a:t>
            </a:r>
            <a:r>
              <a:rPr lang="ru-RU" dirty="0" err="1" smtClean="0"/>
              <a:t>дати</a:t>
            </a:r>
            <a:r>
              <a:rPr lang="ru-RU" dirty="0" smtClean="0"/>
              <a:t>, категории и др.).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В </a:t>
            </a:r>
            <a:r>
              <a:rPr lang="ru-RU" dirty="0" err="1" smtClean="0"/>
              <a:t>зоната</a:t>
            </a:r>
            <a:r>
              <a:rPr lang="ru-RU" dirty="0" smtClean="0"/>
              <a:t> </a:t>
            </a:r>
            <a:r>
              <a:rPr lang="ru-RU" b="1" dirty="0" err="1" smtClean="0"/>
              <a:t>Columns</a:t>
            </a:r>
            <a:r>
              <a:rPr lang="ru-RU" dirty="0" smtClean="0"/>
              <a:t> </a:t>
            </a:r>
            <a:r>
              <a:rPr lang="ru-RU" dirty="0" err="1" smtClean="0"/>
              <a:t>поставете</a:t>
            </a:r>
            <a:r>
              <a:rPr lang="ru-RU" dirty="0" smtClean="0"/>
              <a:t> </a:t>
            </a:r>
            <a:r>
              <a:rPr lang="ru-RU" dirty="0" err="1" smtClean="0"/>
              <a:t>елементи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се </a:t>
            </a:r>
            <a:r>
              <a:rPr lang="ru-RU" dirty="0" err="1" smtClean="0"/>
              <a:t>изобразяват</a:t>
            </a:r>
            <a:r>
              <a:rPr lang="ru-RU" dirty="0" smtClean="0"/>
              <a:t> </a:t>
            </a:r>
            <a:r>
              <a:rPr lang="ru-RU" dirty="0" err="1" smtClean="0"/>
              <a:t>като</a:t>
            </a:r>
            <a:r>
              <a:rPr lang="ru-RU" dirty="0" smtClean="0"/>
              <a:t> колони.</a:t>
            </a:r>
            <a:endParaRPr lang="ru-RU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2733304" y="385218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Филтриране</a:t>
            </a:r>
            <a:r>
              <a:rPr lang="ru-RU" b="1" dirty="0" smtClean="0"/>
              <a:t> и </a:t>
            </a:r>
            <a:r>
              <a:rPr lang="ru-RU" b="1" dirty="0" err="1" smtClean="0"/>
              <a:t>групиране</a:t>
            </a:r>
            <a:r>
              <a:rPr lang="ru-RU" b="1" dirty="0" smtClean="0"/>
              <a:t> на </a:t>
            </a:r>
            <a:r>
              <a:rPr lang="ru-RU" b="1" dirty="0" err="1" smtClean="0"/>
              <a:t>данни</a:t>
            </a:r>
            <a:endParaRPr lang="ru-RU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err="1" smtClean="0"/>
              <a:t>Филтриране</a:t>
            </a:r>
            <a:r>
              <a:rPr lang="ru-RU" dirty="0" smtClean="0"/>
              <a:t>: Можете да </a:t>
            </a:r>
            <a:r>
              <a:rPr lang="ru-RU" dirty="0" err="1" smtClean="0"/>
              <a:t>използвате</a:t>
            </a:r>
            <a:r>
              <a:rPr lang="ru-RU" dirty="0" smtClean="0"/>
              <a:t> </a:t>
            </a:r>
            <a:r>
              <a:rPr lang="ru-RU" dirty="0" err="1" smtClean="0"/>
              <a:t>филтри</a:t>
            </a:r>
            <a:r>
              <a:rPr lang="ru-RU" dirty="0" smtClean="0"/>
              <a:t>, за да </a:t>
            </a:r>
            <a:r>
              <a:rPr lang="ru-RU" dirty="0" err="1" smtClean="0"/>
              <a:t>показвате</a:t>
            </a:r>
            <a:r>
              <a:rPr lang="ru-RU" dirty="0" smtClean="0"/>
              <a:t> само </a:t>
            </a:r>
            <a:r>
              <a:rPr lang="ru-RU" dirty="0" err="1" smtClean="0"/>
              <a:t>специфични</a:t>
            </a:r>
            <a:r>
              <a:rPr lang="ru-RU" dirty="0" smtClean="0"/>
              <a:t> части от </a:t>
            </a:r>
            <a:r>
              <a:rPr lang="ru-RU" dirty="0" err="1" smtClean="0"/>
              <a:t>данните</a:t>
            </a:r>
            <a:r>
              <a:rPr lang="ru-RU" dirty="0" smtClean="0"/>
              <a:t>. </a:t>
            </a:r>
            <a:r>
              <a:rPr lang="ru-RU" dirty="0" err="1" smtClean="0"/>
              <a:t>Това</a:t>
            </a:r>
            <a:r>
              <a:rPr lang="ru-RU" dirty="0" smtClean="0"/>
              <a:t> става чрез </a:t>
            </a:r>
            <a:r>
              <a:rPr lang="ru-RU" dirty="0" err="1" smtClean="0"/>
              <a:t>добавяне</a:t>
            </a:r>
            <a:r>
              <a:rPr lang="ru-RU" dirty="0" smtClean="0"/>
              <a:t> на полета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зоната</a:t>
            </a:r>
            <a:r>
              <a:rPr lang="ru-RU" dirty="0" smtClean="0"/>
              <a:t> „</a:t>
            </a:r>
            <a:r>
              <a:rPr lang="ru-RU" dirty="0" err="1" smtClean="0"/>
              <a:t>Filters</a:t>
            </a:r>
            <a:r>
              <a:rPr lang="ru-RU" dirty="0" smtClean="0"/>
              <a:t>“.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err="1" smtClean="0"/>
              <a:t>Групиране</a:t>
            </a:r>
            <a:r>
              <a:rPr lang="ru-RU" dirty="0" smtClean="0"/>
              <a:t>: </a:t>
            </a:r>
            <a:r>
              <a:rPr lang="ru-RU" dirty="0" err="1" smtClean="0"/>
              <a:t>Данните</a:t>
            </a:r>
            <a:r>
              <a:rPr lang="ru-RU" dirty="0" smtClean="0"/>
              <a:t> </a:t>
            </a:r>
            <a:r>
              <a:rPr lang="ru-RU" dirty="0" err="1" smtClean="0"/>
              <a:t>могат</a:t>
            </a:r>
            <a:r>
              <a:rPr lang="ru-RU" dirty="0" smtClean="0"/>
              <a:t> да </a:t>
            </a:r>
            <a:r>
              <a:rPr lang="ru-RU" dirty="0" err="1" smtClean="0"/>
              <a:t>бъдат</a:t>
            </a:r>
            <a:r>
              <a:rPr lang="ru-RU" dirty="0" smtClean="0"/>
              <a:t> </a:t>
            </a:r>
            <a:r>
              <a:rPr lang="ru-RU" dirty="0" err="1" smtClean="0"/>
              <a:t>групирани</a:t>
            </a:r>
            <a:r>
              <a:rPr lang="ru-RU" dirty="0" smtClean="0"/>
              <a:t>, например по </a:t>
            </a:r>
            <a:r>
              <a:rPr lang="ru-RU" dirty="0" err="1" smtClean="0"/>
              <a:t>месеци</a:t>
            </a:r>
            <a:r>
              <a:rPr lang="ru-RU" dirty="0" smtClean="0"/>
              <a:t> или </a:t>
            </a:r>
            <a:r>
              <a:rPr lang="ru-RU" dirty="0" err="1" smtClean="0"/>
              <a:t>тримесечия</a:t>
            </a:r>
            <a:r>
              <a:rPr lang="ru-RU" dirty="0" smtClean="0"/>
              <a:t>, </a:t>
            </a:r>
            <a:r>
              <a:rPr lang="ru-RU" dirty="0" err="1" smtClean="0"/>
              <a:t>когато</a:t>
            </a:r>
            <a:r>
              <a:rPr lang="ru-RU" dirty="0" smtClean="0"/>
              <a:t> </a:t>
            </a:r>
            <a:r>
              <a:rPr lang="ru-RU" dirty="0" err="1" smtClean="0"/>
              <a:t>работите</a:t>
            </a:r>
            <a:r>
              <a:rPr lang="ru-RU" dirty="0" smtClean="0"/>
              <a:t> с </a:t>
            </a:r>
            <a:r>
              <a:rPr lang="ru-RU" dirty="0" err="1" smtClean="0"/>
              <a:t>дати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81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3333008" y="109531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Обобщаващи</a:t>
            </a:r>
            <a:r>
              <a:rPr lang="ru-RU" b="1" dirty="0" smtClean="0"/>
              <a:t> </a:t>
            </a:r>
            <a:r>
              <a:rPr lang="ru-RU" b="1" dirty="0" err="1" smtClean="0"/>
              <a:t>диаграми</a:t>
            </a:r>
            <a:r>
              <a:rPr lang="ru-RU" b="1" dirty="0" smtClean="0"/>
              <a:t> (</a:t>
            </a:r>
            <a:r>
              <a:rPr lang="ru-RU" b="1" dirty="0" err="1" smtClean="0"/>
              <a:t>PivotChart</a:t>
            </a:r>
            <a:r>
              <a:rPr lang="ru-RU" b="1" dirty="0" smtClean="0"/>
              <a:t>)</a:t>
            </a:r>
          </a:p>
          <a:p>
            <a:r>
              <a:rPr lang="ru-RU" dirty="0" err="1" smtClean="0"/>
              <a:t>Обобщаващите</a:t>
            </a:r>
            <a:r>
              <a:rPr lang="ru-RU" dirty="0" smtClean="0"/>
              <a:t> </a:t>
            </a:r>
            <a:r>
              <a:rPr lang="ru-RU" dirty="0" err="1" smtClean="0"/>
              <a:t>диаграми</a:t>
            </a:r>
            <a:r>
              <a:rPr lang="ru-RU" dirty="0" smtClean="0"/>
              <a:t> </a:t>
            </a:r>
            <a:r>
              <a:rPr lang="ru-RU" dirty="0" err="1" smtClean="0"/>
              <a:t>позволяват</a:t>
            </a:r>
            <a:r>
              <a:rPr lang="ru-RU" dirty="0" smtClean="0"/>
              <a:t> </a:t>
            </a:r>
            <a:r>
              <a:rPr lang="ru-RU" dirty="0" err="1" smtClean="0"/>
              <a:t>графично</a:t>
            </a:r>
            <a:r>
              <a:rPr lang="ru-RU" dirty="0" smtClean="0"/>
              <a:t> </a:t>
            </a:r>
            <a:r>
              <a:rPr lang="ru-RU" dirty="0" err="1" smtClean="0"/>
              <a:t>представяне</a:t>
            </a:r>
            <a:r>
              <a:rPr lang="ru-RU" dirty="0" smtClean="0"/>
              <a:t> на </a:t>
            </a:r>
            <a:r>
              <a:rPr lang="ru-RU" dirty="0" err="1" smtClean="0"/>
              <a:t>данните</a:t>
            </a:r>
            <a:r>
              <a:rPr lang="ru-RU" dirty="0" smtClean="0"/>
              <a:t> от </a:t>
            </a:r>
            <a:r>
              <a:rPr lang="ru-RU" dirty="0" err="1" smtClean="0"/>
              <a:t>обобщаващата</a:t>
            </a:r>
            <a:r>
              <a:rPr lang="ru-RU" dirty="0" smtClean="0"/>
              <a:t> таблица: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Изберете </a:t>
            </a:r>
            <a:r>
              <a:rPr lang="ru-RU" dirty="0" err="1" smtClean="0"/>
              <a:t>създадената</a:t>
            </a:r>
            <a:r>
              <a:rPr lang="ru-RU" dirty="0" smtClean="0"/>
              <a:t> </a:t>
            </a:r>
            <a:r>
              <a:rPr lang="ru-RU" dirty="0" err="1" smtClean="0"/>
              <a:t>обобщаваща</a:t>
            </a:r>
            <a:r>
              <a:rPr lang="ru-RU" dirty="0" smtClean="0"/>
              <a:t> таблица.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Отидете</a:t>
            </a:r>
            <a:r>
              <a:rPr lang="ru-RU" dirty="0" smtClean="0"/>
              <a:t> в </a:t>
            </a:r>
            <a:r>
              <a:rPr lang="ru-RU" dirty="0" err="1" smtClean="0"/>
              <a:t>менюто</a:t>
            </a:r>
            <a:r>
              <a:rPr lang="ru-RU" dirty="0" smtClean="0"/>
              <a:t> </a:t>
            </a:r>
            <a:r>
              <a:rPr lang="ru-RU" b="1" dirty="0" err="1" smtClean="0"/>
              <a:t>Insert</a:t>
            </a:r>
            <a:r>
              <a:rPr lang="ru-RU" dirty="0" smtClean="0"/>
              <a:t> и изберете </a:t>
            </a:r>
            <a:r>
              <a:rPr lang="ru-RU" b="1" dirty="0" err="1" smtClean="0"/>
              <a:t>PivotChart</a:t>
            </a:r>
            <a:r>
              <a:rPr lang="ru-RU" dirty="0" smtClean="0"/>
              <a:t>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Изберете вида на </a:t>
            </a:r>
            <a:r>
              <a:rPr lang="ru-RU" dirty="0" err="1" smtClean="0"/>
              <a:t>диаграмата</a:t>
            </a:r>
            <a:r>
              <a:rPr lang="ru-RU" dirty="0" smtClean="0"/>
              <a:t> (например </a:t>
            </a:r>
            <a:r>
              <a:rPr lang="ru-RU" dirty="0" err="1" smtClean="0"/>
              <a:t>стълбовидна</a:t>
            </a:r>
            <a:r>
              <a:rPr lang="ru-RU" dirty="0" smtClean="0"/>
              <a:t>, линейна, </a:t>
            </a:r>
            <a:r>
              <a:rPr lang="ru-RU" dirty="0" err="1" smtClean="0"/>
              <a:t>кръгова</a:t>
            </a:r>
            <a:r>
              <a:rPr lang="ru-RU" dirty="0" smtClean="0"/>
              <a:t> и др.).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Диаграмата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бъде</a:t>
            </a:r>
            <a:r>
              <a:rPr lang="ru-RU" dirty="0" smtClean="0"/>
              <a:t> </a:t>
            </a:r>
            <a:r>
              <a:rPr lang="ru-RU" dirty="0" err="1" smtClean="0"/>
              <a:t>генерирана</a:t>
            </a:r>
            <a:r>
              <a:rPr lang="ru-RU" dirty="0" smtClean="0"/>
              <a:t> автоматично, </a:t>
            </a:r>
            <a:r>
              <a:rPr lang="ru-RU" dirty="0" err="1" smtClean="0"/>
              <a:t>като</a:t>
            </a:r>
            <a:r>
              <a:rPr lang="ru-RU" dirty="0" smtClean="0"/>
              <a:t> можете да </a:t>
            </a:r>
            <a:r>
              <a:rPr lang="ru-RU" dirty="0" err="1" smtClean="0"/>
              <a:t>променяте</a:t>
            </a:r>
            <a:r>
              <a:rPr lang="ru-RU" dirty="0" smtClean="0"/>
              <a:t> вида и </a:t>
            </a:r>
            <a:r>
              <a:rPr lang="ru-RU" dirty="0" err="1" smtClean="0"/>
              <a:t>настройките</a:t>
            </a:r>
            <a:r>
              <a:rPr lang="ru-RU" dirty="0" smtClean="0"/>
              <a:t> ѝ за </a:t>
            </a:r>
            <a:r>
              <a:rPr lang="ru-RU" dirty="0" err="1" smtClean="0"/>
              <a:t>по-ясен</a:t>
            </a:r>
            <a:r>
              <a:rPr lang="ru-RU" dirty="0" smtClean="0"/>
              <a:t> анализ.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598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2935184" y="440376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Практическо</a:t>
            </a:r>
            <a:r>
              <a:rPr lang="ru-RU" b="1" dirty="0" smtClean="0"/>
              <a:t> упражнение</a:t>
            </a:r>
          </a:p>
          <a:p>
            <a:r>
              <a:rPr lang="ru-RU" b="1" dirty="0" smtClean="0"/>
              <a:t>Задача 1: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Отворете</a:t>
            </a:r>
            <a:r>
              <a:rPr lang="ru-RU" dirty="0" smtClean="0"/>
              <a:t> файла </a:t>
            </a:r>
            <a:r>
              <a:rPr lang="ru-RU" b="1" dirty="0" smtClean="0"/>
              <a:t>data.xlsx</a:t>
            </a:r>
            <a:r>
              <a:rPr lang="ru-RU" dirty="0" smtClean="0"/>
              <a:t>, </a:t>
            </a:r>
            <a:r>
              <a:rPr lang="ru-RU" dirty="0" err="1" smtClean="0"/>
              <a:t>предоставен</a:t>
            </a:r>
            <a:r>
              <a:rPr lang="ru-RU" dirty="0" smtClean="0"/>
              <a:t> в </a:t>
            </a:r>
            <a:r>
              <a:rPr lang="ru-RU" dirty="0" err="1" smtClean="0"/>
              <a:t>папката</a:t>
            </a:r>
            <a:r>
              <a:rPr lang="ru-RU" dirty="0" smtClean="0"/>
              <a:t> на урока.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Създайте</a:t>
            </a:r>
            <a:r>
              <a:rPr lang="ru-RU" dirty="0" smtClean="0"/>
              <a:t> </a:t>
            </a:r>
            <a:r>
              <a:rPr lang="ru-RU" dirty="0" err="1" smtClean="0"/>
              <a:t>обобщаваща</a:t>
            </a:r>
            <a:r>
              <a:rPr lang="ru-RU" dirty="0" smtClean="0"/>
              <a:t> таблица,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използвате</a:t>
            </a:r>
            <a:r>
              <a:rPr lang="ru-RU" dirty="0" smtClean="0"/>
              <a:t> </a:t>
            </a:r>
            <a:r>
              <a:rPr lang="ru-RU" dirty="0" err="1" smtClean="0"/>
              <a:t>данните</a:t>
            </a:r>
            <a:r>
              <a:rPr lang="ru-RU" dirty="0" smtClean="0"/>
              <a:t> от листа „</a:t>
            </a:r>
            <a:r>
              <a:rPr lang="ru-RU" dirty="0" err="1" smtClean="0"/>
              <a:t>Продажби</a:t>
            </a:r>
            <a:r>
              <a:rPr lang="ru-RU" dirty="0" smtClean="0"/>
              <a:t>“.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Организирайте</a:t>
            </a:r>
            <a:r>
              <a:rPr lang="ru-RU" dirty="0" smtClean="0"/>
              <a:t> </a:t>
            </a:r>
            <a:r>
              <a:rPr lang="ru-RU" dirty="0" err="1" smtClean="0"/>
              <a:t>таблицата</a:t>
            </a:r>
            <a:r>
              <a:rPr lang="ru-RU" dirty="0" smtClean="0"/>
              <a:t> </a:t>
            </a:r>
            <a:r>
              <a:rPr lang="ru-RU" dirty="0" err="1" smtClean="0"/>
              <a:t>така</a:t>
            </a:r>
            <a:r>
              <a:rPr lang="ru-RU" dirty="0" smtClean="0"/>
              <a:t>, че да </a:t>
            </a:r>
            <a:r>
              <a:rPr lang="ru-RU" dirty="0" err="1" smtClean="0"/>
              <a:t>показва</a:t>
            </a:r>
            <a:r>
              <a:rPr lang="ru-RU" dirty="0" smtClean="0"/>
              <a:t> </a:t>
            </a:r>
            <a:r>
              <a:rPr lang="ru-RU" dirty="0" err="1" smtClean="0"/>
              <a:t>сумата</a:t>
            </a:r>
            <a:r>
              <a:rPr lang="ru-RU" dirty="0" smtClean="0"/>
              <a:t> на </a:t>
            </a:r>
            <a:r>
              <a:rPr lang="ru-RU" dirty="0" err="1" smtClean="0"/>
              <a:t>продажбите</a:t>
            </a:r>
            <a:r>
              <a:rPr lang="ru-RU" dirty="0" smtClean="0"/>
              <a:t> по </a:t>
            </a:r>
            <a:r>
              <a:rPr lang="ru-RU" dirty="0" err="1" smtClean="0"/>
              <a:t>месеци</a:t>
            </a:r>
            <a:r>
              <a:rPr lang="ru-RU" dirty="0" smtClean="0"/>
              <a:t> и категории.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Създайте</a:t>
            </a:r>
            <a:r>
              <a:rPr lang="ru-RU" dirty="0" smtClean="0"/>
              <a:t> </a:t>
            </a:r>
            <a:r>
              <a:rPr lang="ru-RU" dirty="0" err="1" smtClean="0"/>
              <a:t>обобщаваща</a:t>
            </a:r>
            <a:r>
              <a:rPr lang="ru-RU" dirty="0" smtClean="0"/>
              <a:t> </a:t>
            </a:r>
            <a:r>
              <a:rPr lang="ru-RU" dirty="0" err="1" smtClean="0"/>
              <a:t>диаграма</a:t>
            </a:r>
            <a:r>
              <a:rPr lang="ru-RU" dirty="0" smtClean="0"/>
              <a:t>, </a:t>
            </a:r>
            <a:r>
              <a:rPr lang="ru-RU" dirty="0" err="1" smtClean="0"/>
              <a:t>която</a:t>
            </a:r>
            <a:r>
              <a:rPr lang="ru-RU" dirty="0" smtClean="0"/>
              <a:t> </a:t>
            </a:r>
            <a:r>
              <a:rPr lang="ru-RU" dirty="0" err="1" smtClean="0"/>
              <a:t>визуализира</a:t>
            </a:r>
            <a:r>
              <a:rPr lang="ru-RU" dirty="0" smtClean="0"/>
              <a:t> </a:t>
            </a:r>
            <a:r>
              <a:rPr lang="ru-RU" dirty="0" err="1" smtClean="0"/>
              <a:t>данните</a:t>
            </a:r>
            <a:r>
              <a:rPr lang="ru-RU" dirty="0" smtClean="0"/>
              <a:t> от </a:t>
            </a:r>
            <a:r>
              <a:rPr lang="ru-RU" dirty="0" err="1" smtClean="0"/>
              <a:t>таблицата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Задача 2: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Добавете</a:t>
            </a:r>
            <a:r>
              <a:rPr lang="ru-RU" dirty="0" smtClean="0"/>
              <a:t> </a:t>
            </a:r>
            <a:r>
              <a:rPr lang="ru-RU" dirty="0" err="1" smtClean="0"/>
              <a:t>допълнителен</a:t>
            </a:r>
            <a:r>
              <a:rPr lang="ru-RU" dirty="0" smtClean="0"/>
              <a:t> </a:t>
            </a:r>
            <a:r>
              <a:rPr lang="ru-RU" dirty="0" err="1" smtClean="0"/>
              <a:t>филтър</a:t>
            </a:r>
            <a:r>
              <a:rPr lang="ru-RU" dirty="0" smtClean="0"/>
              <a:t>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обобщаващата</a:t>
            </a:r>
            <a:r>
              <a:rPr lang="ru-RU" dirty="0" smtClean="0"/>
              <a:t> таблица, </a:t>
            </a:r>
            <a:r>
              <a:rPr lang="ru-RU" dirty="0" err="1" smtClean="0"/>
              <a:t>който</a:t>
            </a:r>
            <a:r>
              <a:rPr lang="ru-RU" dirty="0" smtClean="0"/>
              <a:t> да </a:t>
            </a:r>
            <a:r>
              <a:rPr lang="ru-RU" dirty="0" err="1" smtClean="0"/>
              <a:t>филтрира</a:t>
            </a:r>
            <a:r>
              <a:rPr lang="ru-RU" dirty="0" smtClean="0"/>
              <a:t> </a:t>
            </a:r>
            <a:r>
              <a:rPr lang="ru-RU" dirty="0" err="1" smtClean="0"/>
              <a:t>данните</a:t>
            </a:r>
            <a:r>
              <a:rPr lang="ru-RU" dirty="0" smtClean="0"/>
              <a:t> по </a:t>
            </a:r>
            <a:r>
              <a:rPr lang="ru-RU" dirty="0" err="1" smtClean="0"/>
              <a:t>региони</a:t>
            </a:r>
            <a:r>
              <a:rPr lang="ru-RU" dirty="0" smtClean="0"/>
              <a:t>.</a:t>
            </a:r>
          </a:p>
          <a:p>
            <a:pPr>
              <a:buFont typeface="+mj-lt"/>
              <a:buAutoNum type="arabicPeriod"/>
            </a:pPr>
            <a:r>
              <a:rPr lang="ru-RU" dirty="0" err="1" smtClean="0"/>
              <a:t>Променете</a:t>
            </a:r>
            <a:r>
              <a:rPr lang="ru-RU" dirty="0" smtClean="0"/>
              <a:t> типа на </a:t>
            </a:r>
            <a:r>
              <a:rPr lang="ru-RU" dirty="0" err="1" smtClean="0"/>
              <a:t>диаграмата</a:t>
            </a:r>
            <a:r>
              <a:rPr lang="ru-RU" dirty="0" smtClean="0"/>
              <a:t> на линейна и </a:t>
            </a:r>
            <a:r>
              <a:rPr lang="ru-RU" dirty="0" err="1" smtClean="0"/>
              <a:t>анализирайте</a:t>
            </a:r>
            <a:r>
              <a:rPr lang="ru-RU" dirty="0" smtClean="0"/>
              <a:t> как се </a:t>
            </a:r>
            <a:r>
              <a:rPr lang="ru-RU" dirty="0" err="1" smtClean="0"/>
              <a:t>променя</a:t>
            </a:r>
            <a:r>
              <a:rPr lang="ru-RU" dirty="0" smtClean="0"/>
              <a:t> </a:t>
            </a:r>
            <a:r>
              <a:rPr lang="ru-RU" dirty="0" err="1" smtClean="0"/>
              <a:t>визуализацията</a:t>
            </a:r>
            <a:r>
              <a:rPr lang="ru-RU" dirty="0" smtClean="0"/>
              <a:t> на </a:t>
            </a:r>
            <a:r>
              <a:rPr lang="ru-RU" dirty="0" err="1" smtClean="0"/>
              <a:t>данните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979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3048000" y="241333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Заключение</a:t>
            </a:r>
          </a:p>
          <a:p>
            <a:r>
              <a:rPr lang="ru-RU" dirty="0" err="1" smtClean="0"/>
              <a:t>Обобщаващите</a:t>
            </a:r>
            <a:r>
              <a:rPr lang="ru-RU" dirty="0" smtClean="0"/>
              <a:t> </a:t>
            </a:r>
            <a:r>
              <a:rPr lang="ru-RU" dirty="0" err="1" smtClean="0"/>
              <a:t>таблици</a:t>
            </a:r>
            <a:r>
              <a:rPr lang="ru-RU" dirty="0" smtClean="0"/>
              <a:t> и </a:t>
            </a:r>
            <a:r>
              <a:rPr lang="ru-RU" dirty="0" err="1" smtClean="0"/>
              <a:t>диаграми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мощни</a:t>
            </a:r>
            <a:r>
              <a:rPr lang="ru-RU" dirty="0" smtClean="0"/>
              <a:t> </a:t>
            </a:r>
            <a:r>
              <a:rPr lang="ru-RU" dirty="0" err="1" smtClean="0"/>
              <a:t>инструменти</a:t>
            </a:r>
            <a:r>
              <a:rPr lang="ru-RU" dirty="0" smtClean="0"/>
              <a:t> за анализ на </a:t>
            </a:r>
            <a:r>
              <a:rPr lang="ru-RU" dirty="0" err="1" smtClean="0"/>
              <a:t>данни</a:t>
            </a:r>
            <a:r>
              <a:rPr lang="ru-RU" dirty="0" smtClean="0"/>
              <a:t>. Те </a:t>
            </a:r>
            <a:r>
              <a:rPr lang="ru-RU" dirty="0" err="1" smtClean="0"/>
              <a:t>позволяват</a:t>
            </a:r>
            <a:r>
              <a:rPr lang="ru-RU" dirty="0" smtClean="0"/>
              <a:t> на потребителя </a:t>
            </a:r>
            <a:r>
              <a:rPr lang="ru-RU" dirty="0" err="1" smtClean="0"/>
              <a:t>лесно</a:t>
            </a:r>
            <a:r>
              <a:rPr lang="ru-RU" dirty="0" smtClean="0"/>
              <a:t> да </a:t>
            </a:r>
            <a:r>
              <a:rPr lang="ru-RU" dirty="0" err="1" smtClean="0"/>
              <a:t>групира</a:t>
            </a:r>
            <a:r>
              <a:rPr lang="ru-RU" dirty="0" smtClean="0"/>
              <a:t>, </a:t>
            </a:r>
            <a:r>
              <a:rPr lang="ru-RU" dirty="0" err="1" smtClean="0"/>
              <a:t>филтрира</a:t>
            </a:r>
            <a:r>
              <a:rPr lang="ru-RU" dirty="0" smtClean="0"/>
              <a:t> и </a:t>
            </a:r>
            <a:r>
              <a:rPr lang="ru-RU" dirty="0" err="1" smtClean="0"/>
              <a:t>визуализира</a:t>
            </a:r>
            <a:r>
              <a:rPr lang="ru-RU" dirty="0" smtClean="0"/>
              <a:t> </a:t>
            </a:r>
            <a:r>
              <a:rPr lang="ru-RU" dirty="0" err="1" smtClean="0"/>
              <a:t>информацията</a:t>
            </a:r>
            <a:r>
              <a:rPr lang="ru-RU" dirty="0" smtClean="0"/>
              <a:t>, </a:t>
            </a:r>
            <a:r>
              <a:rPr lang="ru-RU" dirty="0" err="1" smtClean="0"/>
              <a:t>което</a:t>
            </a:r>
            <a:r>
              <a:rPr lang="ru-RU" dirty="0" smtClean="0"/>
              <a:t> </a:t>
            </a:r>
            <a:r>
              <a:rPr lang="ru-RU" dirty="0" err="1" smtClean="0"/>
              <a:t>улеснява</a:t>
            </a:r>
            <a:r>
              <a:rPr lang="ru-RU" dirty="0" smtClean="0"/>
              <a:t> </a:t>
            </a:r>
            <a:r>
              <a:rPr lang="ru-RU" dirty="0" err="1" smtClean="0"/>
              <a:t>вземането</a:t>
            </a:r>
            <a:r>
              <a:rPr lang="ru-RU" dirty="0" smtClean="0"/>
              <a:t> на </a:t>
            </a:r>
            <a:r>
              <a:rPr lang="ru-RU" dirty="0" err="1" smtClean="0"/>
              <a:t>информирани</a:t>
            </a:r>
            <a:r>
              <a:rPr lang="ru-RU" dirty="0" smtClean="0"/>
              <a:t> решения. </a:t>
            </a:r>
            <a:r>
              <a:rPr lang="ru-RU" dirty="0" err="1" smtClean="0"/>
              <a:t>Разбирането</a:t>
            </a:r>
            <a:r>
              <a:rPr lang="ru-RU" dirty="0" smtClean="0"/>
              <a:t> и </a:t>
            </a:r>
            <a:r>
              <a:rPr lang="ru-RU" dirty="0" err="1" smtClean="0"/>
              <a:t>умението</a:t>
            </a:r>
            <a:r>
              <a:rPr lang="ru-RU" dirty="0" smtClean="0"/>
              <a:t> да </a:t>
            </a:r>
            <a:r>
              <a:rPr lang="ru-RU" dirty="0" err="1" smtClean="0"/>
              <a:t>ги</a:t>
            </a:r>
            <a:r>
              <a:rPr lang="ru-RU" dirty="0" smtClean="0"/>
              <a:t> </a:t>
            </a:r>
            <a:r>
              <a:rPr lang="ru-RU" dirty="0" err="1" smtClean="0"/>
              <a:t>използваме</a:t>
            </a:r>
            <a:r>
              <a:rPr lang="ru-RU" dirty="0" smtClean="0"/>
              <a:t> </a:t>
            </a:r>
            <a:r>
              <a:rPr lang="ru-RU" dirty="0" err="1" smtClean="0"/>
              <a:t>ефективно</a:t>
            </a:r>
            <a:r>
              <a:rPr lang="ru-RU" dirty="0" smtClean="0"/>
              <a:t> е </a:t>
            </a:r>
            <a:r>
              <a:rPr lang="ru-RU" dirty="0" err="1" smtClean="0"/>
              <a:t>ключово</a:t>
            </a:r>
            <a:r>
              <a:rPr lang="ru-RU" dirty="0" smtClean="0"/>
              <a:t> в света на </a:t>
            </a:r>
            <a:r>
              <a:rPr lang="ru-RU" dirty="0" err="1" smtClean="0"/>
              <a:t>обработката</a:t>
            </a:r>
            <a:r>
              <a:rPr lang="ru-RU" dirty="0" smtClean="0"/>
              <a:t> на </a:t>
            </a:r>
            <a:r>
              <a:rPr lang="ru-RU" dirty="0" err="1" smtClean="0"/>
              <a:t>данни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477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Microsoft Office PowerPoint</Application>
  <PresentationFormat>Широк екран</PresentationFormat>
  <Paragraphs>43</Paragraphs>
  <Slides>7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на Office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Nuray Nuri_PC</dc:creator>
  <cp:lastModifiedBy>Nuray Nuri_PC</cp:lastModifiedBy>
  <cp:revision>1</cp:revision>
  <dcterms:created xsi:type="dcterms:W3CDTF">2024-11-20T05:40:45Z</dcterms:created>
  <dcterms:modified xsi:type="dcterms:W3CDTF">2024-11-20T05:41:13Z</dcterms:modified>
</cp:coreProperties>
</file>