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22" roundtripDataSignature="AMtx7mgXLvEOgkWenneaMQezZaazA6Xf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2075723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>
            <p:ph type="ctrTitle"/>
          </p:nvPr>
        </p:nvSpPr>
        <p:spPr>
          <a:xfrm>
            <a:off x="179512" y="2276872"/>
            <a:ext cx="914501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lang="bg-BG">
                <a:latin typeface="Times New Roman"/>
                <a:ea typeface="Times New Roman"/>
                <a:cs typeface="Times New Roman"/>
                <a:sym typeface="Times New Roman"/>
              </a:rPr>
              <a:t>Тема 1. КОМПЮТЪРНИ МРЕЖИ И УСЛУГИ</a:t>
            </a:r>
            <a:br>
              <a:rPr b="1" lang="bg-BG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bg-BG">
                <a:latin typeface="Times New Roman"/>
                <a:ea typeface="Times New Roman"/>
                <a:cs typeface="Times New Roman"/>
                <a:sym typeface="Times New Roman"/>
              </a:rPr>
              <a:t>Урок 5. Компютърни мрежи и услуги (обобщение)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/>
          <p:nvPr/>
        </p:nvSpPr>
        <p:spPr>
          <a:xfrm>
            <a:off x="0" y="11812"/>
            <a:ext cx="914400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1" lang="bg-BG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3: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Потърсете във файловата система на своя компютър всички файлове с размер, по-малък от 100 КВ.</a:t>
            </a:r>
            <a:endParaRPr/>
          </a:p>
        </p:txBody>
      </p:sp>
      <p:pic>
        <p:nvPicPr>
          <p:cNvPr descr="Picture" id="159" name="Google Shape;1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37783"/>
            <a:ext cx="427406" cy="46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965919"/>
            <a:ext cx="7852147" cy="434374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0"/>
          <p:cNvSpPr/>
          <p:nvPr/>
        </p:nvSpPr>
        <p:spPr>
          <a:xfrm>
            <a:off x="755576" y="5643245"/>
            <a:ext cx="834991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4: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Потърсете във файловата система на своя компютър всички файлове с разширение jpg.</a:t>
            </a:r>
            <a:endParaRPr/>
          </a:p>
        </p:txBody>
      </p:sp>
      <p:pic>
        <p:nvPicPr>
          <p:cNvPr descr="Picture"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589" y="5670337"/>
            <a:ext cx="466987" cy="483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/>
        </p:nvSpPr>
        <p:spPr>
          <a:xfrm>
            <a:off x="463792" y="41987"/>
            <a:ext cx="78374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1" lang="bg-BG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Търсене чрез глобални заместители</a:t>
            </a:r>
            <a:endParaRPr b="1"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11"/>
          <p:cNvGrpSpPr/>
          <p:nvPr/>
        </p:nvGrpSpPr>
        <p:grpSpPr>
          <a:xfrm>
            <a:off x="558649" y="2420888"/>
            <a:ext cx="8065849" cy="4293096"/>
            <a:chOff x="706153" y="1428750"/>
            <a:chExt cx="7837487" cy="5429250"/>
          </a:xfrm>
        </p:grpSpPr>
        <p:pic>
          <p:nvPicPr>
            <p:cNvPr descr="C:\Users\EG1\Dropbox\Screenshots\Screenshot 2017-08-17 17.41.04.png" id="170" name="Google Shape;17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6153" y="1428750"/>
              <a:ext cx="7837487" cy="5429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" name="Google Shape;171;p11"/>
            <p:cNvSpPr/>
            <p:nvPr/>
          </p:nvSpPr>
          <p:spPr>
            <a:xfrm>
              <a:off x="6372200" y="2638636"/>
              <a:ext cx="1985338" cy="648072"/>
            </a:xfrm>
            <a:prstGeom prst="ellipse">
              <a:avLst/>
            </a:prstGeom>
            <a:noFill/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11"/>
          <p:cNvSpPr/>
          <p:nvPr/>
        </p:nvSpPr>
        <p:spPr>
          <a:xfrm>
            <a:off x="235090" y="476672"/>
            <a:ext cx="871296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Знакът “</a:t>
            </a:r>
            <a:r>
              <a:rPr b="1" lang="bg-BG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- замества само един символ, точно в същата позиция в която е записан (</a:t>
            </a: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Book?.docx)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Знакът “</a:t>
            </a:r>
            <a:r>
              <a:rPr b="1" lang="bg-BG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- замества произволна група от символи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Пример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*.jpg или bulgaria*.*)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2"/>
          <p:cNvSpPr txBox="1"/>
          <p:nvPr/>
        </p:nvSpPr>
        <p:spPr>
          <a:xfrm>
            <a:off x="107504" y="30544"/>
            <a:ext cx="903649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5: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Примери за глобално записване: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глобалното записване </a:t>
            </a: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?ani*.*g 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отговарят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следните файлове: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mania.jpg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panika.ogg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daniela.mpg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1" i="0" lang="bg-BG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tania-1.jpg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484" y="166584"/>
            <a:ext cx="402184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6256" y="1725690"/>
            <a:ext cx="2088232" cy="18415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2"/>
          <p:cNvSpPr/>
          <p:nvPr/>
        </p:nvSpPr>
        <p:spPr>
          <a:xfrm>
            <a:off x="1259632" y="3770878"/>
            <a:ext cx="7128792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6: 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Дайте примери за файлове,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записани по следния глобален начин: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а) ka*.gif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б) ?ma*.?x?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156" y="3839041"/>
            <a:ext cx="447023" cy="463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/>
        </p:nvSpPr>
        <p:spPr>
          <a:xfrm>
            <a:off x="178903" y="26329"/>
            <a:ext cx="7772400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1" lang="bg-BG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4. Търсене на информация в Интернет</a:t>
            </a:r>
            <a:endParaRPr b="1" i="1"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3"/>
          <p:cNvSpPr txBox="1"/>
          <p:nvPr/>
        </p:nvSpPr>
        <p:spPr>
          <a:xfrm>
            <a:off x="178903" y="746247"/>
            <a:ext cx="8964488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Осъществява се чрез: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търсещи машини (търсачки – search engines)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указатели (directories)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каталози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енциклопедии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виртуални библиотеки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Търсещи машини 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специални програми, които събират информация от всички достъпни страници в Интернет, обработват я и я съхраняват в огромни бази от данни.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Търсенето се осъществява чрез </a:t>
            </a:r>
            <a:r>
              <a:rPr lang="bg-BG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заявка = ключова дума, фраза или комбинация.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Машините за търсене предоставят и допълнителни критерии и инструменти.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Най-популярни търсещи машини  </a:t>
            </a:r>
            <a:r>
              <a:rPr lang="bg-BG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Google, Bing, Yahoo, Baidu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(в Китай и Япония), </a:t>
            </a:r>
            <a:r>
              <a:rPr lang="bg-BG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Yandex  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 Русия)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"/>
          <p:cNvSpPr/>
          <p:nvPr/>
        </p:nvSpPr>
        <p:spPr>
          <a:xfrm>
            <a:off x="1115616" y="476672"/>
            <a:ext cx="75608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7: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Потърсете в интернет информация за Васил Левски само по думата “Левски”.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95" name="Google Shape;1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722" y="592232"/>
            <a:ext cx="491862" cy="49897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/>
          <p:cNvSpPr/>
          <p:nvPr/>
        </p:nvSpPr>
        <p:spPr>
          <a:xfrm>
            <a:off x="293621" y="1772816"/>
            <a:ext cx="838283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Ще получите информация за футболен клуб “Левски”, за организации с това име, но не и това, което искате. За да промените това, използвайте допълнителни критерии за търсене.</a:t>
            </a:r>
            <a:endParaRPr/>
          </a:p>
        </p:txBody>
      </p:sp>
      <p:pic>
        <p:nvPicPr>
          <p:cNvPr id="197" name="Google Shape;1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7568" y="3861048"/>
            <a:ext cx="3984009" cy="2326943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/>
          <p:nvPr/>
        </p:nvSpPr>
        <p:spPr>
          <a:xfrm>
            <a:off x="340059" y="548680"/>
            <a:ext cx="8568952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Основни понятия:</a:t>
            </a:r>
            <a:b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Поле за търсене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място, където се изписва името на търсения файл, папка и др.</a:t>
            </a:r>
            <a:b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Ключови думи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думи, чрез които се извършва търсенето в интернет.</a:t>
            </a:r>
            <a:b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Заявка за търсене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 комбинация от ключови думи, изпратени към търсеща машина</a:t>
            </a: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520079" y="3521333"/>
            <a:ext cx="82089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Използвани източници: електронен учебник на издателство "Домино"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/>
          <p:nvPr/>
        </p:nvSpPr>
        <p:spPr>
          <a:xfrm>
            <a:off x="2718480" y="0"/>
            <a:ext cx="33648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Въпроси и задачи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6"/>
          <p:cNvSpPr/>
          <p:nvPr/>
        </p:nvSpPr>
        <p:spPr>
          <a:xfrm>
            <a:off x="265704" y="571664"/>
            <a:ext cx="8852048" cy="6286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bg-BG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Стартирайте програмата Notepad, като използвате бутона Search от лентата на задачи.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Потърсете във файловата система на своя компютър всички файлове с разширение doc и docx.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Потърсете във файловата система на своя компютър всички файлове с картинки, създадени през последната година.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Потърсете във файловата система на своя компютър всички текстови файлове, създадени през последния месец.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Потърсете в папката Documents на своя компютър файлове, създадени с програмата PowerPoint.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Потърси в интернет безплатни за употреба изображения на Шипка.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179512" y="0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Възможности за общуване с информационни технологии</a:t>
            </a:r>
            <a:endParaRPr b="1"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77218"/>
            <a:ext cx="9144001" cy="5232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Диана\Documents\Учебна 2020-2021\Уроци ИТ 8\Тема 1. Компютърни мрежи и услуги\Ресурсни файлове за Упражнение 1\1.png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520" y="1345026"/>
            <a:ext cx="9370607" cy="4172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60665"/>
            <a:ext cx="9186640" cy="516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108685" y="116632"/>
            <a:ext cx="895195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bg-BG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Среди и средства за споделена съвместна работа и обучение</a:t>
            </a:r>
            <a:endParaRPr/>
          </a:p>
        </p:txBody>
      </p:sp>
      <p:pic>
        <p:nvPicPr>
          <p:cNvPr descr="C:\Users\Диана\Documents\Учебна 2020-2021\Уроци ИТ 8\Тема 1. Компютърни мрежи и услуги\Ресурсни файлове за Упражнение 1\2.png"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40768"/>
            <a:ext cx="9169323" cy="4740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/>
        </p:nvSpPr>
        <p:spPr>
          <a:xfrm>
            <a:off x="179512" y="179160"/>
            <a:ext cx="896448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libri"/>
              <a:buNone/>
            </a:pPr>
            <a:r>
              <a:rPr b="1" i="1" lang="bg-BG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Търсене на файлове и папки по  определени критерии</a:t>
            </a:r>
            <a:endParaRPr b="1" i="1" sz="3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4526" y="2204864"/>
            <a:ext cx="6014459" cy="3672408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911558" y="45409"/>
            <a:ext cx="820891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1: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Стартирайте програмата </a:t>
            </a: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 Word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като използвате </a:t>
            </a: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бутона Search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от лентата на задачи (</a:t>
            </a: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Taskbar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b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"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32" y="63868"/>
            <a:ext cx="528444" cy="55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9598" y="1145739"/>
            <a:ext cx="3170483" cy="436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03648" y="1842603"/>
            <a:ext cx="1970837" cy="226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269075" y="5661248"/>
            <a:ext cx="82089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lang="bg-BG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Задача 2: 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Използвай тази функция, потърси и стартирай </a:t>
            </a:r>
            <a:r>
              <a:rPr b="1"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Publisher</a:t>
            </a:r>
            <a:r>
              <a:rPr lang="bg-BG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Какво е предназначението на програмата? </a:t>
            </a:r>
            <a:endParaRPr/>
          </a:p>
        </p:txBody>
      </p:sp>
      <p:pic>
        <p:nvPicPr>
          <p:cNvPr descr="Picture"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114" y="5519927"/>
            <a:ext cx="528444" cy="556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/>
          <p:nvPr/>
        </p:nvSpPr>
        <p:spPr>
          <a:xfrm>
            <a:off x="0" y="52755"/>
            <a:ext cx="911625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Обикновено търсене с въвеждане на символи за имена на търсени файлове или папки </a:t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8"/>
          <p:cNvGrpSpPr/>
          <p:nvPr/>
        </p:nvGrpSpPr>
        <p:grpSpPr>
          <a:xfrm>
            <a:off x="0" y="1006862"/>
            <a:ext cx="9152770" cy="5688632"/>
            <a:chOff x="27742" y="809129"/>
            <a:chExt cx="9152770" cy="5688632"/>
          </a:xfrm>
        </p:grpSpPr>
        <p:grpSp>
          <p:nvGrpSpPr>
            <p:cNvPr id="137" name="Google Shape;137;p8"/>
            <p:cNvGrpSpPr/>
            <p:nvPr/>
          </p:nvGrpSpPr>
          <p:grpSpPr>
            <a:xfrm>
              <a:off x="27742" y="809129"/>
              <a:ext cx="9152770" cy="5688632"/>
              <a:chOff x="-8770" y="476672"/>
              <a:chExt cx="9152770" cy="5688632"/>
            </a:xfrm>
          </p:grpSpPr>
          <p:pic>
            <p:nvPicPr>
              <p:cNvPr descr="C:\Users\EG1\Dropbox\Screenshots\Screenshot 2017-08-17 17.21.37.png" id="138" name="Google Shape;138;p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-8770" y="692696"/>
                <a:ext cx="9152770" cy="54726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9" name="Google Shape;139;p8"/>
              <p:cNvSpPr/>
              <p:nvPr/>
            </p:nvSpPr>
            <p:spPr>
              <a:xfrm>
                <a:off x="7290556" y="476672"/>
                <a:ext cx="1403648" cy="792088"/>
              </a:xfrm>
              <a:prstGeom prst="roundRect">
                <a:avLst>
                  <a:gd fmla="val 16667" name="adj"/>
                </a:avLst>
              </a:prstGeom>
              <a:solidFill>
                <a:srgbClr val="C5D8F1"/>
              </a:solidFill>
              <a:ln cap="flat" cmpd="sng" w="25400">
                <a:solidFill>
                  <a:srgbClr val="1736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Поле за търсене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6378503" y="3573016"/>
                <a:ext cx="1728192" cy="792088"/>
              </a:xfrm>
              <a:prstGeom prst="roundRect">
                <a:avLst>
                  <a:gd fmla="val 16667" name="adj"/>
                </a:avLst>
              </a:prstGeom>
              <a:solidFill>
                <a:srgbClr val="C5D8F1"/>
              </a:solidFill>
              <a:ln cap="flat" cmpd="sng" w="25400">
                <a:solidFill>
                  <a:srgbClr val="17365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bg-BG"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Намерени резултати</a:t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8"/>
              <p:cNvSpPr/>
              <p:nvPr/>
            </p:nvSpPr>
            <p:spPr>
              <a:xfrm>
                <a:off x="6660232" y="1484784"/>
                <a:ext cx="2483768" cy="360040"/>
              </a:xfrm>
              <a:prstGeom prst="rect">
                <a:avLst/>
              </a:prstGeom>
              <a:noFill/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2" name="Google Shape;142;p8"/>
              <p:cNvCxnSpPr/>
              <p:nvPr/>
            </p:nvCxnSpPr>
            <p:spPr>
              <a:xfrm>
                <a:off x="7992380" y="1268760"/>
                <a:ext cx="0" cy="396044"/>
              </a:xfrm>
              <a:prstGeom prst="straightConnector1">
                <a:avLst/>
              </a:prstGeom>
              <a:noFill/>
              <a:ln cap="flat" cmpd="sng" w="28575">
                <a:solidFill>
                  <a:srgbClr val="4A7DBA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143" name="Google Shape;143;p8"/>
            <p:cNvSpPr/>
            <p:nvPr/>
          </p:nvSpPr>
          <p:spPr>
            <a:xfrm>
              <a:off x="6429018" y="1674015"/>
              <a:ext cx="923367" cy="646492"/>
            </a:xfrm>
            <a:prstGeom prst="ellipse">
              <a:avLst/>
            </a:prstGeom>
            <a:noFill/>
            <a:ln cap="flat" cmpd="sng" w="381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4" name="Google Shape;144;p8"/>
            <p:cNvCxnSpPr/>
            <p:nvPr/>
          </p:nvCxnSpPr>
          <p:spPr>
            <a:xfrm rot="10800000">
              <a:off x="7020272" y="2177281"/>
              <a:ext cx="258839" cy="387623"/>
            </a:xfrm>
            <a:prstGeom prst="straightConnector1">
              <a:avLst/>
            </a:prstGeom>
            <a:noFill/>
            <a:ln cap="flat" cmpd="sng" w="28575">
              <a:solidFill>
                <a:srgbClr val="4A7DBA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145" name="Google Shape;145;p8"/>
            <p:cNvSpPr/>
            <p:nvPr/>
          </p:nvSpPr>
          <p:spPr>
            <a:xfrm>
              <a:off x="6984776" y="2402455"/>
              <a:ext cx="1403648" cy="792088"/>
            </a:xfrm>
            <a:prstGeom prst="roundRect">
              <a:avLst>
                <a:gd fmla="val 16667" name="adj"/>
              </a:avLst>
            </a:prstGeom>
            <a:solidFill>
              <a:srgbClr val="C5D8F1"/>
            </a:solidFill>
            <a:ln cap="flat" cmpd="sng" w="25400">
              <a:solidFill>
                <a:srgbClr val="17365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bg-BG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Стандартна заявка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/>
        </p:nvSpPr>
        <p:spPr>
          <a:xfrm>
            <a:off x="98024" y="4894"/>
            <a:ext cx="7200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⮚"/>
            </a:pPr>
            <a:r>
              <a:rPr b="1" i="1" lang="bg-BG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Разширено търсене</a:t>
            </a:r>
            <a:endParaRPr b="1"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0" y="589669"/>
            <a:ext cx="9144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Разширените възможности за търсене в програмата File Explorer са свързани с добавяне на оператори, добавяне на филтри за търсене, използване на специални символи.</a:t>
            </a:r>
            <a:b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 Добавяне на операторите </a:t>
            </a: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 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 </a:t>
            </a:r>
            <a:r>
              <a:rPr b="1"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 </a:t>
            </a:r>
            <a:r>
              <a:rPr lang="bg-BG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Те се въвеждат само с главни букви в полето за търсене (фиг. 3).</a:t>
            </a: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75" y="2942655"/>
            <a:ext cx="8373849" cy="3280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2014-11-20T06:17:10Z</dcterms:created>
  <dc:creator>Administrator</dc:creator>
</cp:coreProperties>
</file>