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6" roundtripDataSignature="AMtx7mgoo7DeSfMBANXv8m6dnzSqiCYT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bg-BG"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bg-BG"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73" name="Google Shape;1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bg-BG"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5" name="Google Shape;1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bg-BG"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97" name="Google Shape;1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3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1"/>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1"/>
          <p:cNvSpPr/>
          <p:nvPr>
            <p:ph idx="2" type="pic"/>
          </p:nvPr>
        </p:nvSpPr>
        <p:spPr>
          <a:xfrm>
            <a:off x="1792288" y="459581"/>
            <a:ext cx="5486400" cy="3086100"/>
          </a:xfrm>
          <a:prstGeom prst="rect">
            <a:avLst/>
          </a:prstGeom>
          <a:noFill/>
          <a:ln>
            <a:noFill/>
          </a:ln>
        </p:spPr>
      </p:sp>
      <p:sp>
        <p:nvSpPr>
          <p:cNvPr id="76" name="Google Shape;76;p41"/>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7" name="Google Shape;77;p4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2"/>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4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3"/>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3"/>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4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24" name="Shape 24"/>
        <p:cNvGrpSpPr/>
        <p:nvPr/>
      </p:nvGrpSpPr>
      <p:grpSpPr>
        <a:xfrm>
          <a:off x="0" y="0"/>
          <a:ext cx="0" cy="0"/>
          <a:chOff x="0" y="0"/>
          <a:chExt cx="0" cy="0"/>
        </a:xfrm>
      </p:grpSpPr>
      <p:sp>
        <p:nvSpPr>
          <p:cNvPr id="25" name="Google Shape;25;p3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4"/>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34"/>
          <p:cNvSpPr txBox="1"/>
          <p:nvPr>
            <p:ph idx="2" type="body"/>
          </p:nvPr>
        </p:nvSpPr>
        <p:spPr>
          <a:xfrm>
            <a:off x="4648200" y="1200150"/>
            <a:ext cx="4038600" cy="163949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4"/>
          <p:cNvSpPr txBox="1"/>
          <p:nvPr>
            <p:ph idx="3" type="body"/>
          </p:nvPr>
        </p:nvSpPr>
        <p:spPr>
          <a:xfrm>
            <a:off x="4648200" y="2953942"/>
            <a:ext cx="4038600" cy="164068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Arial"/>
                <a:ea typeface="Arial"/>
                <a:cs typeface="Arial"/>
                <a:sym typeface="Arial"/>
              </a:defRPr>
            </a:lvl1pPr>
            <a:lvl2pPr indent="0" lvl="1" marL="0" marR="0" algn="r">
              <a:spcBef>
                <a:spcPts val="0"/>
              </a:spcBef>
              <a:spcAft>
                <a:spcPts val="0"/>
              </a:spcAft>
              <a:buNone/>
              <a:defRPr sz="1200">
                <a:solidFill>
                  <a:srgbClr val="888888"/>
                </a:solidFill>
                <a:latin typeface="Arial"/>
                <a:ea typeface="Arial"/>
                <a:cs typeface="Arial"/>
                <a:sym typeface="Arial"/>
              </a:defRPr>
            </a:lvl2pPr>
            <a:lvl3pPr indent="0" lvl="2" marL="0" marR="0" algn="r">
              <a:spcBef>
                <a:spcPts val="0"/>
              </a:spcBef>
              <a:spcAft>
                <a:spcPts val="0"/>
              </a:spcAft>
              <a:buNone/>
              <a:defRPr sz="1200">
                <a:solidFill>
                  <a:srgbClr val="888888"/>
                </a:solidFill>
                <a:latin typeface="Arial"/>
                <a:ea typeface="Arial"/>
                <a:cs typeface="Arial"/>
                <a:sym typeface="Arial"/>
              </a:defRPr>
            </a:lvl3pPr>
            <a:lvl4pPr indent="0" lvl="3" marL="0" marR="0" algn="r">
              <a:spcBef>
                <a:spcPts val="0"/>
              </a:spcBef>
              <a:spcAft>
                <a:spcPts val="0"/>
              </a:spcAft>
              <a:buNone/>
              <a:defRPr sz="1200">
                <a:solidFill>
                  <a:srgbClr val="888888"/>
                </a:solidFill>
                <a:latin typeface="Arial"/>
                <a:ea typeface="Arial"/>
                <a:cs typeface="Arial"/>
                <a:sym typeface="Arial"/>
              </a:defRPr>
            </a:lvl4pPr>
            <a:lvl5pPr indent="0" lvl="4" marL="0" marR="0" algn="r">
              <a:spcBef>
                <a:spcPts val="0"/>
              </a:spcBef>
              <a:spcAft>
                <a:spcPts val="0"/>
              </a:spcAft>
              <a:buNone/>
              <a:defRPr sz="1200">
                <a:solidFill>
                  <a:srgbClr val="888888"/>
                </a:solidFill>
                <a:latin typeface="Arial"/>
                <a:ea typeface="Arial"/>
                <a:cs typeface="Arial"/>
                <a:sym typeface="Arial"/>
              </a:defRPr>
            </a:lvl5pPr>
            <a:lvl6pPr indent="0" lvl="5" marL="0" marR="0" algn="r">
              <a:spcBef>
                <a:spcPts val="0"/>
              </a:spcBef>
              <a:spcAft>
                <a:spcPts val="0"/>
              </a:spcAft>
              <a:buNone/>
              <a:defRPr sz="1200">
                <a:solidFill>
                  <a:srgbClr val="888888"/>
                </a:solidFill>
                <a:latin typeface="Arial"/>
                <a:ea typeface="Arial"/>
                <a:cs typeface="Arial"/>
                <a:sym typeface="Arial"/>
              </a:defRPr>
            </a:lvl6pPr>
            <a:lvl7pPr indent="0" lvl="6" marL="0" marR="0" algn="r">
              <a:spcBef>
                <a:spcPts val="0"/>
              </a:spcBef>
              <a:spcAft>
                <a:spcPts val="0"/>
              </a:spcAft>
              <a:buNone/>
              <a:defRPr sz="1200">
                <a:solidFill>
                  <a:srgbClr val="888888"/>
                </a:solidFill>
                <a:latin typeface="Arial"/>
                <a:ea typeface="Arial"/>
                <a:cs typeface="Arial"/>
                <a:sym typeface="Arial"/>
              </a:defRPr>
            </a:lvl7pPr>
            <a:lvl8pPr indent="0" lvl="7" marL="0" marR="0" algn="r">
              <a:spcBef>
                <a:spcPts val="0"/>
              </a:spcBef>
              <a:spcAft>
                <a:spcPts val="0"/>
              </a:spcAft>
              <a:buNone/>
              <a:defRPr sz="1200">
                <a:solidFill>
                  <a:srgbClr val="888888"/>
                </a:solidFill>
                <a:latin typeface="Arial"/>
                <a:ea typeface="Arial"/>
                <a:cs typeface="Arial"/>
                <a:sym typeface="Arial"/>
              </a:defRPr>
            </a:lvl8pPr>
            <a:lvl9pPr indent="0" lvl="8" marL="0" marR="0" algn="r">
              <a:spcBef>
                <a:spcPts val="0"/>
              </a:spcBef>
              <a:spcAft>
                <a:spcPts val="0"/>
              </a:spcAft>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3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3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3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1" name="Google Shape;41;p3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7"/>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7" name="Google Shape;47;p3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8"/>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3" name="Google Shape;53;p38"/>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4" name="Google Shape;54;p3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9"/>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39"/>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39"/>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39"/>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3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0"/>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9" name="Google Shape;69;p40"/>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4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strips dir="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9.png"/><Relationship Id="rId12"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4.jpg"/><Relationship Id="rId6" Type="http://schemas.openxmlformats.org/officeDocument/2006/relationships/image" Target="../media/image46.jpg"/><Relationship Id="rId7" Type="http://schemas.openxmlformats.org/officeDocument/2006/relationships/image" Target="../media/image45.png"/><Relationship Id="rId8" Type="http://schemas.openxmlformats.org/officeDocument/2006/relationships/image" Target="../media/image47.jpg"/></Relationships>
</file>

<file path=ppt/slides/_rels/slide12.xml.rels><?xml version="1.0" encoding="UTF-8" standalone="yes"?><Relationships xmlns="http://schemas.openxmlformats.org/package/2006/relationships"><Relationship Id="rId11" Type="http://schemas.openxmlformats.org/officeDocument/2006/relationships/image" Target="../media/image56.jpg"/><Relationship Id="rId10"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8.jpg"/><Relationship Id="rId4" Type="http://schemas.openxmlformats.org/officeDocument/2006/relationships/image" Target="../media/image49.jpg"/><Relationship Id="rId9" Type="http://schemas.openxmlformats.org/officeDocument/2006/relationships/image" Target="../media/image54.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jpg"/><Relationship Id="rId8" Type="http://schemas.openxmlformats.org/officeDocument/2006/relationships/image" Target="../media/image5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10" Type="http://schemas.openxmlformats.org/officeDocument/2006/relationships/image" Target="../media/image67.jp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61.png"/><Relationship Id="rId9" Type="http://schemas.openxmlformats.org/officeDocument/2006/relationships/image" Target="../media/image66.png"/><Relationship Id="rId5" Type="http://schemas.openxmlformats.org/officeDocument/2006/relationships/image" Target="../media/image63.png"/><Relationship Id="rId6" Type="http://schemas.openxmlformats.org/officeDocument/2006/relationships/image" Target="../media/image62.jpg"/><Relationship Id="rId7" Type="http://schemas.openxmlformats.org/officeDocument/2006/relationships/image" Target="../media/image64.png"/><Relationship Id="rId8" Type="http://schemas.openxmlformats.org/officeDocument/2006/relationships/image" Target="../media/image6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1.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youtube.com/watch?v=5ZBmjS0pEy4" TargetMode="External"/><Relationship Id="rId4" Type="http://schemas.openxmlformats.org/officeDocument/2006/relationships/image" Target="../media/image72.jpg"/><Relationship Id="rId5" Type="http://schemas.openxmlformats.org/officeDocument/2006/relationships/image" Target="../media/image76.png"/><Relationship Id="rId6" Type="http://schemas.openxmlformats.org/officeDocument/2006/relationships/hyperlink" Target="https://www.youtube.com/watch?v=e4_Oo7Oobn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kaldata.com/it-%D0%BD%D0%BE%D0%B2%D0%B8%D0%BD%D0%B8/%D0%BD%D0%B0%D0%B9-%D0%B4%D0%BE%D0%B1%D1%80%D0%B8%D1%82%D0%B5-%D0%B0%D0%BB%D1%82%D0%B5%D1%80%D0%BD%D0%B0%D1%82%D0%B8%D0%B2%D0%B8-%D0%BD%D0%B0-%D0%BE%D1%81-windows-256945.html" TargetMode="External"/><Relationship Id="rId4" Type="http://schemas.openxmlformats.org/officeDocument/2006/relationships/image" Target="../media/image74.png"/><Relationship Id="rId5" Type="http://schemas.openxmlformats.org/officeDocument/2006/relationships/image" Target="../media/image75.jpg"/><Relationship Id="rId6" Type="http://schemas.openxmlformats.org/officeDocument/2006/relationships/image" Target="../media/image79.jpg"/><Relationship Id="rId7" Type="http://schemas.openxmlformats.org/officeDocument/2006/relationships/image" Target="../media/image77.jpg"/><Relationship Id="rId8" Type="http://schemas.openxmlformats.org/officeDocument/2006/relationships/image" Target="../media/image7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kUtYDWWBucY" TargetMode="External"/><Relationship Id="rId4" Type="http://schemas.openxmlformats.org/officeDocument/2006/relationships/hyperlink" Target="https://www.youtube.com/watch?v=kUtYDWWBuc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virtualdesktop.org/comple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learningapps.org/8301542" TargetMode="External"/><Relationship Id="rId4" Type="http://schemas.openxmlformats.org/officeDocument/2006/relationships/image" Target="../media/image81.png"/><Relationship Id="rId5" Type="http://schemas.openxmlformats.org/officeDocument/2006/relationships/hyperlink" Target="https://learningapps.org/display?v=pb0qn6fjt19" TargetMode="External"/><Relationship Id="rId6"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learningapps.org/display?v=pbcv61yk519" TargetMode="Externa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3.jpg"/><Relationship Id="rId4" Type="http://schemas.openxmlformats.org/officeDocument/2006/relationships/image" Target="../media/image8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4.png"/><Relationship Id="rId4" Type="http://schemas.openxmlformats.org/officeDocument/2006/relationships/image" Target="../media/image8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s>
</file>

<file path=ppt/slides/_rels/slide8.xml.rels><?xml version="1.0" encoding="UTF-8" standalone="yes"?><Relationships xmlns="http://schemas.openxmlformats.org/package/2006/relationships"><Relationship Id="rId11" Type="http://schemas.openxmlformats.org/officeDocument/2006/relationships/image" Target="../media/image29.jpg"/><Relationship Id="rId10" Type="http://schemas.openxmlformats.org/officeDocument/2006/relationships/image" Target="../media/image27.png"/><Relationship Id="rId13" Type="http://schemas.openxmlformats.org/officeDocument/2006/relationships/image" Target="../media/image31.jpg"/><Relationship Id="rId12"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2.jpg"/><Relationship Id="rId9" Type="http://schemas.openxmlformats.org/officeDocument/2006/relationships/image" Target="../media/image28.jpg"/><Relationship Id="rId5" Type="http://schemas.openxmlformats.org/officeDocument/2006/relationships/image" Target="../media/image23.jpg"/><Relationship Id="rId6" Type="http://schemas.openxmlformats.org/officeDocument/2006/relationships/image" Target="../media/image24.png"/><Relationship Id="rId7" Type="http://schemas.openxmlformats.org/officeDocument/2006/relationships/image" Target="../media/image25.jpg"/><Relationship Id="rId8"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title"/>
          </p:nvPr>
        </p:nvSpPr>
        <p:spPr>
          <a:xfrm>
            <a:off x="-12373" y="23884"/>
            <a:ext cx="9144000" cy="2115818"/>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bg-BG" sz="5400">
                <a:solidFill>
                  <a:schemeClr val="dk1"/>
                </a:solidFill>
                <a:latin typeface="Calibri"/>
                <a:ea typeface="Calibri"/>
                <a:cs typeface="Calibri"/>
                <a:sym typeface="Calibri"/>
              </a:rPr>
              <a:t>Тема 2. Компютърни системи</a:t>
            </a:r>
            <a:br>
              <a:rPr b="1" lang="bg-BG" sz="5400">
                <a:solidFill>
                  <a:schemeClr val="dk1"/>
                </a:solidFill>
                <a:latin typeface="Calibri"/>
                <a:ea typeface="Calibri"/>
                <a:cs typeface="Calibri"/>
                <a:sym typeface="Calibri"/>
              </a:rPr>
            </a:br>
            <a:r>
              <a:rPr b="1" lang="bg-BG" sz="5400">
                <a:solidFill>
                  <a:schemeClr val="dk1"/>
                </a:solidFill>
                <a:latin typeface="Calibri"/>
                <a:ea typeface="Calibri"/>
                <a:cs typeface="Calibri"/>
                <a:sym typeface="Calibri"/>
              </a:rPr>
              <a:t>Урок 8. Съвременни операционни системи</a:t>
            </a:r>
            <a:endParaRPr b="1" sz="5400">
              <a:solidFill>
                <a:schemeClr val="dk1"/>
              </a:solidFill>
            </a:endParaRPr>
          </a:p>
        </p:txBody>
      </p:sp>
      <p:pic>
        <p:nvPicPr>
          <p:cNvPr id="98" name="Google Shape;98;p1"/>
          <p:cNvPicPr preferRelativeResize="0"/>
          <p:nvPr/>
        </p:nvPicPr>
        <p:blipFill rotWithShape="1">
          <a:blip r:embed="rId3">
            <a:alphaModFix/>
          </a:blip>
          <a:srcRect b="0" l="0" r="0" t="0"/>
          <a:stretch/>
        </p:blipFill>
        <p:spPr>
          <a:xfrm>
            <a:off x="1042966" y="2316718"/>
            <a:ext cx="2016025" cy="1478715"/>
          </a:xfrm>
          <a:prstGeom prst="rect">
            <a:avLst/>
          </a:prstGeom>
          <a:noFill/>
          <a:ln>
            <a:noFill/>
          </a:ln>
        </p:spPr>
      </p:pic>
      <p:pic>
        <p:nvPicPr>
          <p:cNvPr id="99" name="Google Shape;99;p1"/>
          <p:cNvPicPr preferRelativeResize="0"/>
          <p:nvPr/>
        </p:nvPicPr>
        <p:blipFill rotWithShape="1">
          <a:blip r:embed="rId4">
            <a:alphaModFix/>
          </a:blip>
          <a:srcRect b="0" l="0" r="0" t="0"/>
          <a:stretch/>
        </p:blipFill>
        <p:spPr>
          <a:xfrm>
            <a:off x="5292148" y="2273263"/>
            <a:ext cx="2484437" cy="1479638"/>
          </a:xfrm>
          <a:prstGeom prst="rect">
            <a:avLst/>
          </a:prstGeom>
          <a:noFill/>
          <a:ln>
            <a:noFill/>
          </a:ln>
        </p:spPr>
      </p:pic>
      <p:pic>
        <p:nvPicPr>
          <p:cNvPr id="100" name="Google Shape;100;p1"/>
          <p:cNvPicPr preferRelativeResize="0"/>
          <p:nvPr/>
        </p:nvPicPr>
        <p:blipFill rotWithShape="1">
          <a:blip r:embed="rId5">
            <a:alphaModFix/>
          </a:blip>
          <a:srcRect b="0" l="0" r="0" t="0"/>
          <a:stretch/>
        </p:blipFill>
        <p:spPr>
          <a:xfrm>
            <a:off x="1042966" y="3795433"/>
            <a:ext cx="2025008" cy="1363483"/>
          </a:xfrm>
          <a:prstGeom prst="rect">
            <a:avLst/>
          </a:prstGeom>
          <a:noFill/>
          <a:ln>
            <a:noFill/>
          </a:ln>
        </p:spPr>
      </p:pic>
      <p:pic>
        <p:nvPicPr>
          <p:cNvPr id="101" name="Google Shape;101;p1"/>
          <p:cNvPicPr preferRelativeResize="0"/>
          <p:nvPr/>
        </p:nvPicPr>
        <p:blipFill rotWithShape="1">
          <a:blip r:embed="rId6">
            <a:alphaModFix/>
          </a:blip>
          <a:srcRect b="0" l="0" r="0" t="0"/>
          <a:stretch/>
        </p:blipFill>
        <p:spPr>
          <a:xfrm>
            <a:off x="3067974" y="3778712"/>
            <a:ext cx="2202731" cy="1350559"/>
          </a:xfrm>
          <a:prstGeom prst="rect">
            <a:avLst/>
          </a:prstGeom>
          <a:noFill/>
          <a:ln>
            <a:noFill/>
          </a:ln>
        </p:spPr>
      </p:pic>
      <p:pic>
        <p:nvPicPr>
          <p:cNvPr id="102" name="Google Shape;102;p1"/>
          <p:cNvPicPr preferRelativeResize="0"/>
          <p:nvPr/>
        </p:nvPicPr>
        <p:blipFill rotWithShape="1">
          <a:blip r:embed="rId7">
            <a:alphaModFix/>
          </a:blip>
          <a:srcRect b="0" l="0" r="0" t="0"/>
          <a:stretch/>
        </p:blipFill>
        <p:spPr>
          <a:xfrm>
            <a:off x="5287890" y="3790310"/>
            <a:ext cx="2484436" cy="1373728"/>
          </a:xfrm>
          <a:prstGeom prst="rect">
            <a:avLst/>
          </a:prstGeom>
          <a:noFill/>
          <a:ln>
            <a:noFill/>
          </a:ln>
        </p:spPr>
      </p:pic>
      <p:pic>
        <p:nvPicPr>
          <p:cNvPr id="103" name="Google Shape;103;p1"/>
          <p:cNvPicPr preferRelativeResize="0"/>
          <p:nvPr/>
        </p:nvPicPr>
        <p:blipFill rotWithShape="1">
          <a:blip r:embed="rId8">
            <a:alphaModFix/>
          </a:blip>
          <a:srcRect b="0" l="0" r="0" t="0"/>
          <a:stretch/>
        </p:blipFill>
        <p:spPr>
          <a:xfrm>
            <a:off x="3089417" y="2317171"/>
            <a:ext cx="2202731" cy="1478715"/>
          </a:xfrm>
          <a:prstGeom prst="rect">
            <a:avLst/>
          </a:prstGeom>
          <a:noFill/>
          <a:ln>
            <a:noFill/>
          </a:ln>
        </p:spPr>
      </p:pic>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ph idx="4294967295" type="body"/>
          </p:nvPr>
        </p:nvSpPr>
        <p:spPr>
          <a:xfrm>
            <a:off x="0" y="719138"/>
            <a:ext cx="8229600" cy="915987"/>
          </a:xfrm>
          <a:prstGeom prst="rect">
            <a:avLst/>
          </a:prstGeom>
          <a:noFill/>
          <a:ln>
            <a:noFill/>
          </a:ln>
        </p:spPr>
        <p:txBody>
          <a:bodyPr anchorCtr="0" anchor="t" bIns="45700" lIns="91425" spcFirstLastPara="1" rIns="91425" wrap="square" tIns="45700">
            <a:normAutofit/>
          </a:bodyPr>
          <a:lstStyle/>
          <a:p>
            <a:pPr indent="271463" lvl="0" marL="0" rtl="0" algn="just">
              <a:spcBef>
                <a:spcPts val="0"/>
              </a:spcBef>
              <a:spcAft>
                <a:spcPts val="0"/>
              </a:spcAft>
              <a:buClr>
                <a:srgbClr val="002060"/>
              </a:buClr>
              <a:buSzPts val="1800"/>
              <a:buNone/>
            </a:pPr>
            <a:r>
              <a:rPr lang="bg-BG" sz="1800">
                <a:solidFill>
                  <a:srgbClr val="002060"/>
                </a:solidFill>
              </a:rPr>
              <a:t>Това са програмите, които потребителите използват за решаването на различни задачи – програми за текстообработка, презентации, електронни таблици, графични редактори, браузъри, игри, онлайн комуникация и др.</a:t>
            </a:r>
            <a:endParaRPr/>
          </a:p>
        </p:txBody>
      </p:sp>
      <p:sp>
        <p:nvSpPr>
          <p:cNvPr id="231" name="Google Shape;231;p10"/>
          <p:cNvSpPr txBox="1"/>
          <p:nvPr/>
        </p:nvSpPr>
        <p:spPr>
          <a:xfrm>
            <a:off x="467544" y="195486"/>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а) Софтуер с общо предназначение</a:t>
            </a:r>
            <a:endParaRPr b="1" i="1" sz="2800">
              <a:solidFill>
                <a:srgbClr val="0070C0"/>
              </a:solidFill>
              <a:latin typeface="Arial"/>
              <a:ea typeface="Arial"/>
              <a:cs typeface="Arial"/>
              <a:sym typeface="Arial"/>
            </a:endParaRPr>
          </a:p>
        </p:txBody>
      </p:sp>
      <p:grpSp>
        <p:nvGrpSpPr>
          <p:cNvPr id="232" name="Google Shape;232;p10"/>
          <p:cNvGrpSpPr/>
          <p:nvPr/>
        </p:nvGrpSpPr>
        <p:grpSpPr>
          <a:xfrm>
            <a:off x="1683271" y="1590034"/>
            <a:ext cx="5810536" cy="864097"/>
            <a:chOff x="525182" y="1748242"/>
            <a:chExt cx="5810536" cy="864097"/>
          </a:xfrm>
        </p:grpSpPr>
        <p:pic>
          <p:nvPicPr>
            <p:cNvPr id="233" name="Google Shape;233;p10"/>
            <p:cNvPicPr preferRelativeResize="0"/>
            <p:nvPr/>
          </p:nvPicPr>
          <p:blipFill rotWithShape="1">
            <a:blip r:embed="rId3">
              <a:alphaModFix/>
            </a:blip>
            <a:srcRect b="0" l="0" r="0" t="0"/>
            <a:stretch/>
          </p:blipFill>
          <p:spPr>
            <a:xfrm>
              <a:off x="525182" y="1748242"/>
              <a:ext cx="1247775" cy="864095"/>
            </a:xfrm>
            <a:prstGeom prst="rect">
              <a:avLst/>
            </a:prstGeom>
            <a:noFill/>
            <a:ln>
              <a:noFill/>
            </a:ln>
          </p:spPr>
        </p:pic>
        <p:pic>
          <p:nvPicPr>
            <p:cNvPr id="234" name="Google Shape;234;p10"/>
            <p:cNvPicPr preferRelativeResize="0"/>
            <p:nvPr/>
          </p:nvPicPr>
          <p:blipFill rotWithShape="1">
            <a:blip r:embed="rId4">
              <a:alphaModFix/>
            </a:blip>
            <a:srcRect b="0" l="0" r="0" t="0"/>
            <a:stretch/>
          </p:blipFill>
          <p:spPr>
            <a:xfrm>
              <a:off x="1740909" y="1794844"/>
              <a:ext cx="1517509" cy="817495"/>
            </a:xfrm>
            <a:prstGeom prst="rect">
              <a:avLst/>
            </a:prstGeom>
            <a:noFill/>
            <a:ln>
              <a:noFill/>
            </a:ln>
          </p:spPr>
        </p:pic>
        <p:pic>
          <p:nvPicPr>
            <p:cNvPr id="235" name="Google Shape;235;p10"/>
            <p:cNvPicPr preferRelativeResize="0"/>
            <p:nvPr/>
          </p:nvPicPr>
          <p:blipFill rotWithShape="1">
            <a:blip r:embed="rId5">
              <a:alphaModFix/>
            </a:blip>
            <a:srcRect b="21527" l="0" r="0" t="22039"/>
            <a:stretch/>
          </p:blipFill>
          <p:spPr>
            <a:xfrm>
              <a:off x="3226370" y="1748243"/>
              <a:ext cx="1569757" cy="864096"/>
            </a:xfrm>
            <a:prstGeom prst="rect">
              <a:avLst/>
            </a:prstGeom>
            <a:noFill/>
            <a:ln>
              <a:noFill/>
            </a:ln>
          </p:spPr>
        </p:pic>
        <p:pic>
          <p:nvPicPr>
            <p:cNvPr id="236" name="Google Shape;236;p10"/>
            <p:cNvPicPr preferRelativeResize="0"/>
            <p:nvPr/>
          </p:nvPicPr>
          <p:blipFill rotWithShape="1">
            <a:blip r:embed="rId6">
              <a:alphaModFix/>
            </a:blip>
            <a:srcRect b="0" l="0" r="0" t="0"/>
            <a:stretch/>
          </p:blipFill>
          <p:spPr>
            <a:xfrm>
              <a:off x="4796127" y="1748242"/>
              <a:ext cx="1539591" cy="864096"/>
            </a:xfrm>
            <a:prstGeom prst="rect">
              <a:avLst/>
            </a:prstGeom>
            <a:noFill/>
            <a:ln>
              <a:noFill/>
            </a:ln>
          </p:spPr>
        </p:pic>
      </p:grpSp>
      <p:pic>
        <p:nvPicPr>
          <p:cNvPr id="237" name="Google Shape;237;p10"/>
          <p:cNvPicPr preferRelativeResize="0"/>
          <p:nvPr/>
        </p:nvPicPr>
        <p:blipFill rotWithShape="1">
          <a:blip r:embed="rId7">
            <a:alphaModFix/>
          </a:blip>
          <a:srcRect b="0" l="0" r="0" t="0"/>
          <a:stretch/>
        </p:blipFill>
        <p:spPr>
          <a:xfrm>
            <a:off x="942657" y="2689142"/>
            <a:ext cx="1679431" cy="1001552"/>
          </a:xfrm>
          <a:prstGeom prst="rect">
            <a:avLst/>
          </a:prstGeom>
          <a:noFill/>
          <a:ln>
            <a:noFill/>
          </a:ln>
        </p:spPr>
      </p:pic>
      <p:pic>
        <p:nvPicPr>
          <p:cNvPr id="238" name="Google Shape;238;p10"/>
          <p:cNvPicPr preferRelativeResize="0"/>
          <p:nvPr/>
        </p:nvPicPr>
        <p:blipFill rotWithShape="1">
          <a:blip r:embed="rId8">
            <a:alphaModFix/>
          </a:blip>
          <a:srcRect b="9525" l="7961" r="9371" t="8697"/>
          <a:stretch/>
        </p:blipFill>
        <p:spPr>
          <a:xfrm>
            <a:off x="4211960" y="2944814"/>
            <a:ext cx="1181100" cy="1168400"/>
          </a:xfrm>
          <a:prstGeom prst="rect">
            <a:avLst/>
          </a:prstGeom>
          <a:noFill/>
          <a:ln>
            <a:noFill/>
          </a:ln>
        </p:spPr>
      </p:pic>
      <p:pic>
        <p:nvPicPr>
          <p:cNvPr id="239" name="Google Shape;239;p10"/>
          <p:cNvPicPr preferRelativeResize="0"/>
          <p:nvPr/>
        </p:nvPicPr>
        <p:blipFill rotWithShape="1">
          <a:blip r:embed="rId9">
            <a:alphaModFix/>
          </a:blip>
          <a:srcRect b="0" l="0" r="0" t="0"/>
          <a:stretch/>
        </p:blipFill>
        <p:spPr>
          <a:xfrm>
            <a:off x="2689508" y="2686273"/>
            <a:ext cx="1484881" cy="1001552"/>
          </a:xfrm>
          <a:prstGeom prst="rect">
            <a:avLst/>
          </a:prstGeom>
          <a:noFill/>
          <a:ln>
            <a:noFill/>
          </a:ln>
        </p:spPr>
      </p:pic>
      <p:pic>
        <p:nvPicPr>
          <p:cNvPr id="240" name="Google Shape;240;p10"/>
          <p:cNvPicPr preferRelativeResize="0"/>
          <p:nvPr/>
        </p:nvPicPr>
        <p:blipFill rotWithShape="1">
          <a:blip r:embed="rId10">
            <a:alphaModFix/>
          </a:blip>
          <a:srcRect b="0" l="0" r="0" t="0"/>
          <a:stretch/>
        </p:blipFill>
        <p:spPr>
          <a:xfrm>
            <a:off x="1994424" y="3759516"/>
            <a:ext cx="2179965" cy="1081714"/>
          </a:xfrm>
          <a:prstGeom prst="rect">
            <a:avLst/>
          </a:prstGeom>
          <a:noFill/>
          <a:ln>
            <a:noFill/>
          </a:ln>
        </p:spPr>
      </p:pic>
      <p:pic>
        <p:nvPicPr>
          <p:cNvPr id="241" name="Google Shape;241;p10"/>
          <p:cNvPicPr preferRelativeResize="0"/>
          <p:nvPr/>
        </p:nvPicPr>
        <p:blipFill rotWithShape="1">
          <a:blip r:embed="rId11">
            <a:alphaModFix/>
          </a:blip>
          <a:srcRect b="0" l="0" r="0" t="0"/>
          <a:stretch/>
        </p:blipFill>
        <p:spPr>
          <a:xfrm>
            <a:off x="942657" y="3725105"/>
            <a:ext cx="1045429" cy="1116125"/>
          </a:xfrm>
          <a:prstGeom prst="rect">
            <a:avLst/>
          </a:prstGeom>
          <a:noFill/>
          <a:ln>
            <a:noFill/>
          </a:ln>
        </p:spPr>
      </p:pic>
      <p:pic>
        <p:nvPicPr>
          <p:cNvPr descr="&amp;Scy;&amp;vcy;&amp;hardcy;&amp;rcy;&amp;zcy;&amp;acy;&amp;ncy;&amp;ocy; &amp;icy;&amp;zcy;&amp;ocy;&amp;bcy;&amp;rcy;&amp;acy;&amp;zhcy;&amp;iecy;&amp;ncy;&amp;icy;&amp;iecy;" id="242" name="Google Shape;242;p10"/>
          <p:cNvPicPr preferRelativeResize="0"/>
          <p:nvPr/>
        </p:nvPicPr>
        <p:blipFill rotWithShape="1">
          <a:blip r:embed="rId12">
            <a:alphaModFix/>
          </a:blip>
          <a:srcRect b="0" l="0" r="0" t="0"/>
          <a:stretch/>
        </p:blipFill>
        <p:spPr>
          <a:xfrm>
            <a:off x="5868144" y="2573333"/>
            <a:ext cx="2228850" cy="2352675"/>
          </a:xfrm>
          <a:prstGeom prst="rect">
            <a:avLst/>
          </a:prstGeom>
          <a:noFill/>
          <a:ln>
            <a:noFill/>
          </a:ln>
        </p:spPr>
      </p:pic>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1"/>
          <p:cNvSpPr txBox="1"/>
          <p:nvPr/>
        </p:nvSpPr>
        <p:spPr>
          <a:xfrm>
            <a:off x="467544" y="195486"/>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б) Специализиран софтуер</a:t>
            </a:r>
            <a:endParaRPr b="1" i="1" sz="2800">
              <a:solidFill>
                <a:srgbClr val="0070C0"/>
              </a:solidFill>
              <a:latin typeface="Arial"/>
              <a:ea typeface="Arial"/>
              <a:cs typeface="Arial"/>
              <a:sym typeface="Arial"/>
            </a:endParaRPr>
          </a:p>
        </p:txBody>
      </p:sp>
      <p:sp>
        <p:nvSpPr>
          <p:cNvPr id="248" name="Google Shape;248;p11"/>
          <p:cNvSpPr txBox="1"/>
          <p:nvPr/>
        </p:nvSpPr>
        <p:spPr>
          <a:xfrm>
            <a:off x="395536" y="718706"/>
            <a:ext cx="8229600" cy="916940"/>
          </a:xfrm>
          <a:prstGeom prst="rect">
            <a:avLst/>
          </a:prstGeom>
          <a:noFill/>
          <a:ln>
            <a:noFill/>
          </a:ln>
        </p:spPr>
        <p:txBody>
          <a:bodyPr anchorCtr="0" anchor="t" bIns="45700" lIns="91425" spcFirstLastPara="1" rIns="91425" wrap="square" tIns="45700">
            <a:noAutofit/>
          </a:bodyPr>
          <a:lstStyle/>
          <a:p>
            <a:pPr indent="271463" lvl="0" marL="0" marR="0" rtl="0" algn="just">
              <a:spcBef>
                <a:spcPts val="0"/>
              </a:spcBef>
              <a:spcAft>
                <a:spcPts val="0"/>
              </a:spcAft>
              <a:buClr>
                <a:srgbClr val="002060"/>
              </a:buClr>
              <a:buSzPts val="1800"/>
              <a:buFont typeface="Calibri"/>
              <a:buNone/>
            </a:pPr>
            <a:r>
              <a:rPr lang="bg-BG" sz="1800">
                <a:solidFill>
                  <a:srgbClr val="002060"/>
                </a:solidFill>
                <a:latin typeface="Calibri"/>
                <a:ea typeface="Calibri"/>
                <a:cs typeface="Calibri"/>
                <a:sym typeface="Calibri"/>
              </a:rPr>
              <a:t>Това са програми за чертаене, аудио- и видеообработка, създаване на симулации, управление на проекти; инженерен софтуер, издателски системи, информационни системи; образователен софтуер и др.</a:t>
            </a:r>
            <a:endParaRPr/>
          </a:p>
        </p:txBody>
      </p:sp>
      <p:pic>
        <p:nvPicPr>
          <p:cNvPr id="249" name="Google Shape;249;p11"/>
          <p:cNvPicPr preferRelativeResize="0"/>
          <p:nvPr/>
        </p:nvPicPr>
        <p:blipFill rotWithShape="1">
          <a:blip r:embed="rId3">
            <a:alphaModFix/>
          </a:blip>
          <a:srcRect b="0" l="0" r="0" t="0"/>
          <a:stretch/>
        </p:blipFill>
        <p:spPr>
          <a:xfrm>
            <a:off x="171532" y="1779662"/>
            <a:ext cx="2379527" cy="1080120"/>
          </a:xfrm>
          <a:prstGeom prst="rect">
            <a:avLst/>
          </a:prstGeom>
          <a:noFill/>
          <a:ln>
            <a:noFill/>
          </a:ln>
        </p:spPr>
      </p:pic>
      <p:pic>
        <p:nvPicPr>
          <p:cNvPr descr="brita07-1" id="250" name="Google Shape;250;p11"/>
          <p:cNvPicPr preferRelativeResize="0"/>
          <p:nvPr/>
        </p:nvPicPr>
        <p:blipFill rotWithShape="1">
          <a:blip r:embed="rId4">
            <a:alphaModFix/>
          </a:blip>
          <a:srcRect b="0" l="0" r="0" t="0"/>
          <a:stretch/>
        </p:blipFill>
        <p:spPr>
          <a:xfrm>
            <a:off x="3131840" y="1674139"/>
            <a:ext cx="2314010" cy="1185643"/>
          </a:xfrm>
          <a:prstGeom prst="rect">
            <a:avLst/>
          </a:prstGeom>
          <a:noFill/>
          <a:ln>
            <a:noFill/>
          </a:ln>
        </p:spPr>
      </p:pic>
      <p:pic>
        <p:nvPicPr>
          <p:cNvPr descr="4ca40f38d6104086eb21310f4e31c945" id="251" name="Google Shape;251;p11"/>
          <p:cNvPicPr preferRelativeResize="0"/>
          <p:nvPr/>
        </p:nvPicPr>
        <p:blipFill rotWithShape="1">
          <a:blip r:embed="rId5">
            <a:alphaModFix/>
          </a:blip>
          <a:srcRect b="0" l="0" r="0" t="0"/>
          <a:stretch/>
        </p:blipFill>
        <p:spPr>
          <a:xfrm>
            <a:off x="5921015" y="1675684"/>
            <a:ext cx="2355700" cy="1215157"/>
          </a:xfrm>
          <a:prstGeom prst="rect">
            <a:avLst/>
          </a:prstGeom>
          <a:noFill/>
          <a:ln>
            <a:noFill/>
          </a:ln>
        </p:spPr>
      </p:pic>
      <p:pic>
        <p:nvPicPr>
          <p:cNvPr descr="DS_index_6" id="252" name="Google Shape;252;p11"/>
          <p:cNvPicPr preferRelativeResize="0"/>
          <p:nvPr/>
        </p:nvPicPr>
        <p:blipFill rotWithShape="1">
          <a:blip r:embed="rId6">
            <a:alphaModFix/>
          </a:blip>
          <a:srcRect b="0" l="0" r="0" t="0"/>
          <a:stretch/>
        </p:blipFill>
        <p:spPr>
          <a:xfrm>
            <a:off x="467544" y="3005794"/>
            <a:ext cx="2956932" cy="1367516"/>
          </a:xfrm>
          <a:prstGeom prst="rect">
            <a:avLst/>
          </a:prstGeom>
          <a:noFill/>
          <a:ln>
            <a:noFill/>
          </a:ln>
        </p:spPr>
      </p:pic>
      <p:pic>
        <p:nvPicPr>
          <p:cNvPr descr="winamp_1" id="253" name="Google Shape;253;p11"/>
          <p:cNvPicPr preferRelativeResize="0"/>
          <p:nvPr/>
        </p:nvPicPr>
        <p:blipFill rotWithShape="1">
          <a:blip r:embed="rId7">
            <a:alphaModFix/>
          </a:blip>
          <a:srcRect b="0" l="0" r="0" t="0"/>
          <a:stretch/>
        </p:blipFill>
        <p:spPr>
          <a:xfrm>
            <a:off x="3539183" y="3291830"/>
            <a:ext cx="1942305" cy="1538882"/>
          </a:xfrm>
          <a:prstGeom prst="rect">
            <a:avLst/>
          </a:prstGeom>
          <a:noFill/>
          <a:ln>
            <a:noFill/>
          </a:ln>
        </p:spPr>
      </p:pic>
      <p:pic>
        <p:nvPicPr>
          <p:cNvPr descr="b0b6baf8d58fc8257d485518f9e56e95_Reallusion_CrazyTalk_for_Skype_Lite" id="254" name="Google Shape;254;p11"/>
          <p:cNvPicPr preferRelativeResize="0"/>
          <p:nvPr/>
        </p:nvPicPr>
        <p:blipFill rotWithShape="1">
          <a:blip r:embed="rId8">
            <a:alphaModFix/>
          </a:blip>
          <a:srcRect b="0" l="0" r="0" t="0"/>
          <a:stretch/>
        </p:blipFill>
        <p:spPr>
          <a:xfrm>
            <a:off x="5868145" y="3115773"/>
            <a:ext cx="3275855" cy="1497292"/>
          </a:xfrm>
          <a:prstGeom prst="rect">
            <a:avLst/>
          </a:prstGeom>
          <a:noFill/>
          <a:ln>
            <a:noFill/>
          </a:ln>
        </p:spPr>
      </p:pic>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txBox="1"/>
          <p:nvPr/>
        </p:nvSpPr>
        <p:spPr>
          <a:xfrm>
            <a:off x="467544" y="195486"/>
            <a:ext cx="748883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в) Развойни среди – инструменти за разработка на софтуер</a:t>
            </a:r>
            <a:endParaRPr b="1" i="1" sz="2800">
              <a:solidFill>
                <a:srgbClr val="0070C0"/>
              </a:solidFill>
              <a:latin typeface="Arial"/>
              <a:ea typeface="Arial"/>
              <a:cs typeface="Arial"/>
              <a:sym typeface="Arial"/>
            </a:endParaRPr>
          </a:p>
        </p:txBody>
      </p:sp>
      <p:pic>
        <p:nvPicPr>
          <p:cNvPr descr="large_5994050578" id="260" name="Google Shape;260;p12"/>
          <p:cNvPicPr preferRelativeResize="0"/>
          <p:nvPr/>
        </p:nvPicPr>
        <p:blipFill rotWithShape="1">
          <a:blip r:embed="rId3">
            <a:alphaModFix/>
          </a:blip>
          <a:srcRect b="0" l="0" r="0" t="0"/>
          <a:stretch/>
        </p:blipFill>
        <p:spPr>
          <a:xfrm>
            <a:off x="44839" y="1149594"/>
            <a:ext cx="2150898" cy="1062116"/>
          </a:xfrm>
          <a:prstGeom prst="rect">
            <a:avLst/>
          </a:prstGeom>
          <a:noFill/>
          <a:ln>
            <a:noFill/>
          </a:ln>
        </p:spPr>
      </p:pic>
      <p:grpSp>
        <p:nvGrpSpPr>
          <p:cNvPr id="261" name="Google Shape;261;p12"/>
          <p:cNvGrpSpPr/>
          <p:nvPr/>
        </p:nvGrpSpPr>
        <p:grpSpPr>
          <a:xfrm>
            <a:off x="4499992" y="1149594"/>
            <a:ext cx="4027980" cy="1530585"/>
            <a:chOff x="1" y="2228919"/>
            <a:chExt cx="4027980" cy="1206927"/>
          </a:xfrm>
        </p:grpSpPr>
        <p:pic>
          <p:nvPicPr>
            <p:cNvPr descr="visual-studio-2012-05-535x535" id="262" name="Google Shape;262;p12"/>
            <p:cNvPicPr preferRelativeResize="0"/>
            <p:nvPr/>
          </p:nvPicPr>
          <p:blipFill rotWithShape="1">
            <a:blip r:embed="rId4">
              <a:alphaModFix/>
            </a:blip>
            <a:srcRect b="0" l="0" r="0" t="0"/>
            <a:stretch/>
          </p:blipFill>
          <p:spPr>
            <a:xfrm>
              <a:off x="1" y="2259116"/>
              <a:ext cx="2195736" cy="1176730"/>
            </a:xfrm>
            <a:prstGeom prst="rect">
              <a:avLst/>
            </a:prstGeom>
            <a:noFill/>
            <a:ln>
              <a:noFill/>
            </a:ln>
          </p:spPr>
        </p:pic>
        <p:pic>
          <p:nvPicPr>
            <p:cNvPr descr="10LVBE_L1_07" id="263" name="Google Shape;263;p12"/>
            <p:cNvPicPr preferRelativeResize="0"/>
            <p:nvPr/>
          </p:nvPicPr>
          <p:blipFill rotWithShape="1">
            <a:blip r:embed="rId5">
              <a:alphaModFix/>
            </a:blip>
            <a:srcRect b="0" l="0" r="0" t="0"/>
            <a:stretch/>
          </p:blipFill>
          <p:spPr>
            <a:xfrm>
              <a:off x="2184636" y="2228919"/>
              <a:ext cx="1843345" cy="1127232"/>
            </a:xfrm>
            <a:prstGeom prst="rect">
              <a:avLst/>
            </a:prstGeom>
            <a:noFill/>
            <a:ln>
              <a:noFill/>
            </a:ln>
          </p:spPr>
        </p:pic>
      </p:grpSp>
      <p:grpSp>
        <p:nvGrpSpPr>
          <p:cNvPr id="264" name="Google Shape;264;p12"/>
          <p:cNvGrpSpPr/>
          <p:nvPr/>
        </p:nvGrpSpPr>
        <p:grpSpPr>
          <a:xfrm>
            <a:off x="44839" y="1149592"/>
            <a:ext cx="3983142" cy="1591565"/>
            <a:chOff x="44839" y="1149593"/>
            <a:chExt cx="3983142" cy="1104430"/>
          </a:xfrm>
        </p:grpSpPr>
        <p:pic>
          <p:nvPicPr>
            <p:cNvPr descr="VisualStudio" id="265" name="Google Shape;265;p12"/>
            <p:cNvPicPr preferRelativeResize="0"/>
            <p:nvPr/>
          </p:nvPicPr>
          <p:blipFill rotWithShape="1">
            <a:blip r:embed="rId6">
              <a:alphaModFix/>
            </a:blip>
            <a:srcRect b="0" l="0" r="0" t="0"/>
            <a:stretch/>
          </p:blipFill>
          <p:spPr>
            <a:xfrm>
              <a:off x="2195737" y="1149594"/>
              <a:ext cx="1832244" cy="1104429"/>
            </a:xfrm>
            <a:prstGeom prst="rect">
              <a:avLst/>
            </a:prstGeom>
            <a:noFill/>
            <a:ln>
              <a:noFill/>
            </a:ln>
          </p:spPr>
        </p:pic>
        <p:pic>
          <p:nvPicPr>
            <p:cNvPr descr="large_5994050578" id="266" name="Google Shape;266;p12"/>
            <p:cNvPicPr preferRelativeResize="0"/>
            <p:nvPr/>
          </p:nvPicPr>
          <p:blipFill rotWithShape="1">
            <a:blip r:embed="rId7">
              <a:alphaModFix/>
            </a:blip>
            <a:srcRect b="0" l="0" r="0" t="0"/>
            <a:stretch/>
          </p:blipFill>
          <p:spPr>
            <a:xfrm>
              <a:off x="44839" y="1149593"/>
              <a:ext cx="2150898" cy="1062116"/>
            </a:xfrm>
            <a:prstGeom prst="rect">
              <a:avLst/>
            </a:prstGeom>
            <a:noFill/>
            <a:ln>
              <a:noFill/>
            </a:ln>
          </p:spPr>
        </p:pic>
      </p:grpSp>
      <p:grpSp>
        <p:nvGrpSpPr>
          <p:cNvPr id="267" name="Google Shape;267;p12"/>
          <p:cNvGrpSpPr/>
          <p:nvPr/>
        </p:nvGrpSpPr>
        <p:grpSpPr>
          <a:xfrm>
            <a:off x="-10535" y="3065990"/>
            <a:ext cx="4387751" cy="1728192"/>
            <a:chOff x="-3388" y="2356521"/>
            <a:chExt cx="4387751" cy="1295349"/>
          </a:xfrm>
        </p:grpSpPr>
        <p:pic>
          <p:nvPicPr>
            <p:cNvPr descr="Intro_jbuilder" id="268" name="Google Shape;268;p12"/>
            <p:cNvPicPr preferRelativeResize="0"/>
            <p:nvPr/>
          </p:nvPicPr>
          <p:blipFill rotWithShape="1">
            <a:blip r:embed="rId8">
              <a:alphaModFix/>
            </a:blip>
            <a:srcRect b="0" l="0" r="0" t="0"/>
            <a:stretch/>
          </p:blipFill>
          <p:spPr>
            <a:xfrm>
              <a:off x="-3388" y="2356521"/>
              <a:ext cx="2306955" cy="1295349"/>
            </a:xfrm>
            <a:prstGeom prst="rect">
              <a:avLst/>
            </a:prstGeom>
            <a:noFill/>
            <a:ln>
              <a:noFill/>
            </a:ln>
          </p:spPr>
        </p:pic>
        <p:pic>
          <p:nvPicPr>
            <p:cNvPr descr="TeeChart_JBuilder" id="269" name="Google Shape;269;p12"/>
            <p:cNvPicPr preferRelativeResize="0"/>
            <p:nvPr/>
          </p:nvPicPr>
          <p:blipFill rotWithShape="1">
            <a:blip r:embed="rId9">
              <a:alphaModFix/>
            </a:blip>
            <a:srcRect b="0" l="0" r="0" t="0"/>
            <a:stretch/>
          </p:blipFill>
          <p:spPr>
            <a:xfrm>
              <a:off x="2303567" y="2403137"/>
              <a:ext cx="2080796" cy="1248733"/>
            </a:xfrm>
            <a:prstGeom prst="rect">
              <a:avLst/>
            </a:prstGeom>
            <a:noFill/>
            <a:ln>
              <a:noFill/>
            </a:ln>
          </p:spPr>
        </p:pic>
      </p:grpSp>
      <p:grpSp>
        <p:nvGrpSpPr>
          <p:cNvPr id="270" name="Google Shape;270;p12"/>
          <p:cNvGrpSpPr/>
          <p:nvPr/>
        </p:nvGrpSpPr>
        <p:grpSpPr>
          <a:xfrm>
            <a:off x="4644008" y="2993983"/>
            <a:ext cx="4282647" cy="1872208"/>
            <a:chOff x="4499992" y="2403136"/>
            <a:chExt cx="4282647" cy="1248734"/>
          </a:xfrm>
        </p:grpSpPr>
        <p:pic>
          <p:nvPicPr>
            <p:cNvPr descr="Delphi_7" id="271" name="Google Shape;271;p12"/>
            <p:cNvPicPr preferRelativeResize="0"/>
            <p:nvPr/>
          </p:nvPicPr>
          <p:blipFill rotWithShape="1">
            <a:blip r:embed="rId10">
              <a:alphaModFix/>
            </a:blip>
            <a:srcRect b="0" l="0" r="0" t="0"/>
            <a:stretch/>
          </p:blipFill>
          <p:spPr>
            <a:xfrm>
              <a:off x="4499992" y="2403137"/>
              <a:ext cx="2092059" cy="1248733"/>
            </a:xfrm>
            <a:prstGeom prst="rect">
              <a:avLst/>
            </a:prstGeom>
            <a:noFill/>
            <a:ln>
              <a:noFill/>
            </a:ln>
          </p:spPr>
        </p:pic>
        <p:pic>
          <p:nvPicPr>
            <p:cNvPr descr="ANd9GcSkGG9iBey8MPRT3U2ZTD23Jciipwx5AmvInWnzYW-6iqlBAMpp" id="272" name="Google Shape;272;p12"/>
            <p:cNvPicPr preferRelativeResize="0"/>
            <p:nvPr/>
          </p:nvPicPr>
          <p:blipFill rotWithShape="1">
            <a:blip r:embed="rId11">
              <a:alphaModFix/>
            </a:blip>
            <a:srcRect b="0" l="0" r="0" t="0"/>
            <a:stretch/>
          </p:blipFill>
          <p:spPr>
            <a:xfrm>
              <a:off x="6619714" y="2403136"/>
              <a:ext cx="2162925" cy="1248733"/>
            </a:xfrm>
            <a:prstGeom prst="rect">
              <a:avLst/>
            </a:prstGeom>
            <a:noFill/>
            <a:ln>
              <a:noFill/>
            </a:ln>
          </p:spPr>
        </p:pic>
      </p:grpSp>
    </p:spTree>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txBox="1"/>
          <p:nvPr/>
        </p:nvSpPr>
        <p:spPr>
          <a:xfrm>
            <a:off x="200713" y="1298268"/>
            <a:ext cx="7683656"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66"/>
              </a:buClr>
              <a:buSzPts val="2400"/>
              <a:buFont typeface="Arial"/>
              <a:buNone/>
            </a:pPr>
            <a:r>
              <a:rPr lang="bg-BG" sz="2400">
                <a:solidFill>
                  <a:srgbClr val="000066"/>
                </a:solidFill>
                <a:latin typeface="Arial"/>
                <a:ea typeface="Arial"/>
                <a:cs typeface="Arial"/>
                <a:sym typeface="Arial"/>
              </a:rPr>
              <a:t>Операционната система е съвкупност от програми, които управляват апаратните и програмните ресурси на компютъра.</a:t>
            </a:r>
            <a:endParaRPr sz="2400">
              <a:solidFill>
                <a:srgbClr val="000066"/>
              </a:solidFill>
              <a:latin typeface="Arial"/>
              <a:ea typeface="Arial"/>
              <a:cs typeface="Arial"/>
              <a:sym typeface="Arial"/>
            </a:endParaRPr>
          </a:p>
          <a:p>
            <a:pPr indent="0" lvl="0" marL="0" marR="0" rtl="0" algn="l">
              <a:spcBef>
                <a:spcPts val="1200"/>
              </a:spcBef>
              <a:spcAft>
                <a:spcPts val="0"/>
              </a:spcAft>
              <a:buClr>
                <a:srgbClr val="000066"/>
              </a:buClr>
              <a:buSzPts val="2400"/>
              <a:buFont typeface="Arial"/>
              <a:buNone/>
            </a:pPr>
            <a:r>
              <a:rPr lang="bg-BG" sz="2400">
                <a:solidFill>
                  <a:srgbClr val="000066"/>
                </a:solidFill>
                <a:latin typeface="Arial"/>
                <a:ea typeface="Arial"/>
                <a:cs typeface="Arial"/>
                <a:sym typeface="Arial"/>
              </a:rPr>
              <a:t>ОС е средство, чрез което се осъществява връзката между потребителя на компютъра и хардуера.</a:t>
            </a:r>
            <a:endParaRPr/>
          </a:p>
          <a:p>
            <a:pPr indent="0" lvl="0" marL="0" marR="0" rtl="0" algn="l">
              <a:spcBef>
                <a:spcPts val="1200"/>
              </a:spcBef>
              <a:spcAft>
                <a:spcPts val="0"/>
              </a:spcAft>
              <a:buClr>
                <a:srgbClr val="000066"/>
              </a:buClr>
              <a:buSzPts val="2400"/>
              <a:buFont typeface="Arial"/>
              <a:buNone/>
            </a:pPr>
            <a:br>
              <a:rPr lang="bg-BG" sz="2400">
                <a:solidFill>
                  <a:srgbClr val="000066"/>
                </a:solidFill>
                <a:latin typeface="Arial"/>
                <a:ea typeface="Arial"/>
                <a:cs typeface="Arial"/>
                <a:sym typeface="Arial"/>
              </a:rPr>
            </a:br>
            <a:r>
              <a:rPr lang="bg-BG" sz="2400">
                <a:solidFill>
                  <a:srgbClr val="000066"/>
                </a:solidFill>
                <a:latin typeface="Arial"/>
                <a:ea typeface="Arial"/>
                <a:cs typeface="Arial"/>
                <a:sym typeface="Arial"/>
              </a:rPr>
              <a:t>    </a:t>
            </a:r>
            <a:endParaRPr/>
          </a:p>
        </p:txBody>
      </p:sp>
      <p:pic>
        <p:nvPicPr>
          <p:cNvPr id="279" name="Google Shape;279;p13"/>
          <p:cNvPicPr preferRelativeResize="0"/>
          <p:nvPr/>
        </p:nvPicPr>
        <p:blipFill rotWithShape="1">
          <a:blip r:embed="rId3">
            <a:alphaModFix/>
          </a:blip>
          <a:srcRect b="0" l="0" r="0" t="0"/>
          <a:stretch/>
        </p:blipFill>
        <p:spPr>
          <a:xfrm>
            <a:off x="3491880" y="3507854"/>
            <a:ext cx="1938826" cy="1272877"/>
          </a:xfrm>
          <a:prstGeom prst="rect">
            <a:avLst/>
          </a:prstGeom>
          <a:noFill/>
          <a:ln>
            <a:noFill/>
          </a:ln>
        </p:spPr>
      </p:pic>
      <p:sp>
        <p:nvSpPr>
          <p:cNvPr id="280" name="Google Shape;280;p13"/>
          <p:cNvSpPr/>
          <p:nvPr/>
        </p:nvSpPr>
        <p:spPr>
          <a:xfrm>
            <a:off x="200713" y="164452"/>
            <a:ext cx="5685358" cy="594122"/>
          </a:xfrm>
          <a:prstGeom prst="rect">
            <a:avLst/>
          </a:prstGeom>
        </p:spPr>
        <p:txBody>
          <a:bodyPr>
            <a:prstTxWarp prst="textPlain"/>
          </a:bodyPr>
          <a:lstStyle/>
          <a:p>
            <a:pPr lvl="0" algn="ctr"/>
            <a:r>
              <a:rPr b="1" i="1">
                <a:ln>
                  <a:noFill/>
                </a:ln>
                <a:solidFill>
                  <a:srgbClr val="336699"/>
                </a:solidFill>
                <a:latin typeface="Times New Roman"/>
              </a:rPr>
              <a:t>5. Операционна система</a:t>
            </a:r>
          </a:p>
        </p:txBody>
      </p:sp>
      <p:sp>
        <p:nvSpPr>
          <p:cNvPr id="281" name="Google Shape;281;p13"/>
          <p:cNvSpPr txBox="1"/>
          <p:nvPr/>
        </p:nvSpPr>
        <p:spPr>
          <a:xfrm>
            <a:off x="235332" y="775048"/>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а) Същност</a:t>
            </a:r>
            <a:endParaRPr b="1" i="1" sz="2800">
              <a:solidFill>
                <a:srgbClr val="0070C0"/>
              </a:solidFill>
              <a:latin typeface="Arial"/>
              <a:ea typeface="Arial"/>
              <a:cs typeface="Arial"/>
              <a:sym typeface="Arial"/>
            </a:endParaRPr>
          </a:p>
        </p:txBody>
      </p:sp>
      <p:pic>
        <p:nvPicPr>
          <p:cNvPr descr="&amp;Rcy;&amp;iecy;&amp;zcy;&amp;ucy;&amp;lcy;&amp;tcy;&amp;acy;&amp;tcy; &amp;scy; &amp;icy;&amp;zcy;&amp;ocy;&amp;bcy;&amp;rcy;&amp;acy;&amp;zhcy;&amp;iecy;&amp;ncy;&amp;icy;&amp;iecy; &amp;zcy;&amp;acy; &amp;yacy;&amp;dcy;&amp;rcy;&amp;ocy; &amp;icy; &amp;ocy;&amp;bcy;&amp;vcy;&amp;icy;&amp;vcy;&amp;kcy;&amp;acy; &amp;ncy;&amp;acy; &amp;Ocy;&amp;Scy;" id="282" name="Google Shape;282;p13"/>
          <p:cNvPicPr preferRelativeResize="0"/>
          <p:nvPr/>
        </p:nvPicPr>
        <p:blipFill rotWithShape="1">
          <a:blip r:embed="rId4">
            <a:alphaModFix/>
          </a:blip>
          <a:srcRect b="0" l="0" r="0" t="0"/>
          <a:stretch/>
        </p:blipFill>
        <p:spPr>
          <a:xfrm>
            <a:off x="7724164" y="1456527"/>
            <a:ext cx="1440160" cy="2129692"/>
          </a:xfrm>
          <a:prstGeom prst="rect">
            <a:avLst/>
          </a:prstGeom>
          <a:noFill/>
          <a:ln>
            <a:noFill/>
          </a:ln>
        </p:spPr>
      </p:pic>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4"/>
          <p:cNvSpPr txBox="1"/>
          <p:nvPr/>
        </p:nvSpPr>
        <p:spPr>
          <a:xfrm>
            <a:off x="467544" y="195486"/>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б) Основни функции</a:t>
            </a:r>
            <a:endParaRPr b="1" i="1" sz="2800">
              <a:solidFill>
                <a:srgbClr val="0070C0"/>
              </a:solidFill>
              <a:latin typeface="Arial"/>
              <a:ea typeface="Arial"/>
              <a:cs typeface="Arial"/>
              <a:sym typeface="Arial"/>
            </a:endParaRPr>
          </a:p>
        </p:txBody>
      </p:sp>
      <p:sp>
        <p:nvSpPr>
          <p:cNvPr id="289" name="Google Shape;289;p14"/>
          <p:cNvSpPr txBox="1"/>
          <p:nvPr/>
        </p:nvSpPr>
        <p:spPr>
          <a:xfrm>
            <a:off x="500289" y="718706"/>
            <a:ext cx="835292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rgbClr val="FF0000"/>
                </a:solidFill>
                <a:latin typeface="Arial"/>
                <a:ea typeface="Arial"/>
                <a:cs typeface="Arial"/>
                <a:sym typeface="Arial"/>
              </a:rPr>
              <a:t>Управление на програмите и процесите</a:t>
            </a:r>
            <a:endParaRPr/>
          </a:p>
          <a:p>
            <a:pPr indent="-285750" lvl="1" marL="742950" marR="0" rtl="0" algn="l">
              <a:spcBef>
                <a:spcPts val="0"/>
              </a:spcBef>
              <a:spcAft>
                <a:spcPts val="0"/>
              </a:spcAft>
              <a:buClr>
                <a:schemeClr val="dk1"/>
              </a:buClr>
              <a:buSzPts val="1800"/>
              <a:buFont typeface="Noto Sans Symbols"/>
              <a:buChar char="⮚"/>
            </a:pPr>
            <a:r>
              <a:rPr b="0" i="0" lang="bg-BG" sz="1800" u="none" cap="none" strike="noStrike">
                <a:solidFill>
                  <a:schemeClr val="dk1"/>
                </a:solidFill>
                <a:latin typeface="Arial"/>
                <a:ea typeface="Arial"/>
                <a:cs typeface="Arial"/>
                <a:sym typeface="Arial"/>
              </a:rPr>
              <a:t> </a:t>
            </a:r>
            <a:r>
              <a:rPr b="0" i="0" lang="bg-BG" sz="1800" u="none" cap="none" strike="noStrike">
                <a:solidFill>
                  <a:srgbClr val="002060"/>
                </a:solidFill>
                <a:latin typeface="Arial"/>
                <a:ea typeface="Arial"/>
                <a:cs typeface="Arial"/>
                <a:sym typeface="Arial"/>
              </a:rPr>
              <a:t>поддържа работата на всички програми и осигурява взаимодействието им с хардуера;</a:t>
            </a:r>
            <a:endParaRPr/>
          </a:p>
          <a:p>
            <a:pPr indent="0" lvl="0" marL="0" marR="0" rtl="0" algn="l">
              <a:spcBef>
                <a:spcPts val="0"/>
              </a:spcBef>
              <a:spcAft>
                <a:spcPts val="0"/>
              </a:spcAft>
              <a:buNone/>
            </a:pPr>
            <a:r>
              <a:rPr b="1" lang="bg-BG" sz="1800">
                <a:solidFill>
                  <a:srgbClr val="FF0000"/>
                </a:solidFill>
                <a:latin typeface="Arial"/>
                <a:ea typeface="Arial"/>
                <a:cs typeface="Arial"/>
                <a:sym typeface="Arial"/>
              </a:rPr>
              <a:t>Потребителски интерфейс </a:t>
            </a:r>
            <a:r>
              <a:rPr lang="bg-BG" sz="1800">
                <a:solidFill>
                  <a:srgbClr val="002060"/>
                </a:solidFill>
                <a:latin typeface="Arial"/>
                <a:ea typeface="Arial"/>
                <a:cs typeface="Arial"/>
                <a:sym typeface="Arial"/>
              </a:rPr>
              <a:t>= Средствата и правилата, с помощта на които потребителят общува с компютърната система.</a:t>
            </a:r>
            <a:endParaRPr/>
          </a:p>
          <a:p>
            <a:pPr indent="-285750" lvl="1" marL="742950" marR="0" rtl="0" algn="l">
              <a:spcBef>
                <a:spcPts val="0"/>
              </a:spcBef>
              <a:spcAft>
                <a:spcPts val="0"/>
              </a:spcAft>
              <a:buClr>
                <a:schemeClr val="dk1"/>
              </a:buClr>
              <a:buSzPts val="1800"/>
              <a:buFont typeface="Noto Sans Symbols"/>
              <a:buChar char="⮚"/>
            </a:pPr>
            <a:r>
              <a:rPr b="0" i="0" lang="bg-BG" sz="1800" u="none" cap="none" strike="noStrike">
                <a:solidFill>
                  <a:schemeClr val="dk1"/>
                </a:solidFill>
                <a:latin typeface="Arial"/>
                <a:ea typeface="Arial"/>
                <a:cs typeface="Arial"/>
                <a:sym typeface="Arial"/>
              </a:rPr>
              <a:t> </a:t>
            </a:r>
            <a:r>
              <a:rPr b="0" i="0" lang="bg-BG" sz="1800" u="none" cap="none" strike="noStrike">
                <a:solidFill>
                  <a:srgbClr val="002060"/>
                </a:solidFill>
                <a:latin typeface="Arial"/>
                <a:ea typeface="Arial"/>
                <a:cs typeface="Arial"/>
                <a:sym typeface="Arial"/>
              </a:rPr>
              <a:t>предоставя на потребителя възможност за общо управление на компютъра и програмите;</a:t>
            </a:r>
            <a:endParaRPr/>
          </a:p>
          <a:p>
            <a:pPr indent="0" lvl="0" marL="0" marR="0" rtl="0" algn="l">
              <a:spcBef>
                <a:spcPts val="0"/>
              </a:spcBef>
              <a:spcAft>
                <a:spcPts val="0"/>
              </a:spcAft>
              <a:buNone/>
            </a:pPr>
            <a:r>
              <a:rPr b="1" lang="bg-BG" sz="1800">
                <a:solidFill>
                  <a:srgbClr val="FF0000"/>
                </a:solidFill>
                <a:latin typeface="Arial"/>
                <a:ea typeface="Arial"/>
                <a:cs typeface="Arial"/>
                <a:sym typeface="Arial"/>
              </a:rPr>
              <a:t>Файлова система</a:t>
            </a:r>
            <a:endParaRPr/>
          </a:p>
          <a:p>
            <a:pPr indent="-285750" lvl="1" marL="742950" marR="0" rtl="0" algn="l">
              <a:spcBef>
                <a:spcPts val="0"/>
              </a:spcBef>
              <a:spcAft>
                <a:spcPts val="0"/>
              </a:spcAft>
              <a:buClr>
                <a:srgbClr val="002060"/>
              </a:buClr>
              <a:buSzPts val="1800"/>
              <a:buFont typeface="Noto Sans Symbols"/>
              <a:buChar char="⮚"/>
            </a:pPr>
            <a:r>
              <a:rPr b="0" i="0" lang="bg-BG" sz="1800" u="none" cap="none" strike="noStrike">
                <a:solidFill>
                  <a:srgbClr val="002060"/>
                </a:solidFill>
                <a:latin typeface="Arial"/>
                <a:ea typeface="Arial"/>
                <a:cs typeface="Arial"/>
                <a:sym typeface="Arial"/>
              </a:rPr>
              <a:t>поддържа файлова система за съхранение и обработка на файлове;</a:t>
            </a:r>
            <a:endParaRPr/>
          </a:p>
          <a:p>
            <a:pPr indent="-285750" lvl="1" marL="742950" marR="0" rtl="0" algn="l">
              <a:spcBef>
                <a:spcPts val="0"/>
              </a:spcBef>
              <a:spcAft>
                <a:spcPts val="0"/>
              </a:spcAft>
              <a:buClr>
                <a:srgbClr val="002060"/>
              </a:buClr>
              <a:buSzPts val="1800"/>
              <a:buFont typeface="Noto Sans Symbols"/>
              <a:buChar char="⮚"/>
            </a:pPr>
            <a:r>
              <a:rPr b="0" i="0" lang="bg-BG" sz="1800" u="none" cap="none" strike="noStrike">
                <a:solidFill>
                  <a:srgbClr val="002060"/>
                </a:solidFill>
                <a:latin typeface="Arial"/>
                <a:ea typeface="Arial"/>
                <a:cs typeface="Arial"/>
                <a:sym typeface="Arial"/>
              </a:rPr>
              <a:t>управлява достъпа до диска и до другите запомнящи устройства;</a:t>
            </a:r>
            <a:endParaRPr/>
          </a:p>
          <a:p>
            <a:pPr indent="0" lvl="0" marL="0" marR="0" rtl="0" algn="l">
              <a:spcBef>
                <a:spcPts val="0"/>
              </a:spcBef>
              <a:spcAft>
                <a:spcPts val="0"/>
              </a:spcAft>
              <a:buNone/>
            </a:pPr>
            <a:r>
              <a:rPr b="1" lang="bg-BG" sz="1800">
                <a:solidFill>
                  <a:srgbClr val="FF0000"/>
                </a:solidFill>
                <a:latin typeface="Arial"/>
                <a:ea typeface="Arial"/>
                <a:cs typeface="Arial"/>
                <a:sym typeface="Arial"/>
              </a:rPr>
              <a:t>Системни функции</a:t>
            </a:r>
            <a:endParaRPr/>
          </a:p>
          <a:p>
            <a:pPr indent="-285750" lvl="1" marL="742950" marR="0" rtl="0" algn="l">
              <a:spcBef>
                <a:spcPts val="0"/>
              </a:spcBef>
              <a:spcAft>
                <a:spcPts val="0"/>
              </a:spcAft>
              <a:buClr>
                <a:srgbClr val="002060"/>
              </a:buClr>
              <a:buSzPts val="1800"/>
              <a:buFont typeface="Noto Sans Symbols"/>
              <a:buChar char="⮚"/>
            </a:pPr>
            <a:r>
              <a:rPr b="0" i="0" lang="bg-BG" sz="1800" u="none" cap="none" strike="noStrike">
                <a:solidFill>
                  <a:srgbClr val="002060"/>
                </a:solidFill>
                <a:latin typeface="Arial"/>
                <a:ea typeface="Arial"/>
                <a:cs typeface="Arial"/>
                <a:sym typeface="Arial"/>
              </a:rPr>
              <a:t> осигурява мултипрограмна работа;</a:t>
            </a:r>
            <a:endParaRPr/>
          </a:p>
          <a:p>
            <a:pPr indent="-285750" lvl="1" marL="742950" marR="0" rtl="0" algn="l">
              <a:spcBef>
                <a:spcPts val="0"/>
              </a:spcBef>
              <a:spcAft>
                <a:spcPts val="0"/>
              </a:spcAft>
              <a:buClr>
                <a:srgbClr val="002060"/>
              </a:buClr>
              <a:buSzPts val="1800"/>
              <a:buFont typeface="Noto Sans Symbols"/>
              <a:buChar char="⮚"/>
            </a:pPr>
            <a:r>
              <a:rPr b="0" i="0" lang="bg-BG" sz="1800" u="none" cap="none" strike="noStrike">
                <a:solidFill>
                  <a:srgbClr val="002060"/>
                </a:solidFill>
                <a:latin typeface="Arial"/>
                <a:ea typeface="Arial"/>
                <a:cs typeface="Arial"/>
                <a:sym typeface="Arial"/>
              </a:rPr>
              <a:t>работа в мрежа;</a:t>
            </a:r>
            <a:endParaRPr/>
          </a:p>
          <a:p>
            <a:pPr indent="-285750" lvl="1" marL="742950" marR="0" rtl="0" algn="l">
              <a:spcBef>
                <a:spcPts val="0"/>
              </a:spcBef>
              <a:spcAft>
                <a:spcPts val="0"/>
              </a:spcAft>
              <a:buClr>
                <a:srgbClr val="002060"/>
              </a:buClr>
              <a:buSzPts val="1800"/>
              <a:buFont typeface="Noto Sans Symbols"/>
              <a:buChar char="⮚"/>
            </a:pPr>
            <a:r>
              <a:rPr b="0" i="0" lang="bg-BG" sz="1800" u="none" cap="none" strike="noStrike">
                <a:solidFill>
                  <a:srgbClr val="002060"/>
                </a:solidFill>
                <a:latin typeface="Arial"/>
                <a:ea typeface="Arial"/>
                <a:cs typeface="Arial"/>
                <a:sym typeface="Arial"/>
              </a:rPr>
              <a:t>управлява обмена на информация между периферните устройства и оперативната памет.</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5"/>
          <p:cNvPicPr preferRelativeResize="0"/>
          <p:nvPr/>
        </p:nvPicPr>
        <p:blipFill rotWithShape="1">
          <a:blip r:embed="rId3">
            <a:alphaModFix/>
          </a:blip>
          <a:srcRect b="10950" l="14248" r="12097" t="28332"/>
          <a:stretch/>
        </p:blipFill>
        <p:spPr>
          <a:xfrm>
            <a:off x="3239852" y="3471357"/>
            <a:ext cx="2664295" cy="1647220"/>
          </a:xfrm>
          <a:prstGeom prst="rect">
            <a:avLst/>
          </a:prstGeom>
          <a:noFill/>
          <a:ln>
            <a:noFill/>
          </a:ln>
        </p:spPr>
      </p:pic>
      <p:sp>
        <p:nvSpPr>
          <p:cNvPr id="296" name="Google Shape;296;p15"/>
          <p:cNvSpPr txBox="1"/>
          <p:nvPr/>
        </p:nvSpPr>
        <p:spPr>
          <a:xfrm>
            <a:off x="611560" y="880071"/>
            <a:ext cx="7920880" cy="301621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0000"/>
              </a:buClr>
              <a:buSzPts val="2000"/>
              <a:buFont typeface="Noto Sans Symbols"/>
              <a:buChar char="⮚"/>
            </a:pPr>
            <a:r>
              <a:rPr b="1" lang="bg-BG" sz="2000">
                <a:solidFill>
                  <a:srgbClr val="FF0000"/>
                </a:solidFill>
                <a:latin typeface="Arial"/>
                <a:ea typeface="Arial"/>
                <a:cs typeface="Arial"/>
                <a:sym typeface="Arial"/>
              </a:rPr>
              <a:t>Ядро </a:t>
            </a:r>
            <a:r>
              <a:rPr lang="bg-BG" sz="2000">
                <a:solidFill>
                  <a:srgbClr val="002060"/>
                </a:solidFill>
                <a:latin typeface="Arial"/>
                <a:ea typeface="Arial"/>
                <a:cs typeface="Arial"/>
                <a:sym typeface="Arial"/>
              </a:rPr>
              <a:t>– то е малка програма, която се зарежда в паметта при първоначално зареждане на системата. Чрез него се управлява преносът на данни между различните части на ОС, съгласуват се задачите на централния процесор, осигурява се достъп до обвивката на ОС.</a:t>
            </a:r>
            <a:endParaRPr/>
          </a:p>
          <a:p>
            <a:pPr indent="-457200" lvl="0" marL="457200" marR="0" rtl="0" algn="l">
              <a:spcBef>
                <a:spcPts val="1200"/>
              </a:spcBef>
              <a:spcAft>
                <a:spcPts val="0"/>
              </a:spcAft>
              <a:buClr>
                <a:srgbClr val="FF0000"/>
              </a:buClr>
              <a:buSzPts val="2000"/>
              <a:buFont typeface="Noto Sans Symbols"/>
              <a:buChar char="⮚"/>
            </a:pPr>
            <a:r>
              <a:rPr b="1" lang="bg-BG" sz="2000">
                <a:solidFill>
                  <a:srgbClr val="FF0000"/>
                </a:solidFill>
                <a:latin typeface="Arial"/>
                <a:ea typeface="Arial"/>
                <a:cs typeface="Arial"/>
                <a:sym typeface="Arial"/>
              </a:rPr>
              <a:t>Обвивка</a:t>
            </a:r>
            <a:r>
              <a:rPr lang="bg-BG" sz="2000">
                <a:solidFill>
                  <a:schemeClr val="dk1"/>
                </a:solidFill>
                <a:latin typeface="Arial"/>
                <a:ea typeface="Arial"/>
                <a:cs typeface="Arial"/>
                <a:sym typeface="Arial"/>
              </a:rPr>
              <a:t> </a:t>
            </a:r>
            <a:r>
              <a:rPr lang="bg-BG" sz="2000">
                <a:solidFill>
                  <a:srgbClr val="002060"/>
                </a:solidFill>
                <a:latin typeface="Arial"/>
                <a:ea typeface="Arial"/>
                <a:cs typeface="Arial"/>
                <a:sym typeface="Arial"/>
              </a:rPr>
              <a:t>– служи за връзка между потребителя и ядрото, като се зарежда върху ОС, и предлага на потребителя нужните команди за осъществяването на тази връзка.</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97" name="Google Shape;297;p15"/>
          <p:cNvSpPr txBox="1"/>
          <p:nvPr/>
        </p:nvSpPr>
        <p:spPr>
          <a:xfrm>
            <a:off x="492756" y="339502"/>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в) Основни компоненти на ОС</a:t>
            </a:r>
            <a:endParaRPr b="1" i="1" sz="2800">
              <a:solidFill>
                <a:srgbClr val="0070C0"/>
              </a:solidFill>
              <a:latin typeface="Arial"/>
              <a:ea typeface="Arial"/>
              <a:cs typeface="Arial"/>
              <a:sym typeface="Arial"/>
            </a:endParaRPr>
          </a:p>
        </p:txBody>
      </p:sp>
    </p:spTree>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ph idx="1" type="body"/>
          </p:nvPr>
        </p:nvSpPr>
        <p:spPr>
          <a:xfrm>
            <a:off x="70554" y="954107"/>
            <a:ext cx="8461886" cy="339447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002060"/>
              </a:buClr>
              <a:buSzPts val="2000"/>
              <a:buFont typeface="Calibri"/>
              <a:buChar char="-"/>
            </a:pPr>
            <a:r>
              <a:rPr lang="bg-BG" sz="2000">
                <a:solidFill>
                  <a:srgbClr val="002060"/>
                </a:solidFill>
              </a:rPr>
              <a:t>с команден (текстов) интерфейс – DOS</a:t>
            </a:r>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342900" lvl="0" marL="342900" rtl="0" algn="l">
              <a:lnSpc>
                <a:spcPct val="80000"/>
              </a:lnSpc>
              <a:spcBef>
                <a:spcPts val="400"/>
              </a:spcBef>
              <a:spcAft>
                <a:spcPts val="0"/>
              </a:spcAft>
              <a:buClr>
                <a:srgbClr val="002060"/>
              </a:buClr>
              <a:buSzPts val="2000"/>
              <a:buFont typeface="Calibri"/>
              <a:buChar char="-"/>
            </a:pPr>
            <a:r>
              <a:rPr lang="bg-BG" sz="2000">
                <a:solidFill>
                  <a:srgbClr val="002060"/>
                </a:solidFill>
              </a:rPr>
              <a:t>с графичен интерфейс – Windows,                                  , MAC</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215900" lvl="0" marL="342900" rtl="0" algn="l">
              <a:lnSpc>
                <a:spcPct val="80000"/>
              </a:lnSpc>
              <a:spcBef>
                <a:spcPts val="400"/>
              </a:spcBef>
              <a:spcAft>
                <a:spcPts val="0"/>
              </a:spcAft>
              <a:buClr>
                <a:schemeClr val="dk1"/>
              </a:buClr>
              <a:buSzPts val="2000"/>
              <a:buFont typeface="Calibri"/>
              <a:buNone/>
            </a:pPr>
            <a:r>
              <a:t/>
            </a:r>
            <a:endParaRPr sz="2000">
              <a:solidFill>
                <a:srgbClr val="002060"/>
              </a:solidFill>
            </a:endParaRPr>
          </a:p>
          <a:p>
            <a:pPr indent="-342900" lvl="0" marL="342900" rtl="0" algn="l">
              <a:lnSpc>
                <a:spcPct val="80000"/>
              </a:lnSpc>
              <a:spcBef>
                <a:spcPts val="400"/>
              </a:spcBef>
              <a:spcAft>
                <a:spcPts val="0"/>
              </a:spcAft>
              <a:buClr>
                <a:srgbClr val="002060"/>
              </a:buClr>
              <a:buSzPts val="2000"/>
              <a:buFont typeface="Calibri"/>
              <a:buChar char="-"/>
            </a:pPr>
            <a:r>
              <a:rPr lang="bg-BG" sz="2000">
                <a:solidFill>
                  <a:srgbClr val="002060"/>
                </a:solidFill>
              </a:rPr>
              <a:t>със смесен интерфейс - Linux</a:t>
            </a:r>
            <a:endParaRPr/>
          </a:p>
        </p:txBody>
      </p:sp>
      <p:sp>
        <p:nvSpPr>
          <p:cNvPr id="304" name="Google Shape;304;p16"/>
          <p:cNvSpPr txBox="1"/>
          <p:nvPr/>
        </p:nvSpPr>
        <p:spPr>
          <a:xfrm>
            <a:off x="0" y="0"/>
            <a:ext cx="9144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г) Видове ОС според потребителския интерфейс</a:t>
            </a:r>
            <a:endParaRPr b="1" i="1" sz="2800">
              <a:solidFill>
                <a:srgbClr val="0070C0"/>
              </a:solidFill>
              <a:latin typeface="Arial"/>
              <a:ea typeface="Arial"/>
              <a:cs typeface="Arial"/>
              <a:sym typeface="Arial"/>
            </a:endParaRPr>
          </a:p>
        </p:txBody>
      </p:sp>
      <p:pic>
        <p:nvPicPr>
          <p:cNvPr descr="FreeDOS_Beta_9_pre-release5_%28command_line_interface%29_on_Bochs_sshot20040912" id="305" name="Google Shape;305;p16"/>
          <p:cNvPicPr preferRelativeResize="0"/>
          <p:nvPr/>
        </p:nvPicPr>
        <p:blipFill rotWithShape="1">
          <a:blip r:embed="rId3">
            <a:alphaModFix/>
          </a:blip>
          <a:srcRect b="0" l="0" r="0" t="0"/>
          <a:stretch/>
        </p:blipFill>
        <p:spPr>
          <a:xfrm>
            <a:off x="5755715" y="576970"/>
            <a:ext cx="2247013" cy="936104"/>
          </a:xfrm>
          <a:prstGeom prst="rect">
            <a:avLst/>
          </a:prstGeom>
          <a:noFill/>
          <a:ln>
            <a:noFill/>
          </a:ln>
        </p:spPr>
      </p:pic>
      <p:pic>
        <p:nvPicPr>
          <p:cNvPr id="306" name="Google Shape;306;p16"/>
          <p:cNvPicPr preferRelativeResize="0"/>
          <p:nvPr/>
        </p:nvPicPr>
        <p:blipFill rotWithShape="1">
          <a:blip r:embed="rId4">
            <a:alphaModFix/>
          </a:blip>
          <a:srcRect b="0" l="0" r="0" t="0"/>
          <a:stretch/>
        </p:blipFill>
        <p:spPr>
          <a:xfrm>
            <a:off x="4334174" y="1732108"/>
            <a:ext cx="1716036" cy="1080119"/>
          </a:xfrm>
          <a:prstGeom prst="rect">
            <a:avLst/>
          </a:prstGeom>
          <a:noFill/>
          <a:ln>
            <a:noFill/>
          </a:ln>
        </p:spPr>
      </p:pic>
      <p:pic>
        <p:nvPicPr>
          <p:cNvPr id="307" name="Google Shape;307;p16"/>
          <p:cNvPicPr preferRelativeResize="0"/>
          <p:nvPr/>
        </p:nvPicPr>
        <p:blipFill rotWithShape="1">
          <a:blip r:embed="rId5">
            <a:alphaModFix/>
          </a:blip>
          <a:srcRect b="0" l="0" r="0" t="0"/>
          <a:stretch/>
        </p:blipFill>
        <p:spPr>
          <a:xfrm>
            <a:off x="7275265" y="1733653"/>
            <a:ext cx="1656651" cy="1080120"/>
          </a:xfrm>
          <a:prstGeom prst="rect">
            <a:avLst/>
          </a:prstGeom>
          <a:noFill/>
          <a:ln>
            <a:noFill/>
          </a:ln>
        </p:spPr>
      </p:pic>
      <p:pic>
        <p:nvPicPr>
          <p:cNvPr descr="linux_screenshot" id="308" name="Google Shape;308;p16"/>
          <p:cNvPicPr preferRelativeResize="0"/>
          <p:nvPr/>
        </p:nvPicPr>
        <p:blipFill rotWithShape="1">
          <a:blip r:embed="rId6">
            <a:alphaModFix/>
          </a:blip>
          <a:srcRect b="0" l="0" r="0" t="0"/>
          <a:stretch/>
        </p:blipFill>
        <p:spPr>
          <a:xfrm>
            <a:off x="4323652" y="3554313"/>
            <a:ext cx="2268057" cy="957014"/>
          </a:xfrm>
          <a:prstGeom prst="rect">
            <a:avLst/>
          </a:prstGeom>
          <a:noFill/>
          <a:ln>
            <a:noFill/>
          </a:ln>
        </p:spPr>
      </p:pic>
      <p:pic>
        <p:nvPicPr>
          <p:cNvPr descr="Резултат с изображение за лого на DOS" id="309" name="Google Shape;309;p16"/>
          <p:cNvPicPr preferRelativeResize="0"/>
          <p:nvPr/>
        </p:nvPicPr>
        <p:blipFill rotWithShape="1">
          <a:blip r:embed="rId7">
            <a:alphaModFix/>
          </a:blip>
          <a:srcRect b="0" l="0" r="0" t="0"/>
          <a:stretch/>
        </p:blipFill>
        <p:spPr>
          <a:xfrm>
            <a:off x="5260321" y="766707"/>
            <a:ext cx="532552" cy="556630"/>
          </a:xfrm>
          <a:prstGeom prst="rect">
            <a:avLst/>
          </a:prstGeom>
          <a:noFill/>
          <a:ln>
            <a:noFill/>
          </a:ln>
        </p:spPr>
      </p:pic>
      <p:pic>
        <p:nvPicPr>
          <p:cNvPr descr="Резултат с изображение за лого на windows" id="310" name="Google Shape;310;p16"/>
          <p:cNvPicPr preferRelativeResize="0"/>
          <p:nvPr/>
        </p:nvPicPr>
        <p:blipFill rotWithShape="1">
          <a:blip r:embed="rId8">
            <a:alphaModFix/>
          </a:blip>
          <a:srcRect b="20089" l="25007" r="25972" t="19173"/>
          <a:stretch/>
        </p:blipFill>
        <p:spPr>
          <a:xfrm>
            <a:off x="4004977" y="1733653"/>
            <a:ext cx="658394" cy="611841"/>
          </a:xfrm>
          <a:prstGeom prst="rect">
            <a:avLst/>
          </a:prstGeom>
          <a:noFill/>
          <a:ln>
            <a:noFill/>
          </a:ln>
        </p:spPr>
      </p:pic>
      <p:pic>
        <p:nvPicPr>
          <p:cNvPr descr="Резултат с изображение за лого на mac" id="311" name="Google Shape;311;p16"/>
          <p:cNvPicPr preferRelativeResize="0"/>
          <p:nvPr/>
        </p:nvPicPr>
        <p:blipFill rotWithShape="1">
          <a:blip r:embed="rId9">
            <a:alphaModFix/>
          </a:blip>
          <a:srcRect b="0" l="0" r="0" t="0"/>
          <a:stretch/>
        </p:blipFill>
        <p:spPr>
          <a:xfrm>
            <a:off x="6620291" y="1732108"/>
            <a:ext cx="609103" cy="578648"/>
          </a:xfrm>
          <a:prstGeom prst="rect">
            <a:avLst/>
          </a:prstGeom>
          <a:noFill/>
          <a:ln>
            <a:noFill/>
          </a:ln>
        </p:spPr>
      </p:pic>
      <p:pic>
        <p:nvPicPr>
          <p:cNvPr descr="Резултат с изображение за лого на linux" id="312" name="Google Shape;312;p16"/>
          <p:cNvPicPr preferRelativeResize="0"/>
          <p:nvPr/>
        </p:nvPicPr>
        <p:blipFill rotWithShape="1">
          <a:blip r:embed="rId10">
            <a:alphaModFix/>
          </a:blip>
          <a:srcRect b="0" l="0" r="0" t="0"/>
          <a:stretch/>
        </p:blipFill>
        <p:spPr>
          <a:xfrm>
            <a:off x="3635896" y="3554313"/>
            <a:ext cx="682451" cy="406846"/>
          </a:xfrm>
          <a:prstGeom prst="rect">
            <a:avLst/>
          </a:prstGeom>
          <a:noFill/>
          <a:ln>
            <a:noFill/>
          </a:ln>
        </p:spPr>
      </p:pic>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nvSpPr>
        <p:spPr>
          <a:xfrm>
            <a:off x="492756" y="339502"/>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д) Заявки към ОС</a:t>
            </a:r>
            <a:endParaRPr b="1" i="1" sz="2800">
              <a:solidFill>
                <a:srgbClr val="0070C0"/>
              </a:solidFill>
              <a:latin typeface="Arial"/>
              <a:ea typeface="Arial"/>
              <a:cs typeface="Arial"/>
              <a:sym typeface="Arial"/>
            </a:endParaRPr>
          </a:p>
        </p:txBody>
      </p:sp>
      <p:sp>
        <p:nvSpPr>
          <p:cNvPr id="318" name="Google Shape;318;p17"/>
          <p:cNvSpPr txBox="1"/>
          <p:nvPr/>
        </p:nvSpPr>
        <p:spPr>
          <a:xfrm>
            <a:off x="492756" y="1059582"/>
            <a:ext cx="8255708" cy="2585323"/>
          </a:xfrm>
          <a:prstGeom prst="rect">
            <a:avLst/>
          </a:prstGeom>
          <a:noFill/>
          <a:ln>
            <a:noFill/>
          </a:ln>
        </p:spPr>
        <p:txBody>
          <a:bodyPr anchorCtr="0" anchor="t" bIns="45700" lIns="91425" spcFirstLastPara="1" rIns="91425" wrap="square" tIns="45700">
            <a:spAutoFit/>
          </a:bodyPr>
          <a:lstStyle/>
          <a:p>
            <a:pPr indent="358775" lvl="0" marL="0" marR="0" rtl="0" algn="l">
              <a:spcBef>
                <a:spcPts val="0"/>
              </a:spcBef>
              <a:spcAft>
                <a:spcPts val="0"/>
              </a:spcAft>
              <a:buNone/>
            </a:pPr>
            <a:r>
              <a:rPr lang="bg-BG" sz="1800">
                <a:solidFill>
                  <a:srgbClr val="002060"/>
                </a:solidFill>
                <a:latin typeface="Arial"/>
                <a:ea typeface="Arial"/>
                <a:cs typeface="Arial"/>
                <a:sym typeface="Arial"/>
              </a:rPr>
              <a:t>Когато </a:t>
            </a:r>
            <a:r>
              <a:rPr i="1" lang="bg-BG" sz="1800">
                <a:solidFill>
                  <a:srgbClr val="002060"/>
                </a:solidFill>
                <a:latin typeface="Arial"/>
                <a:ea typeface="Arial"/>
                <a:cs typeface="Arial"/>
                <a:sym typeface="Arial"/>
              </a:rPr>
              <a:t> </a:t>
            </a:r>
            <a:r>
              <a:rPr lang="bg-BG" sz="1800">
                <a:solidFill>
                  <a:srgbClr val="002060"/>
                </a:solidFill>
                <a:latin typeface="Arial"/>
                <a:ea typeface="Arial"/>
                <a:cs typeface="Arial"/>
                <a:sym typeface="Arial"/>
              </a:rPr>
              <a:t>извършва действие чрез интерфейса на ОС, той задава </a:t>
            </a:r>
            <a:r>
              <a:rPr b="1" lang="bg-BG" sz="1800">
                <a:solidFill>
                  <a:srgbClr val="002060"/>
                </a:solidFill>
                <a:latin typeface="Arial"/>
                <a:ea typeface="Arial"/>
                <a:cs typeface="Arial"/>
                <a:sym typeface="Arial"/>
              </a:rPr>
              <a:t>заявка</a:t>
            </a:r>
            <a:r>
              <a:rPr lang="bg-BG" sz="1800">
                <a:solidFill>
                  <a:srgbClr val="002060"/>
                </a:solidFill>
                <a:latin typeface="Arial"/>
                <a:ea typeface="Arial"/>
                <a:cs typeface="Arial"/>
                <a:sym typeface="Arial"/>
              </a:rPr>
              <a:t> към ОС.</a:t>
            </a:r>
            <a:endParaRPr/>
          </a:p>
          <a:p>
            <a:pPr indent="358775" lvl="0" marL="0" marR="0" rtl="0" algn="l">
              <a:spcBef>
                <a:spcPts val="0"/>
              </a:spcBef>
              <a:spcAft>
                <a:spcPts val="0"/>
              </a:spcAft>
              <a:buNone/>
            </a:pPr>
            <a:r>
              <a:rPr lang="bg-BG" sz="1800">
                <a:solidFill>
                  <a:srgbClr val="002060"/>
                </a:solidFill>
                <a:latin typeface="Arial"/>
                <a:ea typeface="Arial"/>
                <a:cs typeface="Arial"/>
                <a:sym typeface="Arial"/>
              </a:rPr>
              <a:t>Например: </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зареждане на профил на даден компютър;</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различни настройки на ОС;</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стартиране или приключване на работа с приложна програма;</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управление на папки и файлове;</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разпечатване на файл;</a:t>
            </a:r>
            <a:endParaRPr/>
          </a:p>
          <a:p>
            <a:pPr indent="-285750" lvl="0" marL="285750" marR="0" rtl="0" algn="l">
              <a:spcBef>
                <a:spcPts val="0"/>
              </a:spcBef>
              <a:spcAft>
                <a:spcPts val="0"/>
              </a:spcAft>
              <a:buClr>
                <a:srgbClr val="002060"/>
              </a:buClr>
              <a:buSzPts val="1800"/>
              <a:buFont typeface="Arial"/>
              <a:buChar char="-"/>
            </a:pPr>
            <a:r>
              <a:rPr lang="bg-BG" sz="1800">
                <a:solidFill>
                  <a:srgbClr val="002060"/>
                </a:solidFill>
                <a:latin typeface="Arial"/>
                <a:ea typeface="Arial"/>
                <a:cs typeface="Arial"/>
                <a:sym typeface="Arial"/>
              </a:rPr>
              <a:t>сканиране на документ.</a:t>
            </a:r>
            <a:endParaRPr sz="1800">
              <a:solidFill>
                <a:srgbClr val="002060"/>
              </a:solidFill>
              <a:latin typeface="Arial"/>
              <a:ea typeface="Arial"/>
              <a:cs typeface="Arial"/>
              <a:sym typeface="Arial"/>
            </a:endParaRPr>
          </a:p>
        </p:txBody>
      </p:sp>
      <p:pic>
        <p:nvPicPr>
          <p:cNvPr id="319" name="Google Shape;319;p17"/>
          <p:cNvPicPr preferRelativeResize="0"/>
          <p:nvPr/>
        </p:nvPicPr>
        <p:blipFill rotWithShape="1">
          <a:blip r:embed="rId3">
            <a:alphaModFix/>
          </a:blip>
          <a:srcRect b="0" l="0" r="0" t="0"/>
          <a:stretch/>
        </p:blipFill>
        <p:spPr>
          <a:xfrm>
            <a:off x="3576493" y="3015774"/>
            <a:ext cx="2538993" cy="1572200"/>
          </a:xfrm>
          <a:prstGeom prst="rect">
            <a:avLst/>
          </a:prstGeom>
          <a:noFill/>
          <a:ln>
            <a:noFill/>
          </a:ln>
        </p:spPr>
      </p:pic>
      <p:pic>
        <p:nvPicPr>
          <p:cNvPr id="320" name="Google Shape;320;p17"/>
          <p:cNvPicPr preferRelativeResize="0"/>
          <p:nvPr/>
        </p:nvPicPr>
        <p:blipFill rotWithShape="1">
          <a:blip r:embed="rId4">
            <a:alphaModFix/>
          </a:blip>
          <a:srcRect b="0" l="0" r="0" t="0"/>
          <a:stretch/>
        </p:blipFill>
        <p:spPr>
          <a:xfrm>
            <a:off x="683568" y="3603089"/>
            <a:ext cx="2579365" cy="1361639"/>
          </a:xfrm>
          <a:prstGeom prst="rect">
            <a:avLst/>
          </a:prstGeom>
          <a:noFill/>
          <a:ln>
            <a:noFill/>
          </a:ln>
        </p:spPr>
      </p:pic>
      <p:pic>
        <p:nvPicPr>
          <p:cNvPr id="321" name="Google Shape;321;p17"/>
          <p:cNvPicPr preferRelativeResize="0"/>
          <p:nvPr/>
        </p:nvPicPr>
        <p:blipFill rotWithShape="1">
          <a:blip r:embed="rId5">
            <a:alphaModFix/>
          </a:blip>
          <a:srcRect b="0" l="0" r="0" t="0"/>
          <a:stretch/>
        </p:blipFill>
        <p:spPr>
          <a:xfrm>
            <a:off x="6339568" y="3291830"/>
            <a:ext cx="2182658" cy="1636994"/>
          </a:xfrm>
          <a:prstGeom prst="rect">
            <a:avLst/>
          </a:prstGeom>
          <a:noFill/>
          <a:ln>
            <a:noFill/>
          </a:ln>
        </p:spPr>
      </p:pic>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nvSpPr>
        <p:spPr>
          <a:xfrm>
            <a:off x="492756" y="339502"/>
            <a:ext cx="74888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800">
                <a:solidFill>
                  <a:srgbClr val="0070C0"/>
                </a:solidFill>
                <a:latin typeface="Arial"/>
                <a:ea typeface="Arial"/>
                <a:cs typeface="Arial"/>
                <a:sym typeface="Arial"/>
              </a:rPr>
              <a:t>e) Когато приложна програма „забие“</a:t>
            </a:r>
            <a:endParaRPr b="1" i="1" sz="2800">
              <a:solidFill>
                <a:srgbClr val="0070C0"/>
              </a:solidFill>
              <a:latin typeface="Arial"/>
              <a:ea typeface="Arial"/>
              <a:cs typeface="Arial"/>
              <a:sym typeface="Arial"/>
            </a:endParaRPr>
          </a:p>
        </p:txBody>
      </p:sp>
      <p:sp>
        <p:nvSpPr>
          <p:cNvPr id="327" name="Google Shape;327;p18"/>
          <p:cNvSpPr txBox="1"/>
          <p:nvPr/>
        </p:nvSpPr>
        <p:spPr>
          <a:xfrm>
            <a:off x="683568" y="1131590"/>
            <a:ext cx="784887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1800">
                <a:solidFill>
                  <a:srgbClr val="002060"/>
                </a:solidFill>
                <a:latin typeface="Arial"/>
                <a:ea typeface="Arial"/>
                <a:cs typeface="Arial"/>
                <a:sym typeface="Arial"/>
              </a:rPr>
              <a:t>Понякога се случва приложна програма да спре да работи нормално и да не може да бъде затворена.</a:t>
            </a:r>
            <a:endParaRPr/>
          </a:p>
          <a:p>
            <a:pPr indent="0" lvl="0" marL="0" marR="0" rtl="0" algn="l">
              <a:spcBef>
                <a:spcPts val="0"/>
              </a:spcBef>
              <a:spcAft>
                <a:spcPts val="0"/>
              </a:spcAft>
              <a:buNone/>
            </a:pPr>
            <a:r>
              <a:rPr lang="bg-BG" sz="1800">
                <a:solidFill>
                  <a:srgbClr val="002060"/>
                </a:solidFill>
                <a:latin typeface="Arial"/>
                <a:ea typeface="Arial"/>
                <a:cs typeface="Arial"/>
                <a:sym typeface="Arial"/>
              </a:rPr>
              <a:t>Прекратяване на работата ѝ: Задава се заявка към ОС чрез системната програма </a:t>
            </a:r>
            <a:r>
              <a:rPr b="1" i="1" lang="bg-BG" sz="1800">
                <a:solidFill>
                  <a:srgbClr val="002060"/>
                </a:solidFill>
                <a:latin typeface="Arial"/>
                <a:ea typeface="Arial"/>
                <a:cs typeface="Arial"/>
                <a:sym typeface="Arial"/>
              </a:rPr>
              <a:t>Task Manager (Диспечер на задачите) </a:t>
            </a:r>
            <a:r>
              <a:rPr lang="bg-BG" sz="1800">
                <a:solidFill>
                  <a:srgbClr val="002060"/>
                </a:solidFill>
                <a:latin typeface="Arial"/>
                <a:ea typeface="Arial"/>
                <a:cs typeface="Arial"/>
                <a:sym typeface="Arial"/>
              </a:rPr>
              <a:t>с командата </a:t>
            </a:r>
            <a:r>
              <a:rPr b="1" i="1" lang="bg-BG" sz="1800">
                <a:solidFill>
                  <a:srgbClr val="002060"/>
                </a:solidFill>
                <a:latin typeface="Arial"/>
                <a:ea typeface="Arial"/>
                <a:cs typeface="Arial"/>
                <a:sym typeface="Arial"/>
              </a:rPr>
              <a:t>End Task (Край на задача)</a:t>
            </a:r>
            <a:r>
              <a:rPr lang="bg-BG" sz="1800">
                <a:solidFill>
                  <a:srgbClr val="002060"/>
                </a:solidFill>
                <a:latin typeface="Arial"/>
                <a:ea typeface="Arial"/>
                <a:cs typeface="Arial"/>
                <a:sym typeface="Arial"/>
              </a:rPr>
              <a:t>. </a:t>
            </a:r>
            <a:endParaRPr sz="1800">
              <a:solidFill>
                <a:srgbClr val="002060"/>
              </a:solidFill>
              <a:latin typeface="Arial"/>
              <a:ea typeface="Arial"/>
              <a:cs typeface="Arial"/>
              <a:sym typeface="Arial"/>
            </a:endParaRPr>
          </a:p>
          <a:p>
            <a:pPr indent="0" lvl="1" marL="457200" marR="0" rtl="0" algn="l">
              <a:spcBef>
                <a:spcPts val="0"/>
              </a:spcBef>
              <a:spcAft>
                <a:spcPts val="0"/>
              </a:spcAft>
              <a:buNone/>
            </a:pPr>
            <a:r>
              <a:rPr b="0" i="0" lang="bg-BG" sz="1800" u="none" cap="none" strike="noStrike">
                <a:solidFill>
                  <a:srgbClr val="002060"/>
                </a:solidFill>
                <a:latin typeface="Arial"/>
                <a:ea typeface="Arial"/>
                <a:cs typeface="Arial"/>
                <a:sym typeface="Arial"/>
              </a:rPr>
              <a:t>Активиране: Ctrl+Alt+Delete = контекстно меню на Task bar</a:t>
            </a:r>
            <a:endParaRPr b="0" i="0" sz="1800" u="none" cap="none" strike="noStrike">
              <a:solidFill>
                <a:srgbClr val="002060"/>
              </a:solidFill>
              <a:latin typeface="Arial"/>
              <a:ea typeface="Arial"/>
              <a:cs typeface="Arial"/>
              <a:sym typeface="Arial"/>
            </a:endParaRPr>
          </a:p>
        </p:txBody>
      </p:sp>
      <p:pic>
        <p:nvPicPr>
          <p:cNvPr id="328" name="Google Shape;328;p18"/>
          <p:cNvPicPr preferRelativeResize="0"/>
          <p:nvPr/>
        </p:nvPicPr>
        <p:blipFill rotWithShape="1">
          <a:blip r:embed="rId3">
            <a:alphaModFix/>
          </a:blip>
          <a:srcRect b="0" l="0" r="0" t="0"/>
          <a:stretch/>
        </p:blipFill>
        <p:spPr>
          <a:xfrm>
            <a:off x="1722993" y="2886518"/>
            <a:ext cx="2042857" cy="2204762"/>
          </a:xfrm>
          <a:prstGeom prst="rect">
            <a:avLst/>
          </a:prstGeom>
          <a:noFill/>
          <a:ln>
            <a:noFill/>
          </a:ln>
        </p:spPr>
      </p:pic>
      <p:pic>
        <p:nvPicPr>
          <p:cNvPr id="329" name="Google Shape;329;p18"/>
          <p:cNvPicPr preferRelativeResize="0"/>
          <p:nvPr/>
        </p:nvPicPr>
        <p:blipFill rotWithShape="1">
          <a:blip r:embed="rId4">
            <a:alphaModFix/>
          </a:blip>
          <a:srcRect b="50000" l="2346" r="74585" t="1767"/>
          <a:stretch/>
        </p:blipFill>
        <p:spPr>
          <a:xfrm>
            <a:off x="4499992" y="2919519"/>
            <a:ext cx="1819273" cy="2138760"/>
          </a:xfrm>
          <a:prstGeom prst="rect">
            <a:avLst/>
          </a:prstGeom>
          <a:noFill/>
          <a:ln>
            <a:noFill/>
          </a:ln>
        </p:spPr>
      </p:pic>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bg-BG"/>
              <a:t>История на MS Windows</a:t>
            </a:r>
            <a:endParaRPr/>
          </a:p>
        </p:txBody>
      </p:sp>
      <p:pic>
        <p:nvPicPr>
          <p:cNvPr descr="windows" id="336" name="Google Shape;336;p19">
            <a:hlinkClick r:id="rId3"/>
          </p:cNvPr>
          <p:cNvPicPr preferRelativeResize="0"/>
          <p:nvPr/>
        </p:nvPicPr>
        <p:blipFill rotWithShape="1">
          <a:blip r:embed="rId4">
            <a:alphaModFix/>
          </a:blip>
          <a:srcRect b="0" l="0" r="0" t="0"/>
          <a:stretch/>
        </p:blipFill>
        <p:spPr>
          <a:xfrm>
            <a:off x="2411414" y="1050727"/>
            <a:ext cx="4389437" cy="3249215"/>
          </a:xfrm>
          <a:prstGeom prst="rect">
            <a:avLst/>
          </a:prstGeom>
          <a:noFill/>
          <a:ln>
            <a:noFill/>
          </a:ln>
        </p:spPr>
      </p:pic>
      <p:pic>
        <p:nvPicPr>
          <p:cNvPr id="337" name="Google Shape;337;p19"/>
          <p:cNvPicPr preferRelativeResize="0"/>
          <p:nvPr/>
        </p:nvPicPr>
        <p:blipFill rotWithShape="1">
          <a:blip r:embed="rId5">
            <a:alphaModFix/>
          </a:blip>
          <a:srcRect b="0" l="0" r="0" t="0"/>
          <a:stretch/>
        </p:blipFill>
        <p:spPr>
          <a:xfrm>
            <a:off x="191320" y="1869672"/>
            <a:ext cx="2088232" cy="1566174"/>
          </a:xfrm>
          <a:prstGeom prst="rect">
            <a:avLst/>
          </a:prstGeom>
          <a:noFill/>
          <a:ln>
            <a:noFill/>
          </a:ln>
        </p:spPr>
      </p:pic>
      <p:sp>
        <p:nvSpPr>
          <p:cNvPr id="338" name="Google Shape;338;p19"/>
          <p:cNvSpPr/>
          <p:nvPr/>
        </p:nvSpPr>
        <p:spPr>
          <a:xfrm>
            <a:off x="2228851" y="4497169"/>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1800" u="sng">
                <a:solidFill>
                  <a:schemeClr val="dk1"/>
                </a:solidFill>
                <a:latin typeface="Arial"/>
                <a:ea typeface="Arial"/>
                <a:cs typeface="Arial"/>
                <a:sym typeface="Arial"/>
                <a:hlinkClick r:id="rId6">
                  <a:extLst>
                    <a:ext uri="{A12FA001-AC4F-418D-AE19-62706E023703}">
                      <ahyp:hlinkClr val="tx"/>
                    </a:ext>
                  </a:extLst>
                </a:hlinkClick>
              </a:rPr>
              <a:t>https://www.youtube.com/watch?v=e4_Oo7Oobnc</a:t>
            </a:r>
            <a:endParaRPr sz="1800">
              <a:solidFill>
                <a:schemeClr val="dk1"/>
              </a:solidFill>
              <a:latin typeface="Arial"/>
              <a:ea typeface="Arial"/>
              <a:cs typeface="Arial"/>
              <a:sym typeface="Arial"/>
            </a:endParaRPr>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software5555" id="108" name="Google Shape;108;p2"/>
          <p:cNvPicPr preferRelativeResize="0"/>
          <p:nvPr/>
        </p:nvPicPr>
        <p:blipFill rotWithShape="1">
          <a:blip r:embed="rId3">
            <a:alphaModFix/>
          </a:blip>
          <a:srcRect b="0" l="0" r="0" t="0"/>
          <a:stretch/>
        </p:blipFill>
        <p:spPr>
          <a:xfrm>
            <a:off x="7815266" y="3813574"/>
            <a:ext cx="1328737" cy="953690"/>
          </a:xfrm>
          <a:prstGeom prst="rect">
            <a:avLst/>
          </a:prstGeom>
          <a:noFill/>
          <a:ln>
            <a:noFill/>
          </a:ln>
        </p:spPr>
      </p:pic>
      <p:sp>
        <p:nvSpPr>
          <p:cNvPr id="109" name="Google Shape;109;p2"/>
          <p:cNvSpPr/>
          <p:nvPr/>
        </p:nvSpPr>
        <p:spPr>
          <a:xfrm>
            <a:off x="254794" y="465535"/>
            <a:ext cx="3525045" cy="594122"/>
          </a:xfrm>
          <a:prstGeom prst="rect">
            <a:avLst/>
          </a:prstGeom>
        </p:spPr>
        <p:txBody>
          <a:bodyPr>
            <a:prstTxWarp prst="textPlain"/>
          </a:bodyPr>
          <a:lstStyle/>
          <a:p>
            <a:pPr lvl="0" algn="ctr"/>
            <a:r>
              <a:rPr b="1" i="1">
                <a:ln>
                  <a:noFill/>
                </a:ln>
                <a:solidFill>
                  <a:srgbClr val="336699"/>
                </a:solidFill>
                <a:latin typeface="Times New Roman"/>
              </a:rPr>
              <a:t>1. Software</a:t>
            </a:r>
          </a:p>
        </p:txBody>
      </p:sp>
      <p:sp>
        <p:nvSpPr>
          <p:cNvPr id="110" name="Google Shape;110;p2"/>
          <p:cNvSpPr txBox="1"/>
          <p:nvPr/>
        </p:nvSpPr>
        <p:spPr>
          <a:xfrm>
            <a:off x="611188" y="1059657"/>
            <a:ext cx="3384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bg-BG" sz="1800" u="none" cap="none" strike="noStrike">
                <a:solidFill>
                  <a:schemeClr val="dk1"/>
                </a:solidFill>
                <a:latin typeface="Arial"/>
                <a:ea typeface="Arial"/>
                <a:cs typeface="Arial"/>
                <a:sym typeface="Arial"/>
              </a:rPr>
              <a:t>Програмно осигуряване на КИС (</a:t>
            </a:r>
            <a:r>
              <a:rPr lang="bg-BG" sz="1800">
                <a:solidFill>
                  <a:schemeClr val="dk1"/>
                </a:solidFill>
              </a:rPr>
              <a:t>К</a:t>
            </a:r>
            <a:r>
              <a:rPr b="0" i="0" lang="bg-BG" sz="1800" u="none" cap="none" strike="noStrike">
                <a:solidFill>
                  <a:schemeClr val="dk1"/>
                </a:solidFill>
                <a:latin typeface="Arial"/>
                <a:ea typeface="Arial"/>
                <a:cs typeface="Arial"/>
                <a:sym typeface="Arial"/>
              </a:rPr>
              <a:t>омпютърна </a:t>
            </a:r>
            <a:r>
              <a:rPr lang="bg-BG" sz="1800">
                <a:solidFill>
                  <a:schemeClr val="dk1"/>
                </a:solidFill>
              </a:rPr>
              <a:t>И</a:t>
            </a:r>
            <a:r>
              <a:rPr b="0" i="0" lang="bg-BG" sz="1800" u="none" cap="none" strike="noStrike">
                <a:solidFill>
                  <a:schemeClr val="dk1"/>
                </a:solidFill>
                <a:latin typeface="Arial"/>
                <a:ea typeface="Arial"/>
                <a:cs typeface="Arial"/>
                <a:sym typeface="Arial"/>
              </a:rPr>
              <a:t>нформационна </a:t>
            </a:r>
            <a:r>
              <a:rPr lang="bg-BG" sz="1800">
                <a:solidFill>
                  <a:schemeClr val="dk1"/>
                </a:solidFill>
              </a:rPr>
              <a:t>С</a:t>
            </a:r>
            <a:r>
              <a:rPr b="0" i="0" lang="bg-BG" sz="1800" u="none" cap="none" strike="noStrike">
                <a:solidFill>
                  <a:schemeClr val="dk1"/>
                </a:solidFill>
                <a:latin typeface="Arial"/>
                <a:ea typeface="Arial"/>
                <a:cs typeface="Arial"/>
                <a:sym typeface="Arial"/>
              </a:rPr>
              <a:t>истема)</a:t>
            </a:r>
            <a:endParaRPr/>
          </a:p>
        </p:txBody>
      </p:sp>
      <p:pic>
        <p:nvPicPr>
          <p:cNvPr descr="oss-2" id="111" name="Google Shape;111;p2"/>
          <p:cNvPicPr preferRelativeResize="0"/>
          <p:nvPr/>
        </p:nvPicPr>
        <p:blipFill rotWithShape="1">
          <a:blip r:embed="rId4">
            <a:alphaModFix/>
          </a:blip>
          <a:srcRect b="0" l="0" r="0" t="0"/>
          <a:stretch/>
        </p:blipFill>
        <p:spPr>
          <a:xfrm>
            <a:off x="5651500" y="3706418"/>
            <a:ext cx="2305050" cy="1248965"/>
          </a:xfrm>
          <a:prstGeom prst="rect">
            <a:avLst/>
          </a:prstGeom>
          <a:noFill/>
          <a:ln>
            <a:noFill/>
          </a:ln>
        </p:spPr>
      </p:pic>
      <p:pic>
        <p:nvPicPr>
          <p:cNvPr descr="logota na software" id="112" name="Google Shape;112;p2"/>
          <p:cNvPicPr preferRelativeResize="0"/>
          <p:nvPr/>
        </p:nvPicPr>
        <p:blipFill rotWithShape="1">
          <a:blip r:embed="rId5">
            <a:alphaModFix/>
          </a:blip>
          <a:srcRect b="0" l="0" r="0" t="0"/>
          <a:stretch/>
        </p:blipFill>
        <p:spPr>
          <a:xfrm>
            <a:off x="3779839" y="1"/>
            <a:ext cx="4918075" cy="3781425"/>
          </a:xfrm>
          <a:prstGeom prst="rect">
            <a:avLst/>
          </a:prstGeom>
          <a:noFill/>
          <a:ln>
            <a:noFill/>
          </a:ln>
        </p:spPr>
      </p:pic>
      <p:pic>
        <p:nvPicPr>
          <p:cNvPr descr="software222" id="113" name="Google Shape;113;p2"/>
          <p:cNvPicPr preferRelativeResize="0"/>
          <p:nvPr/>
        </p:nvPicPr>
        <p:blipFill rotWithShape="1">
          <a:blip r:embed="rId6">
            <a:alphaModFix/>
          </a:blip>
          <a:srcRect b="0" l="0" r="0" t="0"/>
          <a:stretch/>
        </p:blipFill>
        <p:spPr>
          <a:xfrm>
            <a:off x="254794" y="2182417"/>
            <a:ext cx="3306762" cy="1859756"/>
          </a:xfrm>
          <a:prstGeom prst="rect">
            <a:avLst/>
          </a:prstGeom>
          <a:noFill/>
          <a:ln>
            <a:noFill/>
          </a:ln>
        </p:spPr>
      </p:pic>
      <p:pic>
        <p:nvPicPr>
          <p:cNvPr descr="software333" id="114" name="Google Shape;114;p2"/>
          <p:cNvPicPr preferRelativeResize="0"/>
          <p:nvPr/>
        </p:nvPicPr>
        <p:blipFill rotWithShape="1">
          <a:blip r:embed="rId7">
            <a:alphaModFix/>
          </a:blip>
          <a:srcRect b="0" l="0" r="0" t="0"/>
          <a:stretch/>
        </p:blipFill>
        <p:spPr>
          <a:xfrm>
            <a:off x="3779841" y="3759995"/>
            <a:ext cx="1843087" cy="1188244"/>
          </a:xfrm>
          <a:prstGeom prst="rect">
            <a:avLst/>
          </a:prstGeom>
          <a:noFill/>
          <a:ln>
            <a:noFill/>
          </a:ln>
        </p:spPr>
      </p:pic>
    </p:spTree>
  </p:cSld>
  <p:clrMapOvr>
    <a:masterClrMapping/>
  </p:clrMapOvr>
  <p:transition spd="slow">
    <p:strips dir="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0"/>
          <p:cNvSpPr txBox="1"/>
          <p:nvPr/>
        </p:nvSpPr>
        <p:spPr>
          <a:xfrm>
            <a:off x="467544" y="267494"/>
            <a:ext cx="85324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bg-BG" sz="2800" u="sng">
                <a:solidFill>
                  <a:schemeClr val="dk1"/>
                </a:solidFill>
                <a:latin typeface="Arial"/>
                <a:ea typeface="Arial"/>
                <a:cs typeface="Arial"/>
                <a:sym typeface="Arial"/>
                <a:hlinkClick r:id="rId3">
                  <a:extLst>
                    <a:ext uri="{A12FA001-AC4F-418D-AE19-62706E023703}">
                      <ahyp:hlinkClr val="tx"/>
                    </a:ext>
                  </a:extLst>
                </a:hlinkClick>
              </a:rPr>
              <a:t>Най-добрите алтернативи на ОС Windows</a:t>
            </a:r>
            <a:endParaRPr b="1" i="1" sz="2800">
              <a:solidFill>
                <a:schemeClr val="dk1"/>
              </a:solidFill>
              <a:latin typeface="Arial"/>
              <a:ea typeface="Arial"/>
              <a:cs typeface="Arial"/>
              <a:sym typeface="Arial"/>
            </a:endParaRPr>
          </a:p>
          <a:p>
            <a:pPr indent="0" lvl="0" marL="0" marR="0" rtl="0" algn="ctr">
              <a:spcBef>
                <a:spcPts val="0"/>
              </a:spcBef>
              <a:spcAft>
                <a:spcPts val="0"/>
              </a:spcAft>
              <a:buNone/>
            </a:pPr>
            <a:r>
              <a:t/>
            </a:r>
            <a:endParaRPr i="1" sz="2800">
              <a:solidFill>
                <a:schemeClr val="dk1"/>
              </a:solidFill>
              <a:latin typeface="Arial"/>
              <a:ea typeface="Arial"/>
              <a:cs typeface="Arial"/>
              <a:sym typeface="Arial"/>
            </a:endParaRPr>
          </a:p>
        </p:txBody>
      </p:sp>
      <p:grpSp>
        <p:nvGrpSpPr>
          <p:cNvPr id="344" name="Google Shape;344;p20"/>
          <p:cNvGrpSpPr/>
          <p:nvPr/>
        </p:nvGrpSpPr>
        <p:grpSpPr>
          <a:xfrm>
            <a:off x="259139" y="1236715"/>
            <a:ext cx="2016224" cy="1641258"/>
            <a:chOff x="179512" y="1284135"/>
            <a:chExt cx="2016224" cy="1641258"/>
          </a:xfrm>
        </p:grpSpPr>
        <p:pic>
          <p:nvPicPr>
            <p:cNvPr descr="https://www.kaldata.com/wp-content/uploads/2017/08/linux.png" id="345" name="Google Shape;345;p20"/>
            <p:cNvPicPr preferRelativeResize="0"/>
            <p:nvPr/>
          </p:nvPicPr>
          <p:blipFill rotWithShape="1">
            <a:blip r:embed="rId4">
              <a:alphaModFix/>
            </a:blip>
            <a:srcRect b="0" l="0" r="0" t="0"/>
            <a:stretch/>
          </p:blipFill>
          <p:spPr>
            <a:xfrm>
              <a:off x="179512" y="1284135"/>
              <a:ext cx="2016224" cy="1142527"/>
            </a:xfrm>
            <a:prstGeom prst="rect">
              <a:avLst/>
            </a:prstGeom>
            <a:noFill/>
            <a:ln>
              <a:noFill/>
            </a:ln>
          </p:spPr>
        </p:pic>
        <p:sp>
          <p:nvSpPr>
            <p:cNvPr id="346" name="Google Shape;346;p20"/>
            <p:cNvSpPr txBox="1"/>
            <p:nvPr/>
          </p:nvSpPr>
          <p:spPr>
            <a:xfrm>
              <a:off x="593708" y="2463728"/>
              <a:ext cx="15841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rgbClr val="002060"/>
                  </a:solidFill>
                  <a:latin typeface="Arial"/>
                  <a:ea typeface="Arial"/>
                  <a:cs typeface="Arial"/>
                  <a:sym typeface="Arial"/>
                </a:rPr>
                <a:t>Linux</a:t>
              </a:r>
              <a:endParaRPr b="1" sz="2400">
                <a:solidFill>
                  <a:srgbClr val="002060"/>
                </a:solidFill>
                <a:latin typeface="Arial"/>
                <a:ea typeface="Arial"/>
                <a:cs typeface="Arial"/>
                <a:sym typeface="Arial"/>
              </a:endParaRPr>
            </a:p>
          </p:txBody>
        </p:sp>
      </p:grpSp>
      <p:grpSp>
        <p:nvGrpSpPr>
          <p:cNvPr id="347" name="Google Shape;347;p20"/>
          <p:cNvGrpSpPr/>
          <p:nvPr/>
        </p:nvGrpSpPr>
        <p:grpSpPr>
          <a:xfrm>
            <a:off x="3275856" y="1240206"/>
            <a:ext cx="2016224" cy="1611070"/>
            <a:chOff x="2628661" y="1302740"/>
            <a:chExt cx="2016224" cy="1611070"/>
          </a:xfrm>
        </p:grpSpPr>
        <p:pic>
          <p:nvPicPr>
            <p:cNvPr descr="https://www.kaldata.com/wp-content/uploads/2017/08/Chrome-OS-696x392.jpg" id="348" name="Google Shape;348;p20"/>
            <p:cNvPicPr preferRelativeResize="0"/>
            <p:nvPr/>
          </p:nvPicPr>
          <p:blipFill rotWithShape="1">
            <a:blip r:embed="rId5">
              <a:alphaModFix/>
            </a:blip>
            <a:srcRect b="0" l="0" r="0" t="0"/>
            <a:stretch/>
          </p:blipFill>
          <p:spPr>
            <a:xfrm>
              <a:off x="2628661" y="1302740"/>
              <a:ext cx="2016224" cy="1135575"/>
            </a:xfrm>
            <a:prstGeom prst="rect">
              <a:avLst/>
            </a:prstGeom>
            <a:noFill/>
            <a:ln>
              <a:noFill/>
            </a:ln>
          </p:spPr>
        </p:pic>
        <p:sp>
          <p:nvSpPr>
            <p:cNvPr id="349" name="Google Shape;349;p20"/>
            <p:cNvSpPr txBox="1"/>
            <p:nvPr/>
          </p:nvSpPr>
          <p:spPr>
            <a:xfrm>
              <a:off x="2628661" y="2452145"/>
              <a:ext cx="201534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rgbClr val="002060"/>
                  </a:solidFill>
                  <a:latin typeface="Arial"/>
                  <a:ea typeface="Arial"/>
                  <a:cs typeface="Arial"/>
                  <a:sym typeface="Arial"/>
                </a:rPr>
                <a:t>Chrome OS</a:t>
              </a:r>
              <a:endParaRPr b="1" sz="2400">
                <a:solidFill>
                  <a:srgbClr val="002060"/>
                </a:solidFill>
                <a:latin typeface="Arial"/>
                <a:ea typeface="Arial"/>
                <a:cs typeface="Arial"/>
                <a:sym typeface="Arial"/>
              </a:endParaRPr>
            </a:p>
          </p:txBody>
        </p:sp>
      </p:grpSp>
      <p:grpSp>
        <p:nvGrpSpPr>
          <p:cNvPr id="350" name="Google Shape;350;p20"/>
          <p:cNvGrpSpPr/>
          <p:nvPr/>
        </p:nvGrpSpPr>
        <p:grpSpPr>
          <a:xfrm>
            <a:off x="6516216" y="1221601"/>
            <a:ext cx="1954387" cy="1576242"/>
            <a:chOff x="5137893" y="1287612"/>
            <a:chExt cx="1954387" cy="1576242"/>
          </a:xfrm>
        </p:grpSpPr>
        <p:pic>
          <p:nvPicPr>
            <p:cNvPr descr="https://www.kaldata.com/wp-content/uploads/2017/08/freebsd1-696x392.jpg" id="351" name="Google Shape;351;p20"/>
            <p:cNvPicPr preferRelativeResize="0"/>
            <p:nvPr/>
          </p:nvPicPr>
          <p:blipFill rotWithShape="1">
            <a:blip r:embed="rId6">
              <a:alphaModFix/>
            </a:blip>
            <a:srcRect b="0" l="0" r="0" t="0"/>
            <a:stretch/>
          </p:blipFill>
          <p:spPr>
            <a:xfrm>
              <a:off x="5137893" y="1287612"/>
              <a:ext cx="1954387" cy="1100747"/>
            </a:xfrm>
            <a:prstGeom prst="rect">
              <a:avLst/>
            </a:prstGeom>
            <a:noFill/>
            <a:ln>
              <a:noFill/>
            </a:ln>
          </p:spPr>
        </p:pic>
        <p:sp>
          <p:nvSpPr>
            <p:cNvPr id="352" name="Google Shape;352;p20"/>
            <p:cNvSpPr txBox="1"/>
            <p:nvPr/>
          </p:nvSpPr>
          <p:spPr>
            <a:xfrm>
              <a:off x="5137893" y="2402189"/>
              <a:ext cx="19543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rgbClr val="002060"/>
                  </a:solidFill>
                  <a:latin typeface="Arial"/>
                  <a:ea typeface="Arial"/>
                  <a:cs typeface="Arial"/>
                  <a:sym typeface="Arial"/>
                </a:rPr>
                <a:t>FreeBSD</a:t>
              </a:r>
              <a:endParaRPr b="1" sz="2400">
                <a:solidFill>
                  <a:srgbClr val="002060"/>
                </a:solidFill>
                <a:latin typeface="Arial"/>
                <a:ea typeface="Arial"/>
                <a:cs typeface="Arial"/>
                <a:sym typeface="Arial"/>
              </a:endParaRPr>
            </a:p>
          </p:txBody>
        </p:sp>
      </p:grpSp>
      <p:grpSp>
        <p:nvGrpSpPr>
          <p:cNvPr id="353" name="Google Shape;353;p20"/>
          <p:cNvGrpSpPr/>
          <p:nvPr/>
        </p:nvGrpSpPr>
        <p:grpSpPr>
          <a:xfrm>
            <a:off x="1691680" y="2895951"/>
            <a:ext cx="1856970" cy="1863632"/>
            <a:chOff x="338766" y="2968592"/>
            <a:chExt cx="1856970" cy="1863632"/>
          </a:xfrm>
        </p:grpSpPr>
        <p:pic>
          <p:nvPicPr>
            <p:cNvPr descr="https://www.kaldata.com/wp-content/uploads/2017/08/Syllable.jpg" id="354" name="Google Shape;354;p20"/>
            <p:cNvPicPr preferRelativeResize="0"/>
            <p:nvPr/>
          </p:nvPicPr>
          <p:blipFill rotWithShape="1">
            <a:blip r:embed="rId7">
              <a:alphaModFix/>
            </a:blip>
            <a:srcRect b="0" l="0" r="0" t="0"/>
            <a:stretch/>
          </p:blipFill>
          <p:spPr>
            <a:xfrm>
              <a:off x="338766" y="2968592"/>
              <a:ext cx="1856970" cy="1392728"/>
            </a:xfrm>
            <a:prstGeom prst="rect">
              <a:avLst/>
            </a:prstGeom>
            <a:noFill/>
            <a:ln>
              <a:noFill/>
            </a:ln>
          </p:spPr>
        </p:pic>
        <p:sp>
          <p:nvSpPr>
            <p:cNvPr id="355" name="Google Shape;355;p20"/>
            <p:cNvSpPr txBox="1"/>
            <p:nvPr/>
          </p:nvSpPr>
          <p:spPr>
            <a:xfrm>
              <a:off x="467544" y="4370559"/>
              <a:ext cx="15841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rgbClr val="002060"/>
                  </a:solidFill>
                  <a:latin typeface="Arial"/>
                  <a:ea typeface="Arial"/>
                  <a:cs typeface="Arial"/>
                  <a:sym typeface="Arial"/>
                </a:rPr>
                <a:t>Syllable</a:t>
              </a:r>
              <a:endParaRPr/>
            </a:p>
          </p:txBody>
        </p:sp>
      </p:grpSp>
      <p:grpSp>
        <p:nvGrpSpPr>
          <p:cNvPr id="356" name="Google Shape;356;p20"/>
          <p:cNvGrpSpPr/>
          <p:nvPr/>
        </p:nvGrpSpPr>
        <p:grpSpPr>
          <a:xfrm>
            <a:off x="4932040" y="2971560"/>
            <a:ext cx="2054216" cy="1629831"/>
            <a:chOff x="3237864" y="2971560"/>
            <a:chExt cx="2198232" cy="1865341"/>
          </a:xfrm>
        </p:grpSpPr>
        <p:pic>
          <p:nvPicPr>
            <p:cNvPr descr="https://www.kaldata.com/wp-content/uploads/2017/08/Haiku.png" id="357" name="Google Shape;357;p20"/>
            <p:cNvPicPr preferRelativeResize="0"/>
            <p:nvPr/>
          </p:nvPicPr>
          <p:blipFill rotWithShape="1">
            <a:blip r:embed="rId8">
              <a:alphaModFix/>
            </a:blip>
            <a:srcRect b="0" l="0" r="0" t="0"/>
            <a:stretch/>
          </p:blipFill>
          <p:spPr>
            <a:xfrm>
              <a:off x="3237864" y="2971560"/>
              <a:ext cx="2198232" cy="1389759"/>
            </a:xfrm>
            <a:prstGeom prst="rect">
              <a:avLst/>
            </a:prstGeom>
            <a:noFill/>
            <a:ln>
              <a:noFill/>
            </a:ln>
          </p:spPr>
        </p:pic>
        <p:sp>
          <p:nvSpPr>
            <p:cNvPr id="358" name="Google Shape;358;p20"/>
            <p:cNvSpPr txBox="1"/>
            <p:nvPr/>
          </p:nvSpPr>
          <p:spPr>
            <a:xfrm>
              <a:off x="3553717" y="4375236"/>
              <a:ext cx="158417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rgbClr val="002060"/>
                  </a:solidFill>
                  <a:latin typeface="Arial"/>
                  <a:ea typeface="Arial"/>
                  <a:cs typeface="Arial"/>
                  <a:sym typeface="Arial"/>
                </a:rPr>
                <a:t>Haiku</a:t>
              </a:r>
              <a:endParaRPr b="1" sz="2400">
                <a:solidFill>
                  <a:srgbClr val="00206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1"/>
          <p:cNvSpPr/>
          <p:nvPr/>
        </p:nvSpPr>
        <p:spPr>
          <a:xfrm>
            <a:off x="1547664" y="2375756"/>
            <a:ext cx="69127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1800" u="sng">
                <a:solidFill>
                  <a:schemeClr val="dk1"/>
                </a:solidFill>
                <a:latin typeface="Arial"/>
                <a:ea typeface="Arial"/>
                <a:cs typeface="Arial"/>
                <a:sym typeface="Arial"/>
                <a:hlinkClick r:id="rId3">
                  <a:extLst>
                    <a:ext uri="{A12FA001-AC4F-418D-AE19-62706E023703}">
                      <ahyp:hlinkClr val="tx"/>
                    </a:ext>
                  </a:extLst>
                </a:hlinkClick>
              </a:rPr>
              <a:t>https://www.youtube.com/watch?v=kUtYDWWBucY</a:t>
            </a:r>
            <a:endParaRPr sz="1800">
              <a:solidFill>
                <a:schemeClr val="dk1"/>
              </a:solidFill>
              <a:latin typeface="Arial"/>
              <a:ea typeface="Arial"/>
              <a:cs typeface="Arial"/>
              <a:sym typeface="Arial"/>
            </a:endParaRPr>
          </a:p>
        </p:txBody>
      </p:sp>
      <p:sp>
        <p:nvSpPr>
          <p:cNvPr id="364" name="Google Shape;364;p21"/>
          <p:cNvSpPr/>
          <p:nvPr/>
        </p:nvSpPr>
        <p:spPr>
          <a:xfrm>
            <a:off x="1187624" y="1849191"/>
            <a:ext cx="78488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u="sng">
                <a:solidFill>
                  <a:schemeClr val="dk1"/>
                </a:solidFill>
                <a:latin typeface="Arial"/>
                <a:ea typeface="Arial"/>
                <a:cs typeface="Arial"/>
                <a:sym typeface="Arial"/>
                <a:hlinkClick r:id="rId4">
                  <a:extLst>
                    <a:ext uri="{A12FA001-AC4F-418D-AE19-62706E023703}">
                      <ahyp:hlinkClr val="tx"/>
                    </a:ext>
                  </a:extLst>
                </a:hlinkClick>
              </a:rPr>
              <a:t>Макинтош компютрите или другата история на Apple</a:t>
            </a:r>
            <a:endParaRPr b="1"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2"/>
          <p:cNvSpPr/>
          <p:nvPr/>
        </p:nvSpPr>
        <p:spPr>
          <a:xfrm>
            <a:off x="611560" y="1722257"/>
            <a:ext cx="806489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3200">
                <a:solidFill>
                  <a:schemeClr val="dk1"/>
                </a:solidFill>
                <a:latin typeface="Arial"/>
                <a:ea typeface="Arial"/>
                <a:cs typeface="Arial"/>
                <a:sym typeface="Arial"/>
              </a:rPr>
              <a:t>Виртуални симулатори:</a:t>
            </a:r>
            <a:br>
              <a:rPr b="1" lang="bg-BG" sz="3200">
                <a:solidFill>
                  <a:schemeClr val="dk1"/>
                </a:solidFill>
                <a:latin typeface="Arial"/>
                <a:ea typeface="Arial"/>
                <a:cs typeface="Arial"/>
                <a:sym typeface="Arial"/>
              </a:rPr>
            </a:br>
            <a:r>
              <a:rPr b="1" lang="bg-BG" sz="3200" u="sng">
                <a:solidFill>
                  <a:schemeClr val="dk1"/>
                </a:solidFill>
                <a:latin typeface="Arial"/>
                <a:ea typeface="Arial"/>
                <a:cs typeface="Arial"/>
                <a:sym typeface="Arial"/>
                <a:hlinkClick r:id="rId3">
                  <a:extLst>
                    <a:ext uri="{A12FA001-AC4F-418D-AE19-62706E023703}">
                      <ahyp:hlinkClr val="tx"/>
                    </a:ext>
                  </a:extLst>
                </a:hlinkClick>
              </a:rPr>
              <a:t>http://www.virtualdesktop.org/complete/</a:t>
            </a:r>
            <a:endParaRPr sz="3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3"/>
          <p:cNvSpPr/>
          <p:nvPr/>
        </p:nvSpPr>
        <p:spPr>
          <a:xfrm>
            <a:off x="257798" y="2787774"/>
            <a:ext cx="355738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Тест 1. Видове софтуер</a:t>
            </a:r>
            <a:endParaRPr/>
          </a:p>
          <a:p>
            <a:pPr indent="0" lvl="0" marL="0" marR="0" rtl="0" algn="l">
              <a:spcBef>
                <a:spcPts val="0"/>
              </a:spcBef>
              <a:spcAft>
                <a:spcPts val="0"/>
              </a:spcAft>
              <a:buNone/>
            </a:pPr>
            <a:r>
              <a:rPr lang="bg-BG" sz="1800" u="sng">
                <a:solidFill>
                  <a:schemeClr val="dk1"/>
                </a:solidFill>
                <a:latin typeface="Arial"/>
                <a:ea typeface="Arial"/>
                <a:cs typeface="Arial"/>
                <a:sym typeface="Arial"/>
                <a:hlinkClick r:id="rId3">
                  <a:extLst>
                    <a:ext uri="{A12FA001-AC4F-418D-AE19-62706E023703}">
                      <ahyp:hlinkClr val="tx"/>
                    </a:ext>
                  </a:extLst>
                </a:hlinkClick>
              </a:rPr>
              <a:t>https://learningapps.org/8301542</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23"/>
          <p:cNvSpPr/>
          <p:nvPr/>
        </p:nvSpPr>
        <p:spPr>
          <a:xfrm>
            <a:off x="3275856" y="510522"/>
            <a:ext cx="28844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Тестове за самооценка </a:t>
            </a:r>
            <a:endParaRPr sz="1800">
              <a:solidFill>
                <a:schemeClr val="dk1"/>
              </a:solidFill>
              <a:latin typeface="Arial"/>
              <a:ea typeface="Arial"/>
              <a:cs typeface="Arial"/>
              <a:sym typeface="Arial"/>
            </a:endParaRPr>
          </a:p>
        </p:txBody>
      </p:sp>
      <p:pic>
        <p:nvPicPr>
          <p:cNvPr descr="Picture" id="376" name="Google Shape;376;p23"/>
          <p:cNvPicPr preferRelativeResize="0"/>
          <p:nvPr/>
        </p:nvPicPr>
        <p:blipFill rotWithShape="1">
          <a:blip r:embed="rId4">
            <a:alphaModFix/>
          </a:blip>
          <a:srcRect b="0" l="0" r="0" t="0"/>
          <a:stretch/>
        </p:blipFill>
        <p:spPr>
          <a:xfrm>
            <a:off x="1259632" y="1203598"/>
            <a:ext cx="1409700" cy="1409700"/>
          </a:xfrm>
          <a:prstGeom prst="rect">
            <a:avLst/>
          </a:prstGeom>
          <a:noFill/>
          <a:ln>
            <a:noFill/>
          </a:ln>
        </p:spPr>
      </p:pic>
      <p:sp>
        <p:nvSpPr>
          <p:cNvPr id="377" name="Google Shape;377;p23"/>
          <p:cNvSpPr/>
          <p:nvPr/>
        </p:nvSpPr>
        <p:spPr>
          <a:xfrm>
            <a:off x="4283968" y="2792591"/>
            <a:ext cx="49616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Тест 2. Видове софтуер</a:t>
            </a:r>
            <a:endParaRPr/>
          </a:p>
          <a:p>
            <a:pPr indent="0" lvl="0" marL="0" marR="0" rtl="0" algn="l">
              <a:spcBef>
                <a:spcPts val="0"/>
              </a:spcBef>
              <a:spcAft>
                <a:spcPts val="0"/>
              </a:spcAft>
              <a:buNone/>
            </a:pPr>
            <a:r>
              <a:rPr lang="bg-BG" sz="1800" u="sng">
                <a:solidFill>
                  <a:schemeClr val="dk1"/>
                </a:solidFill>
                <a:latin typeface="Arial"/>
                <a:ea typeface="Arial"/>
                <a:cs typeface="Arial"/>
                <a:sym typeface="Arial"/>
                <a:hlinkClick r:id="rId5">
                  <a:extLst>
                    <a:ext uri="{A12FA001-AC4F-418D-AE19-62706E023703}">
                      <ahyp:hlinkClr val="tx"/>
                    </a:ext>
                  </a:extLst>
                </a:hlinkClick>
              </a:rPr>
              <a:t>https://learningapps.org/display?v=pb0qn6fjt19</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descr="Picture" id="378" name="Google Shape;378;p23"/>
          <p:cNvPicPr preferRelativeResize="0"/>
          <p:nvPr/>
        </p:nvPicPr>
        <p:blipFill rotWithShape="1">
          <a:blip r:embed="rId6">
            <a:alphaModFix/>
          </a:blip>
          <a:srcRect b="0" l="0" r="0" t="0"/>
          <a:stretch/>
        </p:blipFill>
        <p:spPr>
          <a:xfrm>
            <a:off x="5220072" y="972498"/>
            <a:ext cx="2664296" cy="1871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4"/>
          <p:cNvSpPr/>
          <p:nvPr/>
        </p:nvSpPr>
        <p:spPr>
          <a:xfrm>
            <a:off x="1838130" y="3363838"/>
            <a:ext cx="547260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Тест 3. Операционни системи</a:t>
            </a:r>
            <a:endParaRPr/>
          </a:p>
          <a:p>
            <a:pPr indent="0" lvl="0" marL="0" marR="0" rtl="0" algn="ctr">
              <a:spcBef>
                <a:spcPts val="0"/>
              </a:spcBef>
              <a:spcAft>
                <a:spcPts val="0"/>
              </a:spcAft>
              <a:buNone/>
            </a:pPr>
            <a:r>
              <a:rPr lang="bg-BG" sz="1800" u="sng">
                <a:solidFill>
                  <a:schemeClr val="dk1"/>
                </a:solidFill>
                <a:latin typeface="Arial"/>
                <a:ea typeface="Arial"/>
                <a:cs typeface="Arial"/>
                <a:sym typeface="Arial"/>
                <a:hlinkClick r:id="rId3">
                  <a:extLst>
                    <a:ext uri="{A12FA001-AC4F-418D-AE19-62706E023703}">
                      <ahyp:hlinkClr val="tx"/>
                    </a:ext>
                  </a:extLst>
                </a:hlinkClick>
              </a:rPr>
              <a:t>https://learningapps.org/display?v=pbcv61yk519</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84" name="Google Shape;384;p24"/>
          <p:cNvPicPr preferRelativeResize="0"/>
          <p:nvPr/>
        </p:nvPicPr>
        <p:blipFill rotWithShape="1">
          <a:blip r:embed="rId4">
            <a:alphaModFix/>
          </a:blip>
          <a:srcRect b="0" l="0" r="0" t="0"/>
          <a:stretch/>
        </p:blipFill>
        <p:spPr>
          <a:xfrm>
            <a:off x="3635896" y="1004740"/>
            <a:ext cx="2016224" cy="20162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5"/>
          <p:cNvPicPr preferRelativeResize="0"/>
          <p:nvPr/>
        </p:nvPicPr>
        <p:blipFill rotWithShape="1">
          <a:blip r:embed="rId3">
            <a:alphaModFix/>
          </a:blip>
          <a:srcRect b="0" l="0" r="0" t="0"/>
          <a:stretch/>
        </p:blipFill>
        <p:spPr>
          <a:xfrm>
            <a:off x="1115617" y="2031690"/>
            <a:ext cx="6451917" cy="3024336"/>
          </a:xfrm>
          <a:prstGeom prst="rect">
            <a:avLst/>
          </a:prstGeom>
          <a:noFill/>
          <a:ln>
            <a:noFill/>
          </a:ln>
        </p:spPr>
      </p:pic>
      <p:pic>
        <p:nvPicPr>
          <p:cNvPr id="391" name="Google Shape;391;p25"/>
          <p:cNvPicPr preferRelativeResize="0"/>
          <p:nvPr/>
        </p:nvPicPr>
        <p:blipFill rotWithShape="1">
          <a:blip r:embed="rId4">
            <a:alphaModFix/>
          </a:blip>
          <a:srcRect b="0" l="0" r="0" t="0"/>
          <a:stretch/>
        </p:blipFill>
        <p:spPr>
          <a:xfrm>
            <a:off x="464530" y="94165"/>
            <a:ext cx="8286948" cy="1822823"/>
          </a:xfrm>
          <a:prstGeom prst="rect">
            <a:avLst/>
          </a:prstGeom>
          <a:noFill/>
          <a:ln>
            <a:noFill/>
          </a:ln>
        </p:spPr>
      </p:pic>
    </p:spTree>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26"/>
          <p:cNvPicPr preferRelativeResize="0"/>
          <p:nvPr/>
        </p:nvPicPr>
        <p:blipFill rotWithShape="1">
          <a:blip r:embed="rId3">
            <a:alphaModFix/>
          </a:blip>
          <a:srcRect b="0" l="0" r="0" t="0"/>
          <a:stretch/>
        </p:blipFill>
        <p:spPr>
          <a:xfrm>
            <a:off x="195810" y="1167594"/>
            <a:ext cx="8693150" cy="1006078"/>
          </a:xfrm>
          <a:prstGeom prst="rect">
            <a:avLst/>
          </a:prstGeom>
          <a:noFill/>
          <a:ln>
            <a:noFill/>
          </a:ln>
        </p:spPr>
      </p:pic>
      <p:pic>
        <p:nvPicPr>
          <p:cNvPr id="398" name="Google Shape;398;p26"/>
          <p:cNvPicPr preferRelativeResize="0"/>
          <p:nvPr/>
        </p:nvPicPr>
        <p:blipFill rotWithShape="1">
          <a:blip r:embed="rId4">
            <a:alphaModFix/>
          </a:blip>
          <a:srcRect b="0" l="0" r="0" t="0"/>
          <a:stretch/>
        </p:blipFill>
        <p:spPr>
          <a:xfrm>
            <a:off x="2051720" y="2255219"/>
            <a:ext cx="4752528" cy="2789528"/>
          </a:xfrm>
          <a:prstGeom prst="rect">
            <a:avLst/>
          </a:prstGeom>
          <a:noFill/>
          <a:ln>
            <a:noFill/>
          </a:ln>
        </p:spPr>
      </p:pic>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p:nvPr/>
        </p:nvSpPr>
        <p:spPr>
          <a:xfrm>
            <a:off x="402026" y="438513"/>
            <a:ext cx="8280920" cy="918102"/>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bg-BG" sz="1800">
                <a:solidFill>
                  <a:schemeClr val="dk1"/>
                </a:solidFill>
                <a:latin typeface="Arial"/>
                <a:ea typeface="Arial"/>
                <a:cs typeface="Arial"/>
                <a:sym typeface="Arial"/>
              </a:rPr>
              <a:t>1. Животът често е несправедлив – ще трябва да свикнете с това!</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27"/>
          <p:cNvSpPr/>
          <p:nvPr/>
        </p:nvSpPr>
        <p:spPr>
          <a:xfrm>
            <a:off x="395536" y="1511052"/>
            <a:ext cx="8280920"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2.</a:t>
            </a:r>
            <a:r>
              <a:rPr b="1" lang="bg-BG" sz="1800">
                <a:solidFill>
                  <a:schemeClr val="dk1"/>
                </a:solidFill>
                <a:latin typeface="Arial"/>
                <a:ea typeface="Arial"/>
                <a:cs typeface="Arial"/>
                <a:sym typeface="Arial"/>
              </a:rPr>
              <a:t> Другите не ги е грижа за твоята самооценка и самочувствие. Те ще очакват от теб да постигнеш нещо, преди да се почувстваш добре!</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27"/>
          <p:cNvSpPr/>
          <p:nvPr/>
        </p:nvSpPr>
        <p:spPr>
          <a:xfrm>
            <a:off x="395536" y="2745609"/>
            <a:ext cx="8280920"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3. Не разчитай на доход от $ 60,000 веднага след дипломирането. Няма да станеш вице –президент на компания със служебени телефон и кола, просто защото си “добро момче” – ще ти се наложи да се потрудиш затова.</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7" name="Google Shape;407;p27"/>
          <p:cNvSpPr/>
          <p:nvPr/>
        </p:nvSpPr>
        <p:spPr>
          <a:xfrm>
            <a:off x="395536" y="3980165"/>
            <a:ext cx="8280920"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4. Мислиш, че преподавателят ти е твърде строг с теб? Погледни се отстрани, когато сам станеш началник.</a:t>
            </a:r>
            <a:endParaRPr/>
          </a:p>
        </p:txBody>
      </p:sp>
    </p:spTree>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8"/>
          <p:cNvSpPr/>
          <p:nvPr/>
        </p:nvSpPr>
        <p:spPr>
          <a:xfrm>
            <a:off x="179512" y="411510"/>
            <a:ext cx="8784976"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5. </a:t>
            </a:r>
            <a:r>
              <a:rPr b="1" lang="bg-BG" sz="1800">
                <a:solidFill>
                  <a:schemeClr val="dk1"/>
                </a:solidFill>
                <a:latin typeface="Arial"/>
                <a:ea typeface="Arial"/>
                <a:cs typeface="Arial"/>
                <a:sym typeface="Arial"/>
              </a:rPr>
              <a:t>Миенето на съдове в кафенето не е под твоето достойнство. Твоите предци са използвали друго название за тази работа. Те са го наричали възможност.</a:t>
            </a:r>
            <a:endParaRPr sz="1800">
              <a:solidFill>
                <a:schemeClr val="dk1"/>
              </a:solidFill>
              <a:latin typeface="Arial"/>
              <a:ea typeface="Arial"/>
              <a:cs typeface="Arial"/>
              <a:sym typeface="Arial"/>
            </a:endParaRPr>
          </a:p>
        </p:txBody>
      </p:sp>
      <p:sp>
        <p:nvSpPr>
          <p:cNvPr id="414" name="Google Shape;414;p28"/>
          <p:cNvSpPr/>
          <p:nvPr/>
        </p:nvSpPr>
        <p:spPr>
          <a:xfrm>
            <a:off x="179512" y="1771397"/>
            <a:ext cx="8784976"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6. Ако попаднеш в беда, то това не е по вина на твоите родители. Не хленчи: учи се от грешките си.</a:t>
            </a:r>
            <a:endParaRPr/>
          </a:p>
        </p:txBody>
      </p:sp>
      <p:sp>
        <p:nvSpPr>
          <p:cNvPr id="415" name="Google Shape;415;p28"/>
          <p:cNvSpPr/>
          <p:nvPr/>
        </p:nvSpPr>
        <p:spPr>
          <a:xfrm>
            <a:off x="180323" y="3002835"/>
            <a:ext cx="8784976" cy="1675149"/>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7. Преди да се родиш, твоите родители не са били тези скучни хора, които са сега. Те са станали такива, докато са плащали твоите сметки, чистели са ти дрехите и са слушали приказките ти за това, колко си модерен! Затова, </a:t>
            </a:r>
            <a:r>
              <a:rPr b="1" lang="bg-BG" sz="1800">
                <a:solidFill>
                  <a:schemeClr val="dk1"/>
                </a:solidFill>
                <a:latin typeface="Arial"/>
                <a:ea typeface="Arial"/>
                <a:cs typeface="Arial"/>
                <a:sym typeface="Arial"/>
              </a:rPr>
              <a:t>преди да започнеш да спасяваш дъждовните гори от паразитите на поколението на родителите ти, опитай като начало да подредиш гардероба в собствената си стая!</a:t>
            </a:r>
            <a:endParaRPr sz="1800">
              <a:solidFill>
                <a:schemeClr val="dk1"/>
              </a:solidFill>
              <a:latin typeface="Arial"/>
              <a:ea typeface="Arial"/>
              <a:cs typeface="Arial"/>
              <a:sym typeface="Arial"/>
            </a:endParaRPr>
          </a:p>
        </p:txBody>
      </p:sp>
    </p:spTree>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p:nvPr/>
        </p:nvSpPr>
        <p:spPr>
          <a:xfrm>
            <a:off x="151723" y="195486"/>
            <a:ext cx="8784976" cy="1584176"/>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8. </a:t>
            </a:r>
            <a:r>
              <a:rPr b="1" lang="bg-BG" sz="1800">
                <a:solidFill>
                  <a:schemeClr val="dk1"/>
                </a:solidFill>
                <a:latin typeface="Arial"/>
                <a:ea typeface="Arial"/>
                <a:cs typeface="Arial"/>
                <a:sym typeface="Arial"/>
              </a:rPr>
              <a:t>В училище може и да е нямало разделение на победители и загубеняци, но в живота такова има! </a:t>
            </a:r>
            <a:r>
              <a:rPr lang="bg-BG" sz="1800">
                <a:solidFill>
                  <a:schemeClr val="dk1"/>
                </a:solidFill>
                <a:latin typeface="Arial"/>
                <a:ea typeface="Arial"/>
                <a:cs typeface="Arial"/>
                <a:sym typeface="Arial"/>
              </a:rPr>
              <a:t>В някои училища са премахнали повтарянето на един и същ клас: дават ти колкото опита са ти необходими, за да напишеш правилния отговор. Това обаче няма ни най-малка прилика с реалния живот! Може никога да не получиш втори шанс!</a:t>
            </a:r>
            <a:endParaRPr/>
          </a:p>
        </p:txBody>
      </p:sp>
      <p:sp>
        <p:nvSpPr>
          <p:cNvPr id="422" name="Google Shape;422;p29"/>
          <p:cNvSpPr/>
          <p:nvPr/>
        </p:nvSpPr>
        <p:spPr>
          <a:xfrm>
            <a:off x="179512" y="2139702"/>
            <a:ext cx="8784976"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9. Животът не е разделен на срокове и семестри. Няма летни ваканции и </a:t>
            </a:r>
            <a:r>
              <a:rPr b="1" lang="bg-BG" sz="1800">
                <a:solidFill>
                  <a:schemeClr val="dk1"/>
                </a:solidFill>
                <a:latin typeface="Arial"/>
                <a:ea typeface="Arial"/>
                <a:cs typeface="Arial"/>
                <a:sym typeface="Arial"/>
              </a:rPr>
              <a:t>много малко от твоите работодатели ще бъдат заинтересовани да ти помагат да откриеш себе си. Ще трябва да правиш това през твоето свободно време!</a:t>
            </a:r>
            <a:endParaRPr sz="1800">
              <a:solidFill>
                <a:schemeClr val="dk1"/>
              </a:solidFill>
              <a:latin typeface="Arial"/>
              <a:ea typeface="Arial"/>
              <a:cs typeface="Arial"/>
              <a:sym typeface="Arial"/>
            </a:endParaRPr>
          </a:p>
        </p:txBody>
      </p:sp>
      <p:sp>
        <p:nvSpPr>
          <p:cNvPr id="423" name="Google Shape;423;p29"/>
          <p:cNvSpPr/>
          <p:nvPr/>
        </p:nvSpPr>
        <p:spPr>
          <a:xfrm>
            <a:off x="179512" y="3579862"/>
            <a:ext cx="8784976"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10. Реалният живот е много различен от това, което се показва по телевизията. В действителност хората трябва да излязат от заведенията, за да отидат на работа!</a:t>
            </a:r>
            <a:endParaRPr/>
          </a:p>
        </p:txBody>
      </p:sp>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p:nvPr/>
        </p:nvSpPr>
        <p:spPr>
          <a:xfrm>
            <a:off x="254794" y="339502"/>
            <a:ext cx="6189414" cy="594122"/>
          </a:xfrm>
          <a:prstGeom prst="rect">
            <a:avLst/>
          </a:prstGeom>
        </p:spPr>
        <p:txBody>
          <a:bodyPr>
            <a:prstTxWarp prst="textPlain"/>
          </a:bodyPr>
          <a:lstStyle/>
          <a:p>
            <a:pPr lvl="0" algn="ctr"/>
            <a:r>
              <a:rPr b="1" i="1">
                <a:ln>
                  <a:noFill/>
                </a:ln>
                <a:solidFill>
                  <a:srgbClr val="336699"/>
                </a:solidFill>
                <a:latin typeface="Times New Roman"/>
              </a:rPr>
              <a:t>2. Видове софтуер</a:t>
            </a:r>
          </a:p>
        </p:txBody>
      </p:sp>
      <p:pic>
        <p:nvPicPr>
          <p:cNvPr descr="картина" id="121" name="Google Shape;121;p3"/>
          <p:cNvPicPr preferRelativeResize="0"/>
          <p:nvPr/>
        </p:nvPicPr>
        <p:blipFill rotWithShape="1">
          <a:blip r:embed="rId3">
            <a:alphaModFix/>
          </a:blip>
          <a:srcRect b="0" l="0" r="0" t="0"/>
          <a:stretch/>
        </p:blipFill>
        <p:spPr>
          <a:xfrm>
            <a:off x="971600" y="1377381"/>
            <a:ext cx="7511135" cy="2741290"/>
          </a:xfrm>
          <a:prstGeom prst="rect">
            <a:avLst/>
          </a:prstGeom>
          <a:noFill/>
          <a:ln>
            <a:noFill/>
          </a:ln>
        </p:spPr>
      </p:pic>
    </p:spTree>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0"/>
          <p:cNvSpPr/>
          <p:nvPr/>
        </p:nvSpPr>
        <p:spPr>
          <a:xfrm>
            <a:off x="270683" y="427604"/>
            <a:ext cx="8784976" cy="1080120"/>
          </a:xfrm>
          <a:prstGeom prst="rect">
            <a:avLst/>
          </a:prstGeom>
          <a:solidFill>
            <a:schemeClr val="accent5"/>
          </a:solidFill>
          <a:ln cap="flat" cmpd="sng" w="25400">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11. </a:t>
            </a:r>
            <a:r>
              <a:rPr b="1" lang="bg-BG" sz="1800">
                <a:solidFill>
                  <a:schemeClr val="dk1"/>
                </a:solidFill>
                <a:latin typeface="Arial"/>
                <a:ea typeface="Arial"/>
                <a:cs typeface="Arial"/>
                <a:sym typeface="Arial"/>
              </a:rPr>
              <a:t>Бъди мил със странните и зубърите в училище. Много е вероятно, много скоро да им завиждаш, а може би дори и да работиш за някого от тях.</a:t>
            </a:r>
            <a:r>
              <a:rPr lang="bg-BG" sz="1800">
                <a:solidFill>
                  <a:schemeClr val="dk1"/>
                </a:solidFill>
                <a:latin typeface="Arial"/>
                <a:ea typeface="Arial"/>
                <a:cs typeface="Arial"/>
                <a:sym typeface="Arial"/>
              </a:rPr>
              <a:t>“</a:t>
            </a:r>
            <a:endParaRPr/>
          </a:p>
        </p:txBody>
      </p:sp>
      <p:pic>
        <p:nvPicPr>
          <p:cNvPr id="430" name="Google Shape;430;p30"/>
          <p:cNvPicPr preferRelativeResize="0"/>
          <p:nvPr/>
        </p:nvPicPr>
        <p:blipFill rotWithShape="1">
          <a:blip r:embed="rId3">
            <a:alphaModFix/>
          </a:blip>
          <a:srcRect b="0" l="0" r="0" t="0"/>
          <a:stretch/>
        </p:blipFill>
        <p:spPr>
          <a:xfrm>
            <a:off x="2123728" y="1773387"/>
            <a:ext cx="5143500" cy="3228975"/>
          </a:xfrm>
          <a:prstGeom prst="rect">
            <a:avLst/>
          </a:prstGeom>
          <a:noFill/>
          <a:ln>
            <a:noFill/>
          </a:ln>
        </p:spPr>
      </p:pic>
    </p:spTree>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
          <p:cNvGrpSpPr/>
          <p:nvPr/>
        </p:nvGrpSpPr>
        <p:grpSpPr>
          <a:xfrm>
            <a:off x="15125" y="1046930"/>
            <a:ext cx="9030442" cy="3103645"/>
            <a:chOff x="3026" y="689426"/>
            <a:chExt cx="9030442" cy="3103645"/>
          </a:xfrm>
        </p:grpSpPr>
        <p:sp>
          <p:nvSpPr>
            <p:cNvPr id="128" name="Google Shape;128;p4"/>
            <p:cNvSpPr/>
            <p:nvPr/>
          </p:nvSpPr>
          <p:spPr>
            <a:xfrm>
              <a:off x="6646765" y="2558198"/>
              <a:ext cx="1463356" cy="348212"/>
            </a:xfrm>
            <a:custGeom>
              <a:rect b="b" l="l" r="r" t="t"/>
              <a:pathLst>
                <a:path extrusionOk="0" h="120000" w="120000">
                  <a:moveTo>
                    <a:pt x="0" y="0"/>
                  </a:moveTo>
                  <a:lnTo>
                    <a:pt x="0" y="81776"/>
                  </a:lnTo>
                  <a:lnTo>
                    <a:pt x="120000" y="81776"/>
                  </a:lnTo>
                  <a:lnTo>
                    <a:pt x="120000" y="120000"/>
                  </a:lnTo>
                </a:path>
              </a:pathLst>
            </a:custGeom>
            <a:noFill/>
            <a:ln cap="flat" cmpd="sng" w="25400">
              <a:solidFill>
                <a:srgbClr val="4674AA"/>
              </a:solidFill>
              <a:prstDash val="solid"/>
              <a:round/>
              <a:headEnd len="sm" w="sm" type="none"/>
              <a:tailEnd len="sm" w="sm" type="none"/>
            </a:ln>
          </p:spPr>
        </p:sp>
        <p:sp>
          <p:nvSpPr>
            <p:cNvPr id="129" name="Google Shape;129;p4"/>
            <p:cNvSpPr/>
            <p:nvPr/>
          </p:nvSpPr>
          <p:spPr>
            <a:xfrm>
              <a:off x="6455097" y="2558198"/>
              <a:ext cx="191668" cy="348212"/>
            </a:xfrm>
            <a:custGeom>
              <a:rect b="b" l="l" r="r" t="t"/>
              <a:pathLst>
                <a:path extrusionOk="0" h="120000" w="120000">
                  <a:moveTo>
                    <a:pt x="120000" y="0"/>
                  </a:moveTo>
                  <a:lnTo>
                    <a:pt x="120000" y="81776"/>
                  </a:lnTo>
                  <a:lnTo>
                    <a:pt x="0" y="81776"/>
                  </a:lnTo>
                  <a:lnTo>
                    <a:pt x="0" y="120000"/>
                  </a:lnTo>
                </a:path>
              </a:pathLst>
            </a:custGeom>
            <a:noFill/>
            <a:ln cap="flat" cmpd="sng" w="25400">
              <a:solidFill>
                <a:srgbClr val="4674AA"/>
              </a:solidFill>
              <a:prstDash val="solid"/>
              <a:round/>
              <a:headEnd len="sm" w="sm" type="none"/>
              <a:tailEnd len="sm" w="sm" type="none"/>
            </a:ln>
          </p:spPr>
        </p:sp>
        <p:sp>
          <p:nvSpPr>
            <p:cNvPr id="130" name="Google Shape;130;p4"/>
            <p:cNvSpPr/>
            <p:nvPr/>
          </p:nvSpPr>
          <p:spPr>
            <a:xfrm>
              <a:off x="4991741" y="2558198"/>
              <a:ext cx="1655024" cy="348212"/>
            </a:xfrm>
            <a:custGeom>
              <a:rect b="b" l="l" r="r" t="t"/>
              <a:pathLst>
                <a:path extrusionOk="0" h="120000" w="120000">
                  <a:moveTo>
                    <a:pt x="120000" y="0"/>
                  </a:moveTo>
                  <a:lnTo>
                    <a:pt x="120000" y="81776"/>
                  </a:lnTo>
                  <a:lnTo>
                    <a:pt x="0" y="81776"/>
                  </a:lnTo>
                  <a:lnTo>
                    <a:pt x="0" y="120000"/>
                  </a:lnTo>
                </a:path>
              </a:pathLst>
            </a:custGeom>
            <a:noFill/>
            <a:ln cap="flat" cmpd="sng" w="25400">
              <a:solidFill>
                <a:srgbClr val="4674AA"/>
              </a:solidFill>
              <a:prstDash val="solid"/>
              <a:round/>
              <a:headEnd len="sm" w="sm" type="none"/>
              <a:tailEnd len="sm" w="sm" type="none"/>
            </a:ln>
          </p:spPr>
        </p:sp>
        <p:sp>
          <p:nvSpPr>
            <p:cNvPr id="131" name="Google Shape;131;p4"/>
            <p:cNvSpPr/>
            <p:nvPr/>
          </p:nvSpPr>
          <p:spPr>
            <a:xfrm>
              <a:off x="4413400" y="1449706"/>
              <a:ext cx="2233365" cy="348212"/>
            </a:xfrm>
            <a:custGeom>
              <a:rect b="b" l="l" r="r" t="t"/>
              <a:pathLst>
                <a:path extrusionOk="0" h="120000" w="120000">
                  <a:moveTo>
                    <a:pt x="0" y="0"/>
                  </a:moveTo>
                  <a:lnTo>
                    <a:pt x="0" y="81776"/>
                  </a:lnTo>
                  <a:lnTo>
                    <a:pt x="120000" y="81776"/>
                  </a:lnTo>
                  <a:lnTo>
                    <a:pt x="120000" y="120000"/>
                  </a:lnTo>
                </a:path>
              </a:pathLst>
            </a:custGeom>
            <a:noFill/>
            <a:ln cap="flat" cmpd="sng" w="25400">
              <a:solidFill>
                <a:srgbClr val="3B6495"/>
              </a:solidFill>
              <a:prstDash val="solid"/>
              <a:round/>
              <a:headEnd len="sm" w="sm" type="none"/>
              <a:tailEnd len="sm" w="sm" type="none"/>
            </a:ln>
          </p:spPr>
        </p:sp>
        <p:sp>
          <p:nvSpPr>
            <p:cNvPr id="132" name="Google Shape;132;p4"/>
            <p:cNvSpPr/>
            <p:nvPr/>
          </p:nvSpPr>
          <p:spPr>
            <a:xfrm>
              <a:off x="2065028" y="2558198"/>
              <a:ext cx="1463356" cy="348212"/>
            </a:xfrm>
            <a:custGeom>
              <a:rect b="b" l="l" r="r" t="t"/>
              <a:pathLst>
                <a:path extrusionOk="0" h="120000" w="120000">
                  <a:moveTo>
                    <a:pt x="0" y="0"/>
                  </a:moveTo>
                  <a:lnTo>
                    <a:pt x="0" y="81776"/>
                  </a:lnTo>
                  <a:lnTo>
                    <a:pt x="120000" y="81776"/>
                  </a:lnTo>
                  <a:lnTo>
                    <a:pt x="120000" y="120000"/>
                  </a:lnTo>
                </a:path>
              </a:pathLst>
            </a:custGeom>
            <a:noFill/>
            <a:ln cap="flat" cmpd="sng" w="25400">
              <a:solidFill>
                <a:srgbClr val="4674AA"/>
              </a:solidFill>
              <a:prstDash val="solid"/>
              <a:round/>
              <a:headEnd len="sm" w="sm" type="none"/>
              <a:tailEnd len="sm" w="sm" type="none"/>
            </a:ln>
          </p:spPr>
        </p:sp>
        <p:sp>
          <p:nvSpPr>
            <p:cNvPr id="133" name="Google Shape;133;p4"/>
            <p:cNvSpPr/>
            <p:nvPr/>
          </p:nvSpPr>
          <p:spPr>
            <a:xfrm>
              <a:off x="2019308" y="2558198"/>
              <a:ext cx="91440" cy="348212"/>
            </a:xfrm>
            <a:custGeom>
              <a:rect b="b" l="l" r="r" t="t"/>
              <a:pathLst>
                <a:path extrusionOk="0" h="120000" w="120000">
                  <a:moveTo>
                    <a:pt x="60000" y="0"/>
                  </a:moveTo>
                  <a:lnTo>
                    <a:pt x="60000" y="120000"/>
                  </a:lnTo>
                </a:path>
              </a:pathLst>
            </a:custGeom>
            <a:noFill/>
            <a:ln cap="flat" cmpd="sng" w="25400">
              <a:solidFill>
                <a:srgbClr val="4674AA"/>
              </a:solidFill>
              <a:prstDash val="solid"/>
              <a:round/>
              <a:headEnd len="sm" w="sm" type="none"/>
              <a:tailEnd len="sm" w="sm" type="none"/>
            </a:ln>
          </p:spPr>
        </p:sp>
        <p:sp>
          <p:nvSpPr>
            <p:cNvPr id="134" name="Google Shape;134;p4"/>
            <p:cNvSpPr/>
            <p:nvPr/>
          </p:nvSpPr>
          <p:spPr>
            <a:xfrm>
              <a:off x="601672" y="2558198"/>
              <a:ext cx="1463356" cy="348212"/>
            </a:xfrm>
            <a:custGeom>
              <a:rect b="b" l="l" r="r" t="t"/>
              <a:pathLst>
                <a:path extrusionOk="0" h="120000" w="120000">
                  <a:moveTo>
                    <a:pt x="120000" y="0"/>
                  </a:moveTo>
                  <a:lnTo>
                    <a:pt x="120000" y="81776"/>
                  </a:lnTo>
                  <a:lnTo>
                    <a:pt x="0" y="81776"/>
                  </a:lnTo>
                  <a:lnTo>
                    <a:pt x="0" y="120000"/>
                  </a:lnTo>
                </a:path>
              </a:pathLst>
            </a:custGeom>
            <a:noFill/>
            <a:ln cap="flat" cmpd="sng" w="25400">
              <a:solidFill>
                <a:srgbClr val="4674AA"/>
              </a:solidFill>
              <a:prstDash val="solid"/>
              <a:round/>
              <a:headEnd len="sm" w="sm" type="none"/>
              <a:tailEnd len="sm" w="sm" type="none"/>
            </a:ln>
          </p:spPr>
        </p:sp>
        <p:sp>
          <p:nvSpPr>
            <p:cNvPr id="135" name="Google Shape;135;p4"/>
            <p:cNvSpPr/>
            <p:nvPr/>
          </p:nvSpPr>
          <p:spPr>
            <a:xfrm>
              <a:off x="2065028" y="1449706"/>
              <a:ext cx="2348371" cy="348212"/>
            </a:xfrm>
            <a:custGeom>
              <a:rect b="b" l="l" r="r" t="t"/>
              <a:pathLst>
                <a:path extrusionOk="0" h="120000" w="120000">
                  <a:moveTo>
                    <a:pt x="120000" y="0"/>
                  </a:moveTo>
                  <a:lnTo>
                    <a:pt x="120000" y="81776"/>
                  </a:lnTo>
                  <a:lnTo>
                    <a:pt x="0" y="81776"/>
                  </a:lnTo>
                  <a:lnTo>
                    <a:pt x="0" y="120000"/>
                  </a:lnTo>
                </a:path>
              </a:pathLst>
            </a:custGeom>
            <a:noFill/>
            <a:ln cap="flat" cmpd="sng" w="25400">
              <a:solidFill>
                <a:srgbClr val="3B6495"/>
              </a:solidFill>
              <a:prstDash val="solid"/>
              <a:round/>
              <a:headEnd len="sm" w="sm" type="none"/>
              <a:tailEnd len="sm" w="sm" type="none"/>
            </a:ln>
          </p:spPr>
        </p:sp>
        <p:sp>
          <p:nvSpPr>
            <p:cNvPr id="136" name="Google Shape;136;p4"/>
            <p:cNvSpPr/>
            <p:nvPr/>
          </p:nvSpPr>
          <p:spPr>
            <a:xfrm>
              <a:off x="2984797" y="689426"/>
              <a:ext cx="2857204"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3117830" y="815806"/>
              <a:ext cx="2857204"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txBox="1"/>
            <p:nvPr/>
          </p:nvSpPr>
          <p:spPr>
            <a:xfrm>
              <a:off x="3140098" y="838074"/>
              <a:ext cx="2812668" cy="71574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bg-BG" sz="1600" u="none" cap="none" strike="noStrike">
                  <a:solidFill>
                    <a:schemeClr val="dk1"/>
                  </a:solidFill>
                  <a:latin typeface="Arial"/>
                  <a:ea typeface="Arial"/>
                  <a:cs typeface="Arial"/>
                  <a:sym typeface="Arial"/>
                </a:rPr>
                <a:t>СОФТУЕР</a:t>
              </a:r>
              <a:endParaRPr b="0" i="0" sz="1600" u="none" cap="none" strike="noStrike">
                <a:solidFill>
                  <a:schemeClr val="dk1"/>
                </a:solidFill>
                <a:latin typeface="Arial"/>
                <a:ea typeface="Arial"/>
                <a:cs typeface="Arial"/>
                <a:sym typeface="Arial"/>
              </a:endParaRPr>
            </a:p>
          </p:txBody>
        </p:sp>
        <p:sp>
          <p:nvSpPr>
            <p:cNvPr id="139" name="Google Shape;139;p4"/>
            <p:cNvSpPr/>
            <p:nvPr/>
          </p:nvSpPr>
          <p:spPr>
            <a:xfrm>
              <a:off x="661054" y="1797918"/>
              <a:ext cx="2807947"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794087" y="1924299"/>
              <a:ext cx="2807947"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816355" y="1946567"/>
              <a:ext cx="2763411" cy="71574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bg-BG" sz="1600" u="none" cap="none" strike="noStrike">
                  <a:solidFill>
                    <a:schemeClr val="dk1"/>
                  </a:solidFill>
                  <a:latin typeface="Arial"/>
                  <a:ea typeface="Arial"/>
                  <a:cs typeface="Arial"/>
                  <a:sym typeface="Arial"/>
                </a:rPr>
                <a:t>СИСТЕМЕН СОФТУЕР</a:t>
              </a:r>
              <a:endParaRPr b="0" i="0" sz="1600" u="none" cap="none" strike="noStrike">
                <a:solidFill>
                  <a:schemeClr val="dk1"/>
                </a:solidFill>
                <a:latin typeface="Arial"/>
                <a:ea typeface="Arial"/>
                <a:cs typeface="Arial"/>
                <a:sym typeface="Arial"/>
              </a:endParaRPr>
            </a:p>
          </p:txBody>
        </p:sp>
        <p:sp>
          <p:nvSpPr>
            <p:cNvPr id="142" name="Google Shape;142;p4"/>
            <p:cNvSpPr/>
            <p:nvPr/>
          </p:nvSpPr>
          <p:spPr>
            <a:xfrm>
              <a:off x="3026" y="2906410"/>
              <a:ext cx="1197291"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136058" y="3032791"/>
              <a:ext cx="1197291"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158326" y="3055059"/>
              <a:ext cx="1152755"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Операционни системи</a:t>
              </a:r>
              <a:endParaRPr b="0" i="0" sz="1400" u="none" cap="none" strike="noStrike">
                <a:solidFill>
                  <a:schemeClr val="dk1"/>
                </a:solidFill>
                <a:latin typeface="Times New Roman"/>
                <a:ea typeface="Times New Roman"/>
                <a:cs typeface="Times New Roman"/>
                <a:sym typeface="Times New Roman"/>
              </a:endParaRPr>
            </a:p>
          </p:txBody>
        </p:sp>
        <p:sp>
          <p:nvSpPr>
            <p:cNvPr id="145" name="Google Shape;145;p4"/>
            <p:cNvSpPr/>
            <p:nvPr/>
          </p:nvSpPr>
          <p:spPr>
            <a:xfrm>
              <a:off x="1466382" y="2906410"/>
              <a:ext cx="1197291"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1599415" y="3032791"/>
              <a:ext cx="1197291"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1621683" y="3055059"/>
              <a:ext cx="1152755"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Сервизен софтуер</a:t>
              </a:r>
              <a:endParaRPr b="0" i="0" sz="1400" u="none" cap="none" strike="noStrike">
                <a:solidFill>
                  <a:schemeClr val="dk1"/>
                </a:solidFill>
                <a:latin typeface="Times New Roman"/>
                <a:ea typeface="Times New Roman"/>
                <a:cs typeface="Times New Roman"/>
                <a:sym typeface="Times New Roman"/>
              </a:endParaRPr>
            </a:p>
          </p:txBody>
        </p:sp>
        <p:sp>
          <p:nvSpPr>
            <p:cNvPr id="148" name="Google Shape;148;p4"/>
            <p:cNvSpPr/>
            <p:nvPr/>
          </p:nvSpPr>
          <p:spPr>
            <a:xfrm>
              <a:off x="2929739" y="2906410"/>
              <a:ext cx="1197291"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3062771" y="3032791"/>
              <a:ext cx="1197291"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3085039" y="3055059"/>
              <a:ext cx="1152755"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Програмни среди</a:t>
              </a:r>
              <a:endParaRPr b="0" i="0" sz="1400" u="none" cap="none" strike="noStrike">
                <a:solidFill>
                  <a:schemeClr val="dk1"/>
                </a:solidFill>
                <a:latin typeface="Times New Roman"/>
                <a:ea typeface="Times New Roman"/>
                <a:cs typeface="Times New Roman"/>
                <a:sym typeface="Times New Roman"/>
              </a:endParaRPr>
            </a:p>
          </p:txBody>
        </p:sp>
        <p:sp>
          <p:nvSpPr>
            <p:cNvPr id="151" name="Google Shape;151;p4"/>
            <p:cNvSpPr/>
            <p:nvPr/>
          </p:nvSpPr>
          <p:spPr>
            <a:xfrm>
              <a:off x="5127785" y="1797918"/>
              <a:ext cx="3037959"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5260818" y="1924299"/>
              <a:ext cx="3037959"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txBox="1"/>
            <p:nvPr/>
          </p:nvSpPr>
          <p:spPr>
            <a:xfrm>
              <a:off x="5283086" y="1946567"/>
              <a:ext cx="2993423" cy="715744"/>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bg-BG" sz="1600" u="none" cap="none" strike="noStrike">
                  <a:solidFill>
                    <a:schemeClr val="dk1"/>
                  </a:solidFill>
                  <a:latin typeface="Arial"/>
                  <a:ea typeface="Arial"/>
                  <a:cs typeface="Arial"/>
                  <a:sym typeface="Arial"/>
                </a:rPr>
                <a:t>ПРИЛОЖЕН СОФТУЕР</a:t>
              </a:r>
              <a:endParaRPr b="0" i="0" sz="1600" u="none" cap="none" strike="noStrike">
                <a:solidFill>
                  <a:schemeClr val="dk1"/>
                </a:solidFill>
                <a:latin typeface="Arial"/>
                <a:ea typeface="Arial"/>
                <a:cs typeface="Arial"/>
                <a:sym typeface="Arial"/>
              </a:endParaRPr>
            </a:p>
          </p:txBody>
        </p:sp>
        <p:sp>
          <p:nvSpPr>
            <p:cNvPr id="154" name="Google Shape;154;p4"/>
            <p:cNvSpPr/>
            <p:nvPr/>
          </p:nvSpPr>
          <p:spPr>
            <a:xfrm>
              <a:off x="4393095" y="2906410"/>
              <a:ext cx="1197291"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4526127" y="3032791"/>
              <a:ext cx="1197291"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4548395" y="3055059"/>
              <a:ext cx="1152755"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Развойни среди</a:t>
              </a:r>
              <a:endParaRPr b="0" i="0" sz="1400" u="none" cap="none" strike="noStrike">
                <a:solidFill>
                  <a:schemeClr val="dk1"/>
                </a:solidFill>
                <a:latin typeface="Times New Roman"/>
                <a:ea typeface="Times New Roman"/>
                <a:cs typeface="Times New Roman"/>
                <a:sym typeface="Times New Roman"/>
              </a:endParaRPr>
            </a:p>
          </p:txBody>
        </p:sp>
        <p:sp>
          <p:nvSpPr>
            <p:cNvPr id="157" name="Google Shape;157;p4"/>
            <p:cNvSpPr/>
            <p:nvPr/>
          </p:nvSpPr>
          <p:spPr>
            <a:xfrm>
              <a:off x="5856451" y="2906410"/>
              <a:ext cx="1197291"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5989483" y="3032791"/>
              <a:ext cx="1197291"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6011751" y="3055059"/>
              <a:ext cx="1152755"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С общо предназна -чение</a:t>
              </a:r>
              <a:endParaRPr b="0" i="0" sz="1400" u="none" cap="none" strike="noStrike">
                <a:solidFill>
                  <a:schemeClr val="dk1"/>
                </a:solidFill>
                <a:latin typeface="Times New Roman"/>
                <a:ea typeface="Times New Roman"/>
                <a:cs typeface="Times New Roman"/>
                <a:sym typeface="Times New Roman"/>
              </a:endParaRPr>
            </a:p>
          </p:txBody>
        </p:sp>
        <p:sp>
          <p:nvSpPr>
            <p:cNvPr id="160" name="Google Shape;160;p4"/>
            <p:cNvSpPr/>
            <p:nvPr/>
          </p:nvSpPr>
          <p:spPr>
            <a:xfrm>
              <a:off x="7319807" y="2906410"/>
              <a:ext cx="1580628" cy="760280"/>
            </a:xfrm>
            <a:prstGeom prst="roundRect">
              <a:avLst>
                <a:gd fmla="val 10000" name="adj"/>
              </a:avLst>
            </a:pr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7452840" y="3032791"/>
              <a:ext cx="1580628" cy="760280"/>
            </a:xfrm>
            <a:prstGeom prst="roundRect">
              <a:avLst>
                <a:gd fmla="val 10000" name="adj"/>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7475108" y="3055059"/>
              <a:ext cx="1536092" cy="71574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bg-BG" sz="1400" u="none" cap="none" strike="noStrike">
                  <a:solidFill>
                    <a:schemeClr val="dk1"/>
                  </a:solidFill>
                  <a:latin typeface="Times New Roman"/>
                  <a:ea typeface="Times New Roman"/>
                  <a:cs typeface="Times New Roman"/>
                  <a:sym typeface="Times New Roman"/>
                </a:rPr>
                <a:t>Специализиран софтуер</a:t>
              </a:r>
              <a:endParaRPr b="0" i="0" sz="1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SphereXP-scr" id="168" name="Google Shape;168;p5"/>
          <p:cNvPicPr preferRelativeResize="0"/>
          <p:nvPr/>
        </p:nvPicPr>
        <p:blipFill rotWithShape="1">
          <a:blip r:embed="rId3">
            <a:alphaModFix/>
          </a:blip>
          <a:srcRect b="0" l="0" r="0" t="0"/>
          <a:stretch/>
        </p:blipFill>
        <p:spPr>
          <a:xfrm>
            <a:off x="4860032" y="959702"/>
            <a:ext cx="4038600" cy="2422922"/>
          </a:xfrm>
          <a:prstGeom prst="rect">
            <a:avLst/>
          </a:prstGeom>
          <a:noFill/>
          <a:ln>
            <a:noFill/>
          </a:ln>
        </p:spPr>
      </p:pic>
      <p:sp>
        <p:nvSpPr>
          <p:cNvPr id="169" name="Google Shape;169;p5"/>
          <p:cNvSpPr txBox="1"/>
          <p:nvPr/>
        </p:nvSpPr>
        <p:spPr>
          <a:xfrm>
            <a:off x="467544" y="987574"/>
            <a:ext cx="408494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bg-BG" sz="2400" u="none" cap="none" strike="noStrike">
                <a:solidFill>
                  <a:srgbClr val="002060"/>
                </a:solidFill>
                <a:latin typeface="Arial"/>
                <a:ea typeface="Arial"/>
                <a:cs typeface="Arial"/>
                <a:sym typeface="Arial"/>
              </a:rPr>
              <a:t>Системният софтуер е съвкупност от програми, проектирана да управлява компютърния хардуер и да осигурява платформа за работа на приложния софтуер.</a:t>
            </a:r>
            <a:endParaRPr/>
          </a:p>
          <a:p>
            <a:pPr indent="0" lvl="0" marL="0" marR="0" rtl="0" algn="l">
              <a:spcBef>
                <a:spcPts val="0"/>
              </a:spcBef>
              <a:spcAft>
                <a:spcPts val="0"/>
              </a:spcAft>
              <a:buNone/>
            </a:pPr>
            <a:r>
              <a:t/>
            </a:r>
            <a:endParaRPr sz="2400">
              <a:solidFill>
                <a:srgbClr val="002060"/>
              </a:solidFill>
              <a:latin typeface="Arial"/>
              <a:ea typeface="Arial"/>
              <a:cs typeface="Arial"/>
              <a:sym typeface="Arial"/>
            </a:endParaRPr>
          </a:p>
        </p:txBody>
      </p:sp>
      <p:sp>
        <p:nvSpPr>
          <p:cNvPr id="170" name="Google Shape;170;p5"/>
          <p:cNvSpPr/>
          <p:nvPr/>
        </p:nvSpPr>
        <p:spPr>
          <a:xfrm>
            <a:off x="200713" y="164452"/>
            <a:ext cx="5685358" cy="594122"/>
          </a:xfrm>
          <a:prstGeom prst="rect">
            <a:avLst/>
          </a:prstGeom>
        </p:spPr>
        <p:txBody>
          <a:bodyPr>
            <a:prstTxWarp prst="textPlain"/>
          </a:bodyPr>
          <a:lstStyle/>
          <a:p>
            <a:pPr lvl="0" algn="ctr"/>
            <a:r>
              <a:rPr b="1" i="1">
                <a:ln>
                  <a:noFill/>
                </a:ln>
                <a:solidFill>
                  <a:srgbClr val="336699"/>
                </a:solidFill>
                <a:latin typeface="Times New Roman"/>
              </a:rPr>
              <a:t>3. Системен софтуер</a:t>
            </a:r>
          </a:p>
        </p:txBody>
      </p:sp>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idx="1" type="body"/>
          </p:nvPr>
        </p:nvSpPr>
        <p:spPr>
          <a:xfrm>
            <a:off x="179388" y="195486"/>
            <a:ext cx="8964612" cy="464451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2060"/>
              </a:buClr>
              <a:buSzPts val="2000"/>
              <a:buNone/>
            </a:pPr>
            <a:r>
              <a:rPr lang="bg-BG" sz="2000">
                <a:solidFill>
                  <a:srgbClr val="002060"/>
                </a:solidFill>
              </a:rPr>
              <a:t>      </a:t>
            </a:r>
            <a:r>
              <a:rPr b="1" lang="bg-BG" sz="2000">
                <a:solidFill>
                  <a:srgbClr val="002060"/>
                </a:solidFill>
              </a:rPr>
              <a:t>а) Операционна система</a:t>
            </a:r>
            <a:r>
              <a:rPr lang="bg-BG" sz="2000">
                <a:solidFill>
                  <a:srgbClr val="002060"/>
                </a:solidFill>
              </a:rPr>
              <a:t> (ОС) -  съвкупност от програми, които управляват апаратните и програмните ресурси на КИС, контролират тяхното взаимодействие и осигуряват потребителския интерфейс.</a:t>
            </a:r>
            <a:endParaRPr sz="2000">
              <a:solidFill>
                <a:srgbClr val="002060"/>
              </a:solidFill>
            </a:endParaRPr>
          </a:p>
          <a:p>
            <a:pPr indent="-609600" lvl="0" marL="609600" rtl="0" algn="l">
              <a:lnSpc>
                <a:spcPct val="90000"/>
              </a:lnSpc>
              <a:spcBef>
                <a:spcPts val="400"/>
              </a:spcBef>
              <a:spcAft>
                <a:spcPts val="0"/>
              </a:spcAft>
              <a:buClr>
                <a:srgbClr val="002060"/>
              </a:buClr>
              <a:buSzPts val="2000"/>
              <a:buFont typeface="Calibri"/>
              <a:buNone/>
            </a:pPr>
            <a:r>
              <a:rPr lang="bg-BG" sz="2000">
                <a:solidFill>
                  <a:srgbClr val="002060"/>
                </a:solidFill>
              </a:rPr>
              <a:t>       В историята на компютрите са известни над 1200 ОС.</a:t>
            </a:r>
            <a:endParaRPr/>
          </a:p>
          <a:p>
            <a:pPr indent="-609600" lvl="0" marL="609600" rtl="0" algn="l">
              <a:lnSpc>
                <a:spcPct val="90000"/>
              </a:lnSpc>
              <a:spcBef>
                <a:spcPts val="400"/>
              </a:spcBef>
              <a:spcAft>
                <a:spcPts val="0"/>
              </a:spcAft>
              <a:buClr>
                <a:srgbClr val="002060"/>
              </a:buClr>
              <a:buSzPts val="2000"/>
              <a:buFont typeface="Calibri"/>
              <a:buNone/>
            </a:pPr>
            <a:r>
              <a:rPr lang="bg-BG" sz="2000">
                <a:solidFill>
                  <a:srgbClr val="002060"/>
                </a:solidFill>
              </a:rPr>
              <a:t>Напр.:MS-DOS, UNIX, MS Windows, Linux, Linux Ubuntu, Linux Debian, OS/2, Mac OS и др.</a:t>
            </a:r>
            <a:endParaRPr/>
          </a:p>
        </p:txBody>
      </p:sp>
      <p:pic>
        <p:nvPicPr>
          <p:cNvPr id="177" name="Google Shape;177;p6"/>
          <p:cNvPicPr preferRelativeResize="0"/>
          <p:nvPr>
            <p:ph idx="2" type="body"/>
          </p:nvPr>
        </p:nvPicPr>
        <p:blipFill rotWithShape="1">
          <a:blip r:embed="rId3">
            <a:alphaModFix/>
          </a:blip>
          <a:srcRect b="0" l="0" r="0" t="0"/>
          <a:stretch/>
        </p:blipFill>
        <p:spPr>
          <a:xfrm>
            <a:off x="10476656" y="-1964754"/>
            <a:ext cx="4356100" cy="2511029"/>
          </a:xfrm>
          <a:prstGeom prst="rect">
            <a:avLst/>
          </a:prstGeom>
          <a:noFill/>
          <a:ln>
            <a:noFill/>
          </a:ln>
        </p:spPr>
      </p:pic>
      <p:pic>
        <p:nvPicPr>
          <p:cNvPr descr="PC-BSD-screengrab2-resized" id="178" name="Google Shape;178;p6"/>
          <p:cNvPicPr preferRelativeResize="0"/>
          <p:nvPr>
            <p:ph idx="3" type="body"/>
          </p:nvPr>
        </p:nvPicPr>
        <p:blipFill rotWithShape="1">
          <a:blip r:embed="rId4">
            <a:alphaModFix/>
          </a:blip>
          <a:srcRect b="0" l="0" r="0" t="0"/>
          <a:stretch/>
        </p:blipFill>
        <p:spPr>
          <a:xfrm>
            <a:off x="10980713" y="2166937"/>
            <a:ext cx="4284663" cy="2511029"/>
          </a:xfrm>
          <a:prstGeom prst="rect">
            <a:avLst/>
          </a:prstGeom>
          <a:noFill/>
          <a:ln>
            <a:noFill/>
          </a:ln>
        </p:spPr>
      </p:pic>
      <p:sp>
        <p:nvSpPr>
          <p:cNvPr id="179" name="Google Shape;179;p6"/>
          <p:cNvSpPr txBox="1"/>
          <p:nvPr/>
        </p:nvSpPr>
        <p:spPr>
          <a:xfrm>
            <a:off x="10980713" y="735547"/>
            <a:ext cx="287972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000">
                <a:solidFill>
                  <a:schemeClr val="accent2"/>
                </a:solidFill>
                <a:latin typeface="Arial"/>
                <a:ea typeface="Arial"/>
                <a:cs typeface="Arial"/>
                <a:sym typeface="Arial"/>
              </a:rPr>
              <a:t>MS- WINDOWS</a:t>
            </a:r>
            <a:endParaRPr b="1" sz="2000">
              <a:solidFill>
                <a:schemeClr val="accent2"/>
              </a:solidFill>
              <a:latin typeface="Arial"/>
              <a:ea typeface="Arial"/>
              <a:cs typeface="Arial"/>
              <a:sym typeface="Arial"/>
            </a:endParaRPr>
          </a:p>
        </p:txBody>
      </p:sp>
      <p:sp>
        <p:nvSpPr>
          <p:cNvPr id="180" name="Google Shape;180;p6"/>
          <p:cNvSpPr txBox="1"/>
          <p:nvPr/>
        </p:nvSpPr>
        <p:spPr>
          <a:xfrm>
            <a:off x="11268745" y="5135167"/>
            <a:ext cx="287972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000">
                <a:solidFill>
                  <a:schemeClr val="accent2"/>
                </a:solidFill>
                <a:latin typeface="Arial"/>
                <a:ea typeface="Arial"/>
                <a:cs typeface="Arial"/>
                <a:sym typeface="Arial"/>
              </a:rPr>
              <a:t>LINUX</a:t>
            </a:r>
            <a:endParaRPr b="1" sz="2000">
              <a:solidFill>
                <a:schemeClr val="accent2"/>
              </a:solidFill>
              <a:latin typeface="Arial"/>
              <a:ea typeface="Arial"/>
              <a:cs typeface="Arial"/>
              <a:sym typeface="Arial"/>
            </a:endParaRPr>
          </a:p>
        </p:txBody>
      </p:sp>
      <p:sp>
        <p:nvSpPr>
          <p:cNvPr id="181" name="Google Shape;181;p6"/>
          <p:cNvSpPr/>
          <p:nvPr/>
        </p:nvSpPr>
        <p:spPr>
          <a:xfrm>
            <a:off x="-5365104" y="-1154664"/>
            <a:ext cx="4572000" cy="95102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1800">
                <a:solidFill>
                  <a:schemeClr val="dk1"/>
                </a:solidFill>
                <a:latin typeface="Arial"/>
                <a:ea typeface="Arial"/>
                <a:cs typeface="Arial"/>
                <a:sym typeface="Arial"/>
              </a:rPr>
              <a:t>Системният софтуер е софтуер, който е проектиран да управлява компютърния хардуер и да осигурява платформа за работа на приложния софтуер.</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bg-BG" sz="1800">
                <a:solidFill>
                  <a:schemeClr val="dk1"/>
                </a:solidFill>
                <a:latin typeface="Arial"/>
                <a:ea typeface="Arial"/>
                <a:cs typeface="Arial"/>
                <a:sym typeface="Arial"/>
              </a:rPr>
              <a:t>Основните типове системен софтуер са:</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bg-BG" sz="1800">
                <a:solidFill>
                  <a:schemeClr val="dk1"/>
                </a:solidFill>
                <a:latin typeface="Arial"/>
                <a:ea typeface="Arial"/>
                <a:cs typeface="Arial"/>
                <a:sym typeface="Arial"/>
              </a:rPr>
              <a:t>    Компютърния BIOS и микропрограмите на устройствата, които осигуряват основната функционалност за работа и контрол на хардуера, свързан към или вграден в компютъра.</a:t>
            </a:r>
            <a:endParaRPr/>
          </a:p>
          <a:p>
            <a:pPr indent="0" lvl="0" marL="0" marR="0" rtl="0" algn="l">
              <a:spcBef>
                <a:spcPts val="0"/>
              </a:spcBef>
              <a:spcAft>
                <a:spcPts val="0"/>
              </a:spcAft>
              <a:buNone/>
            </a:pPr>
            <a:r>
              <a:rPr lang="bg-BG" sz="1800">
                <a:solidFill>
                  <a:schemeClr val="dk1"/>
                </a:solidFill>
                <a:latin typeface="Arial"/>
                <a:ea typeface="Arial"/>
                <a:cs typeface="Arial"/>
                <a:sym typeface="Arial"/>
              </a:rPr>
              <a:t>    Операционната система (по-известни примери са Microsoft Windows, Mac OS X и Линукс), която позволява на различни части от компютъра, за да работят заедно, като извършва задачи като прехвърляне на данни между паметта и дисковете или рендериране на изходни данни на дисплея. Също предоставя платформа, за стартиране на системен софтуер от по-високо ниво и на приложен софтуер.</a:t>
            </a:r>
            <a:endParaRPr/>
          </a:p>
          <a:p>
            <a:pPr indent="0" lvl="0" marL="0" marR="0" rtl="0" algn="l">
              <a:spcBef>
                <a:spcPts val="0"/>
              </a:spcBef>
              <a:spcAft>
                <a:spcPts val="0"/>
              </a:spcAft>
              <a:buNone/>
            </a:pPr>
            <a:r>
              <a:rPr lang="bg-BG" sz="1800">
                <a:solidFill>
                  <a:schemeClr val="dk1"/>
                </a:solidFill>
                <a:latin typeface="Arial"/>
                <a:ea typeface="Arial"/>
                <a:cs typeface="Arial"/>
                <a:sym typeface="Arial"/>
              </a:rPr>
              <a:t>    Инструментален софтуер: програми, които осигуряват средства за използване и обслужване на компонентите на компютъра, както и средства за разработване на програми и различни приложения. В тази група попадат сервизните програми (Utilities), които осигуряват диагностика, управление на устройства, презапис от един на друг носител, архивиране, антивирусни програми и др. .</a:t>
            </a:r>
            <a:endParaRPr/>
          </a:p>
        </p:txBody>
      </p:sp>
      <p:pic>
        <p:nvPicPr>
          <p:cNvPr id="182" name="Google Shape;182;p6"/>
          <p:cNvPicPr preferRelativeResize="0"/>
          <p:nvPr/>
        </p:nvPicPr>
        <p:blipFill rotWithShape="1">
          <a:blip r:embed="rId5">
            <a:alphaModFix/>
          </a:blip>
          <a:srcRect b="0" l="0" r="0" t="0"/>
          <a:stretch/>
        </p:blipFill>
        <p:spPr>
          <a:xfrm>
            <a:off x="1763688" y="2329014"/>
            <a:ext cx="5328592" cy="2475275"/>
          </a:xfrm>
          <a:prstGeom prst="rect">
            <a:avLst/>
          </a:prstGeom>
          <a:noFill/>
          <a:ln>
            <a:noFill/>
          </a:ln>
        </p:spPr>
      </p:pic>
    </p:spTree>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0" y="0"/>
            <a:ext cx="9032875"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Calibri"/>
              <a:buNone/>
            </a:pPr>
            <a:r>
              <a:rPr b="1" lang="bg-BG" sz="3400">
                <a:solidFill>
                  <a:srgbClr val="0070C0"/>
                </a:solidFill>
              </a:rPr>
              <a:t> </a:t>
            </a:r>
            <a:r>
              <a:rPr b="1" lang="bg-BG" sz="2400">
                <a:solidFill>
                  <a:srgbClr val="0070C0"/>
                </a:solidFill>
              </a:rPr>
              <a:t>б) програмни среди</a:t>
            </a:r>
            <a:endParaRPr sz="2400">
              <a:solidFill>
                <a:srgbClr val="0070C0"/>
              </a:solidFill>
            </a:endParaRPr>
          </a:p>
        </p:txBody>
      </p:sp>
      <p:sp>
        <p:nvSpPr>
          <p:cNvPr id="189" name="Google Shape;189;p7"/>
          <p:cNvSpPr txBox="1"/>
          <p:nvPr>
            <p:ph idx="1" type="body"/>
          </p:nvPr>
        </p:nvSpPr>
        <p:spPr>
          <a:xfrm>
            <a:off x="4067944" y="2931790"/>
            <a:ext cx="4963163" cy="2152427"/>
          </a:xfrm>
          <a:prstGeom prst="rect">
            <a:avLst/>
          </a:prstGeom>
          <a:noFill/>
          <a:ln>
            <a:noFill/>
          </a:ln>
        </p:spPr>
        <p:txBody>
          <a:bodyPr anchorCtr="0" anchor="t" bIns="45700" lIns="91425" spcFirstLastPara="1" rIns="91425" wrap="square" tIns="45700">
            <a:normAutofit/>
          </a:bodyPr>
          <a:lstStyle/>
          <a:p>
            <a:pPr indent="-357188" lvl="0" marL="893763" rtl="0" algn="l">
              <a:spcBef>
                <a:spcPts val="0"/>
              </a:spcBef>
              <a:spcAft>
                <a:spcPts val="0"/>
              </a:spcAft>
              <a:buClr>
                <a:srgbClr val="0070C0"/>
              </a:buClr>
              <a:buSzPts val="2400"/>
              <a:buFont typeface="Noto Sans Symbols"/>
              <a:buChar char="⮚"/>
            </a:pPr>
            <a:r>
              <a:rPr b="1" lang="bg-BG" sz="2400">
                <a:solidFill>
                  <a:srgbClr val="0070C0"/>
                </a:solidFill>
              </a:rPr>
              <a:t>	Езици за програмиране-</a:t>
            </a:r>
            <a:r>
              <a:rPr lang="bg-BG" sz="2400">
                <a:solidFill>
                  <a:srgbClr val="0070C0"/>
                </a:solidFill>
              </a:rPr>
              <a:t> </a:t>
            </a:r>
            <a:endParaRPr/>
          </a:p>
          <a:p>
            <a:pPr indent="-342900" lvl="0" marL="342900" rtl="0" algn="l">
              <a:spcBef>
                <a:spcPts val="480"/>
              </a:spcBef>
              <a:spcAft>
                <a:spcPts val="0"/>
              </a:spcAft>
              <a:buClr>
                <a:srgbClr val="0070C0"/>
              </a:buClr>
              <a:buSzPts val="2400"/>
              <a:buFont typeface="Calibri"/>
              <a:buNone/>
            </a:pPr>
            <a:r>
              <a:rPr lang="bg-BG" sz="2400">
                <a:solidFill>
                  <a:srgbClr val="0070C0"/>
                </a:solidFill>
              </a:rPr>
              <a:t>           създаване  на програми: </a:t>
            </a:r>
            <a:endParaRPr sz="2400">
              <a:solidFill>
                <a:srgbClr val="0070C0"/>
              </a:solidFill>
            </a:endParaRPr>
          </a:p>
          <a:p>
            <a:pPr indent="-342900" lvl="0" marL="342900" rtl="0" algn="l">
              <a:spcBef>
                <a:spcPts val="480"/>
              </a:spcBef>
              <a:spcAft>
                <a:spcPts val="0"/>
              </a:spcAft>
              <a:buClr>
                <a:srgbClr val="0070C0"/>
              </a:buClr>
              <a:buSzPts val="2400"/>
              <a:buFont typeface="Calibri"/>
              <a:buNone/>
            </a:pPr>
            <a:r>
              <a:rPr lang="bg-BG" sz="2400">
                <a:solidFill>
                  <a:srgbClr val="0070C0"/>
                </a:solidFill>
              </a:rPr>
              <a:t>           Fortran, Basic, Pascal, C, C++, Java, Delphi и мн. други. </a:t>
            </a:r>
            <a:endParaRPr sz="2400">
              <a:solidFill>
                <a:srgbClr val="0070C0"/>
              </a:solidFill>
            </a:endParaRPr>
          </a:p>
        </p:txBody>
      </p:sp>
      <p:pic>
        <p:nvPicPr>
          <p:cNvPr descr="basicDark2" id="190" name="Google Shape;190;p7"/>
          <p:cNvPicPr preferRelativeResize="0"/>
          <p:nvPr>
            <p:ph idx="2" type="body"/>
          </p:nvPr>
        </p:nvPicPr>
        <p:blipFill rotWithShape="1">
          <a:blip r:embed="rId3">
            <a:alphaModFix/>
          </a:blip>
          <a:srcRect b="0" l="0" r="0" t="0"/>
          <a:stretch/>
        </p:blipFill>
        <p:spPr>
          <a:xfrm>
            <a:off x="2005" y="818477"/>
            <a:ext cx="3671962" cy="2164282"/>
          </a:xfrm>
          <a:prstGeom prst="rect">
            <a:avLst/>
          </a:prstGeom>
          <a:noFill/>
          <a:ln>
            <a:noFill/>
          </a:ln>
        </p:spPr>
      </p:pic>
      <p:pic>
        <p:nvPicPr>
          <p:cNvPr descr="devcpp_scr" id="191" name="Google Shape;191;p7"/>
          <p:cNvPicPr preferRelativeResize="0"/>
          <p:nvPr>
            <p:ph idx="3" type="body"/>
          </p:nvPr>
        </p:nvPicPr>
        <p:blipFill rotWithShape="1">
          <a:blip r:embed="rId4">
            <a:alphaModFix/>
          </a:blip>
          <a:srcRect b="0" l="0" r="0" t="0"/>
          <a:stretch/>
        </p:blipFill>
        <p:spPr>
          <a:xfrm>
            <a:off x="0" y="2924091"/>
            <a:ext cx="3635896" cy="2254156"/>
          </a:xfrm>
          <a:prstGeom prst="rect">
            <a:avLst/>
          </a:prstGeom>
          <a:noFill/>
          <a:ln>
            <a:noFill/>
          </a:ln>
        </p:spPr>
      </p:pic>
      <p:grpSp>
        <p:nvGrpSpPr>
          <p:cNvPr id="192" name="Google Shape;192;p7"/>
          <p:cNvGrpSpPr/>
          <p:nvPr/>
        </p:nvGrpSpPr>
        <p:grpSpPr>
          <a:xfrm>
            <a:off x="4499992" y="1117492"/>
            <a:ext cx="4578623" cy="1705132"/>
            <a:chOff x="3233737" y="1719105"/>
            <a:chExt cx="4578623" cy="1705132"/>
          </a:xfrm>
        </p:grpSpPr>
        <p:pic>
          <p:nvPicPr>
            <p:cNvPr id="193" name="Google Shape;193;p7"/>
            <p:cNvPicPr preferRelativeResize="0"/>
            <p:nvPr/>
          </p:nvPicPr>
          <p:blipFill rotWithShape="1">
            <a:blip r:embed="rId5">
              <a:alphaModFix/>
            </a:blip>
            <a:srcRect b="0" l="0" r="0" t="0"/>
            <a:stretch/>
          </p:blipFill>
          <p:spPr>
            <a:xfrm>
              <a:off x="3233737" y="1719262"/>
              <a:ext cx="2676525" cy="1704975"/>
            </a:xfrm>
            <a:prstGeom prst="rect">
              <a:avLst/>
            </a:prstGeom>
            <a:noFill/>
            <a:ln>
              <a:noFill/>
            </a:ln>
          </p:spPr>
        </p:pic>
        <p:pic>
          <p:nvPicPr>
            <p:cNvPr id="194" name="Google Shape;194;p7"/>
            <p:cNvPicPr preferRelativeResize="0"/>
            <p:nvPr/>
          </p:nvPicPr>
          <p:blipFill rotWithShape="1">
            <a:blip r:embed="rId6">
              <a:alphaModFix/>
            </a:blip>
            <a:srcRect b="0" l="0" r="0" t="0"/>
            <a:stretch/>
          </p:blipFill>
          <p:spPr>
            <a:xfrm>
              <a:off x="5884548" y="1719105"/>
              <a:ext cx="1927812" cy="1705131"/>
            </a:xfrm>
            <a:prstGeom prst="rect">
              <a:avLst/>
            </a:prstGeom>
            <a:noFill/>
            <a:ln>
              <a:noFill/>
            </a:ln>
          </p:spPr>
        </p:pic>
      </p:grpSp>
    </p:spTree>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idx="1" type="body"/>
          </p:nvPr>
        </p:nvSpPr>
        <p:spPr>
          <a:xfrm>
            <a:off x="119920" y="58289"/>
            <a:ext cx="7956376" cy="100129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70C0"/>
              </a:buClr>
              <a:buSzPts val="3000"/>
              <a:buFont typeface="Calibri"/>
              <a:buNone/>
            </a:pPr>
            <a:r>
              <a:rPr b="1" lang="bg-BG" sz="3000">
                <a:solidFill>
                  <a:srgbClr val="0070C0"/>
                </a:solidFill>
              </a:rPr>
              <a:t>   в)</a:t>
            </a:r>
            <a:r>
              <a:rPr b="1" lang="bg-BG" sz="2800">
                <a:solidFill>
                  <a:srgbClr val="0070C0"/>
                </a:solidFill>
              </a:rPr>
              <a:t> </a:t>
            </a:r>
            <a:r>
              <a:rPr b="1" i="1" lang="bg-BG" sz="2800">
                <a:solidFill>
                  <a:srgbClr val="0070C0"/>
                </a:solidFill>
              </a:rPr>
              <a:t>сервизни програми </a:t>
            </a:r>
            <a:r>
              <a:rPr lang="bg-BG" sz="2800">
                <a:solidFill>
                  <a:srgbClr val="0070C0"/>
                </a:solidFill>
              </a:rPr>
              <a:t>– програми за  експлоатация или обслужване на PC</a:t>
            </a:r>
            <a:endParaRPr/>
          </a:p>
        </p:txBody>
      </p:sp>
      <p:pic>
        <p:nvPicPr>
          <p:cNvPr id="201" name="Google Shape;201;p8"/>
          <p:cNvPicPr preferRelativeResize="0"/>
          <p:nvPr/>
        </p:nvPicPr>
        <p:blipFill rotWithShape="1">
          <a:blip r:embed="rId3">
            <a:alphaModFix/>
          </a:blip>
          <a:srcRect b="0" l="0" r="0" t="0"/>
          <a:stretch/>
        </p:blipFill>
        <p:spPr>
          <a:xfrm>
            <a:off x="8076296" y="58289"/>
            <a:ext cx="1067704" cy="800778"/>
          </a:xfrm>
          <a:prstGeom prst="rect">
            <a:avLst/>
          </a:prstGeom>
          <a:noFill/>
          <a:ln>
            <a:noFill/>
          </a:ln>
        </p:spPr>
      </p:pic>
      <p:sp>
        <p:nvSpPr>
          <p:cNvPr id="202" name="Google Shape;202;p8"/>
          <p:cNvSpPr/>
          <p:nvPr/>
        </p:nvSpPr>
        <p:spPr>
          <a:xfrm>
            <a:off x="107504" y="1203598"/>
            <a:ext cx="49685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400">
                <a:solidFill>
                  <a:srgbClr val="0070C0"/>
                </a:solidFill>
                <a:latin typeface="Arial"/>
                <a:ea typeface="Arial"/>
                <a:cs typeface="Arial"/>
                <a:sym typeface="Arial"/>
              </a:rPr>
              <a:t>Антивирусни пакети</a:t>
            </a:r>
            <a:endParaRPr i="1" sz="2400">
              <a:solidFill>
                <a:srgbClr val="0070C0"/>
              </a:solidFill>
              <a:latin typeface="Arial"/>
              <a:ea typeface="Arial"/>
              <a:cs typeface="Arial"/>
              <a:sym typeface="Arial"/>
            </a:endParaRPr>
          </a:p>
        </p:txBody>
      </p:sp>
      <p:pic>
        <p:nvPicPr>
          <p:cNvPr id="203" name="Google Shape;203;p8"/>
          <p:cNvPicPr preferRelativeResize="0"/>
          <p:nvPr/>
        </p:nvPicPr>
        <p:blipFill rotWithShape="1">
          <a:blip r:embed="rId4">
            <a:alphaModFix/>
          </a:blip>
          <a:srcRect b="0" l="0" r="0" t="0"/>
          <a:stretch/>
        </p:blipFill>
        <p:spPr>
          <a:xfrm>
            <a:off x="4639982" y="1086585"/>
            <a:ext cx="872147" cy="702078"/>
          </a:xfrm>
          <a:prstGeom prst="rect">
            <a:avLst/>
          </a:prstGeom>
          <a:noFill/>
          <a:ln>
            <a:noFill/>
          </a:ln>
        </p:spPr>
      </p:pic>
      <p:pic>
        <p:nvPicPr>
          <p:cNvPr id="204" name="Google Shape;204;p8"/>
          <p:cNvPicPr preferRelativeResize="0"/>
          <p:nvPr/>
        </p:nvPicPr>
        <p:blipFill rotWithShape="1">
          <a:blip r:embed="rId5">
            <a:alphaModFix/>
          </a:blip>
          <a:srcRect b="0" l="0" r="0" t="0"/>
          <a:stretch/>
        </p:blipFill>
        <p:spPr>
          <a:xfrm>
            <a:off x="5652120" y="1203598"/>
            <a:ext cx="1314147" cy="546578"/>
          </a:xfrm>
          <a:prstGeom prst="rect">
            <a:avLst/>
          </a:prstGeom>
          <a:noFill/>
          <a:ln>
            <a:noFill/>
          </a:ln>
        </p:spPr>
      </p:pic>
      <p:sp>
        <p:nvSpPr>
          <p:cNvPr id="205" name="Google Shape;205;p8"/>
          <p:cNvSpPr/>
          <p:nvPr/>
        </p:nvSpPr>
        <p:spPr>
          <a:xfrm>
            <a:off x="90125" y="1923676"/>
            <a:ext cx="33843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400">
                <a:solidFill>
                  <a:srgbClr val="0070C0"/>
                </a:solidFill>
                <a:latin typeface="Arial"/>
                <a:ea typeface="Arial"/>
                <a:cs typeface="Arial"/>
                <a:sym typeface="Arial"/>
              </a:rPr>
              <a:t> Архиватори</a:t>
            </a:r>
            <a:endParaRPr b="1" i="1" sz="2400">
              <a:solidFill>
                <a:srgbClr val="0070C0"/>
              </a:solidFill>
              <a:latin typeface="Arial"/>
              <a:ea typeface="Arial"/>
              <a:cs typeface="Arial"/>
              <a:sym typeface="Arial"/>
            </a:endParaRPr>
          </a:p>
        </p:txBody>
      </p:sp>
      <p:grpSp>
        <p:nvGrpSpPr>
          <p:cNvPr id="206" name="Google Shape;206;p8"/>
          <p:cNvGrpSpPr/>
          <p:nvPr/>
        </p:nvGrpSpPr>
        <p:grpSpPr>
          <a:xfrm>
            <a:off x="3131840" y="1750176"/>
            <a:ext cx="1181294" cy="860953"/>
            <a:chOff x="5796136" y="1124743"/>
            <a:chExt cx="3347864" cy="5040561"/>
          </a:xfrm>
        </p:grpSpPr>
        <p:pic>
          <p:nvPicPr>
            <p:cNvPr id="207" name="Google Shape;207;p8"/>
            <p:cNvPicPr preferRelativeResize="0"/>
            <p:nvPr/>
          </p:nvPicPr>
          <p:blipFill rotWithShape="1">
            <a:blip r:embed="rId6">
              <a:alphaModFix/>
            </a:blip>
            <a:srcRect b="0" l="0" r="0" t="0"/>
            <a:stretch/>
          </p:blipFill>
          <p:spPr>
            <a:xfrm>
              <a:off x="6478914" y="1124743"/>
              <a:ext cx="1796987" cy="1796987"/>
            </a:xfrm>
            <a:prstGeom prst="rect">
              <a:avLst/>
            </a:prstGeom>
            <a:noFill/>
            <a:ln>
              <a:noFill/>
            </a:ln>
          </p:spPr>
        </p:pic>
        <p:pic>
          <p:nvPicPr>
            <p:cNvPr id="208" name="Google Shape;208;p8"/>
            <p:cNvPicPr preferRelativeResize="0"/>
            <p:nvPr/>
          </p:nvPicPr>
          <p:blipFill rotWithShape="1">
            <a:blip r:embed="rId7">
              <a:alphaModFix/>
            </a:blip>
            <a:srcRect b="0" l="0" r="0" t="0"/>
            <a:stretch/>
          </p:blipFill>
          <p:spPr>
            <a:xfrm>
              <a:off x="7407802" y="2921731"/>
              <a:ext cx="1732773" cy="1683472"/>
            </a:xfrm>
            <a:prstGeom prst="rect">
              <a:avLst/>
            </a:prstGeom>
            <a:noFill/>
            <a:ln>
              <a:noFill/>
            </a:ln>
          </p:spPr>
        </p:pic>
        <p:pic>
          <p:nvPicPr>
            <p:cNvPr id="209" name="Google Shape;209;p8"/>
            <p:cNvPicPr preferRelativeResize="0"/>
            <p:nvPr/>
          </p:nvPicPr>
          <p:blipFill rotWithShape="1">
            <a:blip r:embed="rId8">
              <a:alphaModFix/>
            </a:blip>
            <a:srcRect b="0" l="0" r="0" t="0"/>
            <a:stretch/>
          </p:blipFill>
          <p:spPr>
            <a:xfrm>
              <a:off x="5796136" y="2942489"/>
              <a:ext cx="1611666" cy="1662714"/>
            </a:xfrm>
            <a:prstGeom prst="rect">
              <a:avLst/>
            </a:prstGeom>
            <a:noFill/>
            <a:ln>
              <a:noFill/>
            </a:ln>
          </p:spPr>
        </p:pic>
        <p:pic>
          <p:nvPicPr>
            <p:cNvPr id="210" name="Google Shape;210;p8"/>
            <p:cNvPicPr preferRelativeResize="0"/>
            <p:nvPr/>
          </p:nvPicPr>
          <p:blipFill rotWithShape="1">
            <a:blip r:embed="rId9">
              <a:alphaModFix/>
            </a:blip>
            <a:srcRect b="0" l="0" r="0" t="0"/>
            <a:stretch/>
          </p:blipFill>
          <p:spPr>
            <a:xfrm>
              <a:off x="5796136" y="4616088"/>
              <a:ext cx="1611666" cy="1549216"/>
            </a:xfrm>
            <a:prstGeom prst="rect">
              <a:avLst/>
            </a:prstGeom>
            <a:noFill/>
            <a:ln>
              <a:noFill/>
            </a:ln>
          </p:spPr>
        </p:pic>
        <p:pic>
          <p:nvPicPr>
            <p:cNvPr id="211" name="Google Shape;211;p8"/>
            <p:cNvPicPr preferRelativeResize="0"/>
            <p:nvPr/>
          </p:nvPicPr>
          <p:blipFill rotWithShape="1">
            <a:blip r:embed="rId10">
              <a:alphaModFix/>
            </a:blip>
            <a:srcRect b="0" l="0" r="0" t="0"/>
            <a:stretch/>
          </p:blipFill>
          <p:spPr>
            <a:xfrm>
              <a:off x="7407802" y="4437112"/>
              <a:ext cx="1736198" cy="1728192"/>
            </a:xfrm>
            <a:prstGeom prst="rect">
              <a:avLst/>
            </a:prstGeom>
            <a:noFill/>
            <a:ln>
              <a:noFill/>
            </a:ln>
          </p:spPr>
        </p:pic>
      </p:grpSp>
      <p:sp>
        <p:nvSpPr>
          <p:cNvPr id="212" name="Google Shape;212;p8"/>
          <p:cNvSpPr/>
          <p:nvPr/>
        </p:nvSpPr>
        <p:spPr>
          <a:xfrm>
            <a:off x="107504" y="2611129"/>
            <a:ext cx="736967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2400">
                <a:solidFill>
                  <a:srgbClr val="0070C0"/>
                </a:solidFill>
                <a:latin typeface="Arial"/>
                <a:ea typeface="Arial"/>
                <a:cs typeface="Arial"/>
                <a:sym typeface="Arial"/>
              </a:rPr>
              <a:t> </a:t>
            </a:r>
            <a:r>
              <a:rPr b="1" i="1" lang="bg-BG" sz="2400">
                <a:solidFill>
                  <a:srgbClr val="0070C0"/>
                </a:solidFill>
                <a:latin typeface="Arial"/>
                <a:ea typeface="Arial"/>
                <a:cs typeface="Arial"/>
                <a:sym typeface="Arial"/>
              </a:rPr>
              <a:t>Драйвъри </a:t>
            </a:r>
            <a:r>
              <a:rPr lang="bg-BG" sz="1800">
                <a:solidFill>
                  <a:srgbClr val="0070C0"/>
                </a:solidFill>
                <a:latin typeface="Arial"/>
                <a:ea typeface="Arial"/>
                <a:cs typeface="Arial"/>
                <a:sym typeface="Arial"/>
              </a:rPr>
              <a:t>- кратки програми, служещи за разпознаване на   </a:t>
            </a:r>
            <a:endParaRPr/>
          </a:p>
          <a:p>
            <a:pPr indent="0" lvl="0" marL="0" marR="0" rtl="0" algn="ctr">
              <a:spcBef>
                <a:spcPts val="0"/>
              </a:spcBef>
              <a:spcAft>
                <a:spcPts val="0"/>
              </a:spcAft>
              <a:buNone/>
            </a:pPr>
            <a:r>
              <a:rPr lang="bg-BG" sz="1800">
                <a:solidFill>
                  <a:srgbClr val="0070C0"/>
                </a:solidFill>
                <a:latin typeface="Arial"/>
                <a:ea typeface="Arial"/>
                <a:cs typeface="Arial"/>
                <a:sym typeface="Arial"/>
              </a:rPr>
              <a:t>       различни устройства на компютъра и управлението им </a:t>
            </a:r>
            <a:endParaRPr/>
          </a:p>
        </p:txBody>
      </p:sp>
      <p:pic>
        <p:nvPicPr>
          <p:cNvPr id="213" name="Google Shape;213;p8"/>
          <p:cNvPicPr preferRelativeResize="0"/>
          <p:nvPr/>
        </p:nvPicPr>
        <p:blipFill rotWithShape="1">
          <a:blip r:embed="rId11">
            <a:alphaModFix/>
          </a:blip>
          <a:srcRect b="0" l="16232" r="0" t="9703"/>
          <a:stretch/>
        </p:blipFill>
        <p:spPr>
          <a:xfrm>
            <a:off x="7397366" y="2764728"/>
            <a:ext cx="1357860" cy="585065"/>
          </a:xfrm>
          <a:prstGeom prst="rect">
            <a:avLst/>
          </a:prstGeom>
          <a:noFill/>
          <a:ln>
            <a:noFill/>
          </a:ln>
        </p:spPr>
      </p:pic>
      <p:sp>
        <p:nvSpPr>
          <p:cNvPr id="214" name="Google Shape;214;p8"/>
          <p:cNvSpPr/>
          <p:nvPr/>
        </p:nvSpPr>
        <p:spPr>
          <a:xfrm>
            <a:off x="207469" y="3378411"/>
            <a:ext cx="82089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400">
                <a:solidFill>
                  <a:srgbClr val="0070C0"/>
                </a:solidFill>
                <a:latin typeface="Arial"/>
                <a:ea typeface="Arial"/>
                <a:cs typeface="Arial"/>
                <a:sym typeface="Arial"/>
              </a:rPr>
              <a:t>Програми за запис и презапис на даден носител </a:t>
            </a:r>
            <a:endParaRPr b="1" i="1" sz="2400">
              <a:solidFill>
                <a:srgbClr val="0070C0"/>
              </a:solidFill>
              <a:latin typeface="Arial"/>
              <a:ea typeface="Arial"/>
              <a:cs typeface="Arial"/>
              <a:sym typeface="Arial"/>
            </a:endParaRPr>
          </a:p>
        </p:txBody>
      </p:sp>
      <p:pic>
        <p:nvPicPr>
          <p:cNvPr id="215" name="Google Shape;215;p8"/>
          <p:cNvPicPr preferRelativeResize="0"/>
          <p:nvPr/>
        </p:nvPicPr>
        <p:blipFill rotWithShape="1">
          <a:blip r:embed="rId12">
            <a:alphaModFix/>
          </a:blip>
          <a:srcRect b="7098" l="0" r="21161" t="0"/>
          <a:stretch/>
        </p:blipFill>
        <p:spPr>
          <a:xfrm>
            <a:off x="7948328" y="3349793"/>
            <a:ext cx="936103" cy="576940"/>
          </a:xfrm>
          <a:prstGeom prst="rect">
            <a:avLst/>
          </a:prstGeom>
          <a:noFill/>
          <a:ln>
            <a:noFill/>
          </a:ln>
        </p:spPr>
      </p:pic>
      <p:sp>
        <p:nvSpPr>
          <p:cNvPr id="216" name="Google Shape;216;p8"/>
          <p:cNvSpPr/>
          <p:nvPr/>
        </p:nvSpPr>
        <p:spPr>
          <a:xfrm>
            <a:off x="182437" y="4011910"/>
            <a:ext cx="78488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bg-BG" sz="2400">
                <a:solidFill>
                  <a:srgbClr val="0070C0"/>
                </a:solidFill>
                <a:latin typeface="Arial"/>
                <a:ea typeface="Arial"/>
                <a:cs typeface="Arial"/>
                <a:sym typeface="Arial"/>
              </a:rPr>
              <a:t>Програми за оптимизиране на системата</a:t>
            </a:r>
            <a:endParaRPr b="1" i="1" sz="2400">
              <a:solidFill>
                <a:srgbClr val="0070C0"/>
              </a:solidFill>
              <a:latin typeface="Arial"/>
              <a:ea typeface="Arial"/>
              <a:cs typeface="Arial"/>
              <a:sym typeface="Arial"/>
            </a:endParaRPr>
          </a:p>
        </p:txBody>
      </p:sp>
      <p:pic>
        <p:nvPicPr>
          <p:cNvPr id="217" name="Google Shape;217;p8"/>
          <p:cNvPicPr preferRelativeResize="0"/>
          <p:nvPr/>
        </p:nvPicPr>
        <p:blipFill rotWithShape="1">
          <a:blip r:embed="rId13">
            <a:alphaModFix/>
          </a:blip>
          <a:srcRect b="0" l="0" r="0" t="0"/>
          <a:stretch/>
        </p:blipFill>
        <p:spPr>
          <a:xfrm>
            <a:off x="7034379" y="4011910"/>
            <a:ext cx="1041917" cy="624869"/>
          </a:xfrm>
          <a:prstGeom prst="rect">
            <a:avLst/>
          </a:prstGeom>
          <a:noFill/>
          <a:ln>
            <a:noFill/>
          </a:ln>
        </p:spPr>
      </p:pic>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p:nvPr/>
        </p:nvSpPr>
        <p:spPr>
          <a:xfrm>
            <a:off x="323851" y="915567"/>
            <a:ext cx="8424863" cy="42279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2800"/>
              <a:buFont typeface="Arial"/>
              <a:buNone/>
            </a:pPr>
            <a:r>
              <a:rPr lang="bg-BG" sz="2800">
                <a:solidFill>
                  <a:srgbClr val="002060"/>
                </a:solidFill>
                <a:latin typeface="Arial"/>
                <a:ea typeface="Arial"/>
                <a:cs typeface="Arial"/>
                <a:sym typeface="Arial"/>
              </a:rPr>
              <a:t>Това са програмите, с които решаваме конкретни практически задачи.</a:t>
            </a:r>
            <a:endParaRPr/>
          </a:p>
          <a:p>
            <a:pPr indent="0" lvl="0" marL="0" marR="0" rtl="0" algn="l">
              <a:spcBef>
                <a:spcPts val="560"/>
              </a:spcBef>
              <a:spcAft>
                <a:spcPts val="0"/>
              </a:spcAft>
              <a:buClr>
                <a:srgbClr val="002060"/>
              </a:buClr>
              <a:buSzPts val="2800"/>
              <a:buFont typeface="Arial"/>
              <a:buNone/>
            </a:pPr>
            <a:r>
              <a:rPr lang="bg-BG" sz="2800">
                <a:solidFill>
                  <a:srgbClr val="002060"/>
                </a:solidFill>
                <a:latin typeface="Arial"/>
                <a:ea typeface="Arial"/>
                <a:cs typeface="Arial"/>
                <a:sym typeface="Arial"/>
              </a:rPr>
              <a:t>Дели се на три вида:</a:t>
            </a:r>
            <a:endParaRPr/>
          </a:p>
          <a:p>
            <a:pPr indent="-273050" lvl="1" marL="639763" marR="0" rtl="0" algn="l">
              <a:spcBef>
                <a:spcPts val="560"/>
              </a:spcBef>
              <a:spcAft>
                <a:spcPts val="0"/>
              </a:spcAft>
              <a:buClr>
                <a:srgbClr val="002060"/>
              </a:buClr>
              <a:buSzPts val="2800"/>
              <a:buFont typeface="Arial"/>
              <a:buChar char="–"/>
            </a:pPr>
            <a:r>
              <a:rPr b="0" i="0" lang="bg-BG" sz="2800" u="none" cap="none" strike="noStrike">
                <a:solidFill>
                  <a:srgbClr val="002060"/>
                </a:solidFill>
                <a:latin typeface="Arial"/>
                <a:ea typeface="Arial"/>
                <a:cs typeface="Arial"/>
                <a:sym typeface="Arial"/>
              </a:rPr>
              <a:t>С общо предназначение;</a:t>
            </a:r>
            <a:endParaRPr/>
          </a:p>
          <a:p>
            <a:pPr indent="-273050" lvl="1" marL="639763" marR="0" rtl="0" algn="l">
              <a:spcBef>
                <a:spcPts val="560"/>
              </a:spcBef>
              <a:spcAft>
                <a:spcPts val="0"/>
              </a:spcAft>
              <a:buClr>
                <a:srgbClr val="002060"/>
              </a:buClr>
              <a:buSzPts val="2800"/>
              <a:buFont typeface="Arial"/>
              <a:buChar char="–"/>
            </a:pPr>
            <a:r>
              <a:rPr b="0" i="0" lang="bg-BG" sz="2800" u="none" cap="none" strike="noStrike">
                <a:solidFill>
                  <a:srgbClr val="002060"/>
                </a:solidFill>
                <a:latin typeface="Arial"/>
                <a:ea typeface="Arial"/>
                <a:cs typeface="Arial"/>
                <a:sym typeface="Arial"/>
              </a:rPr>
              <a:t>Специализиран софтуер;</a:t>
            </a:r>
            <a:endParaRPr/>
          </a:p>
          <a:p>
            <a:pPr indent="-273050" lvl="1" marL="639763" marR="0" rtl="0" algn="l">
              <a:spcBef>
                <a:spcPts val="560"/>
              </a:spcBef>
              <a:spcAft>
                <a:spcPts val="0"/>
              </a:spcAft>
              <a:buClr>
                <a:srgbClr val="002060"/>
              </a:buClr>
              <a:buSzPts val="2800"/>
              <a:buFont typeface="Arial"/>
              <a:buChar char="–"/>
            </a:pPr>
            <a:r>
              <a:rPr b="0" i="0" lang="bg-BG" sz="2800" u="none" cap="none" strike="noStrike">
                <a:solidFill>
                  <a:srgbClr val="002060"/>
                </a:solidFill>
                <a:latin typeface="Arial"/>
                <a:ea typeface="Arial"/>
                <a:cs typeface="Arial"/>
                <a:sym typeface="Arial"/>
              </a:rPr>
              <a:t>Инструменти за разработка.</a:t>
            </a:r>
            <a:endParaRPr/>
          </a:p>
        </p:txBody>
      </p:sp>
      <p:sp>
        <p:nvSpPr>
          <p:cNvPr id="224" name="Google Shape;224;p9"/>
          <p:cNvSpPr/>
          <p:nvPr/>
        </p:nvSpPr>
        <p:spPr>
          <a:xfrm>
            <a:off x="200713" y="164452"/>
            <a:ext cx="5685358" cy="594122"/>
          </a:xfrm>
          <a:prstGeom prst="rect">
            <a:avLst/>
          </a:prstGeom>
        </p:spPr>
        <p:txBody>
          <a:bodyPr>
            <a:prstTxWarp prst="textPlain"/>
          </a:bodyPr>
          <a:lstStyle/>
          <a:p>
            <a:pPr lvl="0" algn="ctr"/>
            <a:r>
              <a:rPr b="1" i="1">
                <a:ln>
                  <a:noFill/>
                </a:ln>
                <a:solidFill>
                  <a:srgbClr val="336699"/>
                </a:solidFill>
                <a:latin typeface="Times New Roman"/>
              </a:rPr>
              <a:t>4. Приложен софтуер</a:t>
            </a:r>
          </a:p>
        </p:txBody>
      </p:sp>
    </p:spTree>
  </p:cSld>
  <p:clrMapOvr>
    <a:masterClrMapping/>
  </p:clrMapOvr>
  <p:transition spd="slow">
    <p:strips dir="rd"/>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2009-11-26T10:15:10Z</dcterms:created>
  <dc:creator>EG"Asen Zlatarov"</dc:creator>
</cp:coreProperties>
</file>