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</p:sldIdLst>
  <p:sldSz cy="6858000" cx="9144000"/>
  <p:notesSz cx="6797675" cy="9872650"/>
  <p:embeddedFontLst>
    <p:embeddedFont>
      <p:font typeface="Corbel"/>
      <p:regular r:id="rId55"/>
      <p:bold r:id="rId56"/>
      <p:italic r:id="rId57"/>
      <p:boldItalic r:id="rId58"/>
    </p:embeddedFont>
    <p:embeddedFont>
      <p:font typeface="Book Antiqua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63" roundtripDataSignature="AMtx7mgSDbB5C15ugOdWQEdFhg8DaHat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BookAntiqua-boldItalic.fntdata"/><Relationship Id="rId61" Type="http://schemas.openxmlformats.org/officeDocument/2006/relationships/font" Target="fonts/BookAntiqua-italic.fntdata"/><Relationship Id="rId20" Type="http://schemas.openxmlformats.org/officeDocument/2006/relationships/slide" Target="slides/slide10.xml"/><Relationship Id="rId63" Type="http://customschemas.google.com/relationships/presentationmetadata" Target="metadata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60" Type="http://schemas.openxmlformats.org/officeDocument/2006/relationships/font" Target="fonts/BookAntiqua-bold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11" Type="http://schemas.openxmlformats.org/officeDocument/2006/relationships/slide" Target="slides/slide1.xml"/><Relationship Id="rId55" Type="http://schemas.openxmlformats.org/officeDocument/2006/relationships/font" Target="fonts/Corbel-regular.fntdata"/><Relationship Id="rId10" Type="http://schemas.openxmlformats.org/officeDocument/2006/relationships/notesMaster" Target="notesMasters/notesMaster1.xml"/><Relationship Id="rId54" Type="http://schemas.openxmlformats.org/officeDocument/2006/relationships/slide" Target="slides/slide44.xml"/><Relationship Id="rId13" Type="http://schemas.openxmlformats.org/officeDocument/2006/relationships/slide" Target="slides/slide3.xml"/><Relationship Id="rId57" Type="http://schemas.openxmlformats.org/officeDocument/2006/relationships/font" Target="fonts/Corbel-italic.fntdata"/><Relationship Id="rId12" Type="http://schemas.openxmlformats.org/officeDocument/2006/relationships/slide" Target="slides/slide2.xml"/><Relationship Id="rId56" Type="http://schemas.openxmlformats.org/officeDocument/2006/relationships/font" Target="fonts/Corbel-bold.fntdata"/><Relationship Id="rId15" Type="http://schemas.openxmlformats.org/officeDocument/2006/relationships/slide" Target="slides/slide5.xml"/><Relationship Id="rId59" Type="http://schemas.openxmlformats.org/officeDocument/2006/relationships/font" Target="fonts/BookAntiqua-regular.fntdata"/><Relationship Id="rId14" Type="http://schemas.openxmlformats.org/officeDocument/2006/relationships/slide" Target="slides/slide4.xml"/><Relationship Id="rId58" Type="http://schemas.openxmlformats.org/officeDocument/2006/relationships/font" Target="fonts/Corbel-boldItalic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7363"/>
            <a:ext cx="2946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bg-BG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1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10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1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2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12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3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3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4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14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15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6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6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7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18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9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9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20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1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21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22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3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23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4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24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5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25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6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26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7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27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8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28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9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29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0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0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1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1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2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32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3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6" name="Google Shape;746;p33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3:notes"/>
          <p:cNvSpPr txBox="1"/>
          <p:nvPr>
            <p:ph idx="12" type="sldNum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‹#›</a:t>
            </a:fld>
            <a:endParaRPr sz="12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4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34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5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35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6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6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7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37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8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38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39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39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0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40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1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41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2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42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3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43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44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6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8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:notes"/>
          <p:cNvSpPr txBox="1"/>
          <p:nvPr>
            <p:ph idx="1" type="body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9:notes"/>
          <p:cNvSpPr/>
          <p:nvPr>
            <p:ph idx="2" type="sldImg"/>
          </p:nvPr>
        </p:nvSpPr>
        <p:spPr>
          <a:xfrm>
            <a:off x="930275" y="739775"/>
            <a:ext cx="4937125" cy="3703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6"/>
          <p:cNvSpPr txBox="1"/>
          <p:nvPr>
            <p:ph type="ctrTitle"/>
          </p:nvPr>
        </p:nvSpPr>
        <p:spPr>
          <a:xfrm>
            <a:off x="274319" y="2166395"/>
            <a:ext cx="8603674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6"/>
          <p:cNvSpPr txBox="1"/>
          <p:nvPr>
            <p:ph idx="1" type="subTitle"/>
          </p:nvPr>
        </p:nvSpPr>
        <p:spPr>
          <a:xfrm>
            <a:off x="1143000" y="3996255"/>
            <a:ext cx="6858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0" name="Google Shape;20;p46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6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6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8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8"/>
          <p:cNvSpPr txBox="1"/>
          <p:nvPr>
            <p:ph idx="1" type="body"/>
          </p:nvPr>
        </p:nvSpPr>
        <p:spPr>
          <a:xfrm rot="5400000">
            <a:off x="2468099" y="445770"/>
            <a:ext cx="4206240" cy="733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8" name="Google Shape;78;p88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8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8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9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9"/>
          <p:cNvSpPr txBox="1"/>
          <p:nvPr>
            <p:ph type="title"/>
          </p:nvPr>
        </p:nvSpPr>
        <p:spPr>
          <a:xfrm rot="5400000">
            <a:off x="4822581" y="2322527"/>
            <a:ext cx="5897562" cy="1801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89"/>
          <p:cNvSpPr txBox="1"/>
          <p:nvPr>
            <p:ph idx="1" type="body"/>
          </p:nvPr>
        </p:nvSpPr>
        <p:spPr>
          <a:xfrm rot="5400000">
            <a:off x="669854" y="233435"/>
            <a:ext cx="5897562" cy="5979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5" name="Google Shape;85;p89"/>
          <p:cNvSpPr txBox="1"/>
          <p:nvPr>
            <p:ph idx="10" type="dt"/>
          </p:nvPr>
        </p:nvSpPr>
        <p:spPr>
          <a:xfrm>
            <a:off x="628652" y="6422885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89"/>
          <p:cNvSpPr txBox="1"/>
          <p:nvPr>
            <p:ph idx="11" type="ftr"/>
          </p:nvPr>
        </p:nvSpPr>
        <p:spPr>
          <a:xfrm>
            <a:off x="2832102" y="6422885"/>
            <a:ext cx="32097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9"/>
          <p:cNvSpPr txBox="1"/>
          <p:nvPr>
            <p:ph idx="12" type="sldNum"/>
          </p:nvPr>
        </p:nvSpPr>
        <p:spPr>
          <a:xfrm>
            <a:off x="6054802" y="6422885"/>
            <a:ext cx="6598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8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8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8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9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9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02" name="Google Shape;102;p49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9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9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0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90"/>
          <p:cNvSpPr txBox="1"/>
          <p:nvPr>
            <p:ph type="ctrTitle"/>
          </p:nvPr>
        </p:nvSpPr>
        <p:spPr>
          <a:xfrm>
            <a:off x="274319" y="2166391"/>
            <a:ext cx="8603674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90"/>
          <p:cNvSpPr txBox="1"/>
          <p:nvPr>
            <p:ph idx="1" type="subTitle"/>
          </p:nvPr>
        </p:nvSpPr>
        <p:spPr>
          <a:xfrm>
            <a:off x="1143000" y="3996255"/>
            <a:ext cx="6858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9" name="Google Shape;109;p90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90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90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1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91"/>
          <p:cNvSpPr txBox="1"/>
          <p:nvPr>
            <p:ph type="title"/>
          </p:nvPr>
        </p:nvSpPr>
        <p:spPr>
          <a:xfrm>
            <a:off x="624893" y="2208879"/>
            <a:ext cx="78867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91"/>
          <p:cNvSpPr txBox="1"/>
          <p:nvPr>
            <p:ph idx="1" type="body"/>
          </p:nvPr>
        </p:nvSpPr>
        <p:spPr>
          <a:xfrm>
            <a:off x="624893" y="4010341"/>
            <a:ext cx="78867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91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91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91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2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92"/>
          <p:cNvSpPr txBox="1"/>
          <p:nvPr>
            <p:ph idx="1" type="body"/>
          </p:nvPr>
        </p:nvSpPr>
        <p:spPr>
          <a:xfrm>
            <a:off x="904008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22" name="Google Shape;122;p92"/>
          <p:cNvSpPr txBox="1"/>
          <p:nvPr>
            <p:ph idx="2" type="body"/>
          </p:nvPr>
        </p:nvSpPr>
        <p:spPr>
          <a:xfrm>
            <a:off x="4672793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23" name="Google Shape;123;p92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92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92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3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93"/>
          <p:cNvSpPr txBox="1"/>
          <p:nvPr>
            <p:ph idx="1" type="body"/>
          </p:nvPr>
        </p:nvSpPr>
        <p:spPr>
          <a:xfrm>
            <a:off x="905256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9" name="Google Shape;129;p93"/>
          <p:cNvSpPr txBox="1"/>
          <p:nvPr>
            <p:ph idx="2" type="body"/>
          </p:nvPr>
        </p:nvSpPr>
        <p:spPr>
          <a:xfrm>
            <a:off x="905256" y="2656566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30" name="Google Shape;130;p93"/>
          <p:cNvSpPr txBox="1"/>
          <p:nvPr>
            <p:ph idx="3" type="body"/>
          </p:nvPr>
        </p:nvSpPr>
        <p:spPr>
          <a:xfrm>
            <a:off x="4673423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1" name="Google Shape;131;p93"/>
          <p:cNvSpPr txBox="1"/>
          <p:nvPr>
            <p:ph idx="4" type="body"/>
          </p:nvPr>
        </p:nvSpPr>
        <p:spPr>
          <a:xfrm>
            <a:off x="4673423" y="2656564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32" name="Google Shape;132;p93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93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93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4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94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94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94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5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95"/>
          <p:cNvSpPr txBox="1"/>
          <p:nvPr>
            <p:ph idx="1" type="body"/>
          </p:nvPr>
        </p:nvSpPr>
        <p:spPr>
          <a:xfrm>
            <a:off x="905256" y="2120054"/>
            <a:ext cx="459486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143" name="Google Shape;143;p95"/>
          <p:cNvSpPr txBox="1"/>
          <p:nvPr>
            <p:ph idx="2" type="body"/>
          </p:nvPr>
        </p:nvSpPr>
        <p:spPr>
          <a:xfrm>
            <a:off x="5841767" y="2147490"/>
            <a:ext cx="24003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p95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95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95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0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0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6" name="Google Shape;26;p80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0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0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6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96"/>
          <p:cNvSpPr/>
          <p:nvPr>
            <p:ph idx="2" type="pic"/>
          </p:nvPr>
        </p:nvSpPr>
        <p:spPr>
          <a:xfrm>
            <a:off x="960120" y="2211494"/>
            <a:ext cx="4594860" cy="3931920"/>
          </a:xfrm>
          <a:prstGeom prst="rect">
            <a:avLst/>
          </a:prstGeom>
          <a:solidFill>
            <a:srgbClr val="EEEAE2"/>
          </a:solidFill>
          <a:ln>
            <a:noFill/>
          </a:ln>
        </p:spPr>
      </p:sp>
      <p:sp>
        <p:nvSpPr>
          <p:cNvPr id="150" name="Google Shape;150;p96"/>
          <p:cNvSpPr txBox="1"/>
          <p:nvPr>
            <p:ph idx="1" type="body"/>
          </p:nvPr>
        </p:nvSpPr>
        <p:spPr>
          <a:xfrm>
            <a:off x="5843016" y="2150621"/>
            <a:ext cx="24003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51" name="Google Shape;151;p96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96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96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7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97"/>
          <p:cNvSpPr txBox="1"/>
          <p:nvPr>
            <p:ph idx="1" type="body"/>
          </p:nvPr>
        </p:nvSpPr>
        <p:spPr>
          <a:xfrm rot="5400000">
            <a:off x="2468099" y="445770"/>
            <a:ext cx="4206240" cy="733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57" name="Google Shape;157;p97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97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97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8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8"/>
          <p:cNvSpPr txBox="1"/>
          <p:nvPr>
            <p:ph type="title"/>
          </p:nvPr>
        </p:nvSpPr>
        <p:spPr>
          <a:xfrm rot="5400000">
            <a:off x="4822581" y="2322527"/>
            <a:ext cx="5897562" cy="1801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98"/>
          <p:cNvSpPr txBox="1"/>
          <p:nvPr>
            <p:ph idx="1" type="body"/>
          </p:nvPr>
        </p:nvSpPr>
        <p:spPr>
          <a:xfrm rot="5400000">
            <a:off x="669854" y="233435"/>
            <a:ext cx="5897562" cy="5979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64" name="Google Shape;164;p98"/>
          <p:cNvSpPr txBox="1"/>
          <p:nvPr>
            <p:ph idx="10" type="dt"/>
          </p:nvPr>
        </p:nvSpPr>
        <p:spPr>
          <a:xfrm>
            <a:off x="628652" y="6422881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98"/>
          <p:cNvSpPr txBox="1"/>
          <p:nvPr>
            <p:ph idx="11" type="ftr"/>
          </p:nvPr>
        </p:nvSpPr>
        <p:spPr>
          <a:xfrm>
            <a:off x="2832102" y="6422881"/>
            <a:ext cx="32097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98"/>
          <p:cNvSpPr txBox="1"/>
          <p:nvPr>
            <p:ph idx="12" type="sldNum"/>
          </p:nvPr>
        </p:nvSpPr>
        <p:spPr>
          <a:xfrm>
            <a:off x="6054800" y="6422881"/>
            <a:ext cx="6598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51"/>
          <p:cNvSpPr txBox="1"/>
          <p:nvPr>
            <p:ph idx="1" type="body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51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51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51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4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4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4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1"/>
          <p:cNvSpPr txBox="1"/>
          <p:nvPr>
            <p:ph type="ctrTitle"/>
          </p:nvPr>
        </p:nvSpPr>
        <p:spPr>
          <a:xfrm>
            <a:off x="685800" y="213045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7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6" name="Google Shape;186;p71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71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71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2"/>
          <p:cNvSpPr txBox="1"/>
          <p:nvPr>
            <p:ph type="title"/>
          </p:nvPr>
        </p:nvSpPr>
        <p:spPr>
          <a:xfrm>
            <a:off x="722313" y="440693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7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2" name="Google Shape;192;p72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72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72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73"/>
          <p:cNvSpPr txBox="1"/>
          <p:nvPr>
            <p:ph idx="1" type="body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98" name="Google Shape;198;p73"/>
          <p:cNvSpPr txBox="1"/>
          <p:nvPr>
            <p:ph idx="2" type="body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99" name="Google Shape;199;p73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73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73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7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5" name="Google Shape;205;p7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06" name="Google Shape;206;p74"/>
          <p:cNvSpPr txBox="1"/>
          <p:nvPr>
            <p:ph idx="3" type="body"/>
          </p:nvPr>
        </p:nvSpPr>
        <p:spPr>
          <a:xfrm>
            <a:off x="464504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7" name="Google Shape;207;p74"/>
          <p:cNvSpPr txBox="1"/>
          <p:nvPr>
            <p:ph idx="4" type="body"/>
          </p:nvPr>
        </p:nvSpPr>
        <p:spPr>
          <a:xfrm>
            <a:off x="464504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08" name="Google Shape;208;p74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74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74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75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75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75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1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81"/>
          <p:cNvSpPr txBox="1"/>
          <p:nvPr>
            <p:ph type="title"/>
          </p:nvPr>
        </p:nvSpPr>
        <p:spPr>
          <a:xfrm>
            <a:off x="624893" y="2208879"/>
            <a:ext cx="78867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1"/>
          <p:cNvSpPr txBox="1"/>
          <p:nvPr>
            <p:ph idx="1" type="body"/>
          </p:nvPr>
        </p:nvSpPr>
        <p:spPr>
          <a:xfrm>
            <a:off x="624893" y="4010341"/>
            <a:ext cx="78867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81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1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1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6"/>
          <p:cNvSpPr txBox="1"/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76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9" name="Google Shape;219;p76"/>
          <p:cNvSpPr txBox="1"/>
          <p:nvPr>
            <p:ph idx="2" type="body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20" name="Google Shape;220;p76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76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76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7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7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27" name="Google Shape;227;p77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77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77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78"/>
          <p:cNvSpPr txBox="1"/>
          <p:nvPr>
            <p:ph idx="1" type="body"/>
          </p:nvPr>
        </p:nvSpPr>
        <p:spPr>
          <a:xfrm rot="5400000">
            <a:off x="2309018" y="-251615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78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78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78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9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79"/>
          <p:cNvSpPr txBox="1"/>
          <p:nvPr>
            <p:ph idx="1" type="body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79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79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79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3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53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52" name="Google Shape;252;p53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53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53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9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99"/>
          <p:cNvSpPr txBox="1"/>
          <p:nvPr>
            <p:ph type="ctrTitle"/>
          </p:nvPr>
        </p:nvSpPr>
        <p:spPr>
          <a:xfrm>
            <a:off x="274319" y="2166387"/>
            <a:ext cx="8603674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99"/>
          <p:cNvSpPr txBox="1"/>
          <p:nvPr>
            <p:ph idx="1" type="subTitle"/>
          </p:nvPr>
        </p:nvSpPr>
        <p:spPr>
          <a:xfrm>
            <a:off x="1143000" y="3996255"/>
            <a:ext cx="6858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9" name="Google Shape;259;p99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99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99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0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00"/>
          <p:cNvSpPr txBox="1"/>
          <p:nvPr>
            <p:ph type="title"/>
          </p:nvPr>
        </p:nvSpPr>
        <p:spPr>
          <a:xfrm>
            <a:off x="624893" y="2208879"/>
            <a:ext cx="78867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100"/>
          <p:cNvSpPr txBox="1"/>
          <p:nvPr>
            <p:ph idx="1" type="body"/>
          </p:nvPr>
        </p:nvSpPr>
        <p:spPr>
          <a:xfrm>
            <a:off x="624893" y="4010341"/>
            <a:ext cx="78867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6" name="Google Shape;266;p100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100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00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1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101"/>
          <p:cNvSpPr txBox="1"/>
          <p:nvPr>
            <p:ph idx="1" type="body"/>
          </p:nvPr>
        </p:nvSpPr>
        <p:spPr>
          <a:xfrm>
            <a:off x="904008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72" name="Google Shape;272;p101"/>
          <p:cNvSpPr txBox="1"/>
          <p:nvPr>
            <p:ph idx="2" type="body"/>
          </p:nvPr>
        </p:nvSpPr>
        <p:spPr>
          <a:xfrm>
            <a:off x="4672793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73" name="Google Shape;273;p101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01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01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2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102"/>
          <p:cNvSpPr txBox="1"/>
          <p:nvPr>
            <p:ph idx="1" type="body"/>
          </p:nvPr>
        </p:nvSpPr>
        <p:spPr>
          <a:xfrm>
            <a:off x="905256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79" name="Google Shape;279;p102"/>
          <p:cNvSpPr txBox="1"/>
          <p:nvPr>
            <p:ph idx="2" type="body"/>
          </p:nvPr>
        </p:nvSpPr>
        <p:spPr>
          <a:xfrm>
            <a:off x="905256" y="2656566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80" name="Google Shape;280;p102"/>
          <p:cNvSpPr txBox="1"/>
          <p:nvPr>
            <p:ph idx="3" type="body"/>
          </p:nvPr>
        </p:nvSpPr>
        <p:spPr>
          <a:xfrm>
            <a:off x="4673423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81" name="Google Shape;281;p102"/>
          <p:cNvSpPr txBox="1"/>
          <p:nvPr>
            <p:ph idx="4" type="body"/>
          </p:nvPr>
        </p:nvSpPr>
        <p:spPr>
          <a:xfrm>
            <a:off x="4673423" y="2656564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82" name="Google Shape;282;p102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102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02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3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103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03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103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2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2"/>
          <p:cNvSpPr txBox="1"/>
          <p:nvPr>
            <p:ph idx="1" type="body"/>
          </p:nvPr>
        </p:nvSpPr>
        <p:spPr>
          <a:xfrm>
            <a:off x="904008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9" name="Google Shape;39;p82"/>
          <p:cNvSpPr txBox="1"/>
          <p:nvPr>
            <p:ph idx="2" type="body"/>
          </p:nvPr>
        </p:nvSpPr>
        <p:spPr>
          <a:xfrm>
            <a:off x="4672793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0" name="Google Shape;40;p82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2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2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4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04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04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5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05"/>
          <p:cNvSpPr txBox="1"/>
          <p:nvPr>
            <p:ph idx="1" type="body"/>
          </p:nvPr>
        </p:nvSpPr>
        <p:spPr>
          <a:xfrm>
            <a:off x="905256" y="2120054"/>
            <a:ext cx="459486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297" name="Google Shape;297;p105"/>
          <p:cNvSpPr txBox="1"/>
          <p:nvPr>
            <p:ph idx="2" type="body"/>
          </p:nvPr>
        </p:nvSpPr>
        <p:spPr>
          <a:xfrm>
            <a:off x="5841767" y="2147490"/>
            <a:ext cx="24003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98" name="Google Shape;298;p105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05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05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6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06"/>
          <p:cNvSpPr/>
          <p:nvPr>
            <p:ph idx="2" type="pic"/>
          </p:nvPr>
        </p:nvSpPr>
        <p:spPr>
          <a:xfrm>
            <a:off x="960120" y="2211494"/>
            <a:ext cx="4594860" cy="3931920"/>
          </a:xfrm>
          <a:prstGeom prst="rect">
            <a:avLst/>
          </a:prstGeom>
          <a:solidFill>
            <a:srgbClr val="EEEAE2"/>
          </a:solidFill>
          <a:ln>
            <a:noFill/>
          </a:ln>
        </p:spPr>
      </p:sp>
      <p:sp>
        <p:nvSpPr>
          <p:cNvPr id="304" name="Google Shape;304;p106"/>
          <p:cNvSpPr txBox="1"/>
          <p:nvPr>
            <p:ph idx="1" type="body"/>
          </p:nvPr>
        </p:nvSpPr>
        <p:spPr>
          <a:xfrm>
            <a:off x="5843016" y="2150621"/>
            <a:ext cx="24003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05" name="Google Shape;305;p106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06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06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7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07"/>
          <p:cNvSpPr txBox="1"/>
          <p:nvPr>
            <p:ph idx="1" type="body"/>
          </p:nvPr>
        </p:nvSpPr>
        <p:spPr>
          <a:xfrm rot="5400000">
            <a:off x="2468099" y="445770"/>
            <a:ext cx="4206240" cy="733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11" name="Google Shape;311;p107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07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107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8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08"/>
          <p:cNvSpPr txBox="1"/>
          <p:nvPr>
            <p:ph type="title"/>
          </p:nvPr>
        </p:nvSpPr>
        <p:spPr>
          <a:xfrm rot="5400000">
            <a:off x="4822581" y="2322527"/>
            <a:ext cx="5897562" cy="1801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08"/>
          <p:cNvSpPr txBox="1"/>
          <p:nvPr>
            <p:ph idx="1" type="body"/>
          </p:nvPr>
        </p:nvSpPr>
        <p:spPr>
          <a:xfrm rot="5400000">
            <a:off x="669854" y="233435"/>
            <a:ext cx="5897562" cy="5979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18" name="Google Shape;318;p108"/>
          <p:cNvSpPr txBox="1"/>
          <p:nvPr>
            <p:ph idx="10" type="dt"/>
          </p:nvPr>
        </p:nvSpPr>
        <p:spPr>
          <a:xfrm>
            <a:off x="628652" y="6422877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08"/>
          <p:cNvSpPr txBox="1"/>
          <p:nvPr>
            <p:ph idx="11" type="ftr"/>
          </p:nvPr>
        </p:nvSpPr>
        <p:spPr>
          <a:xfrm>
            <a:off x="2832102" y="6422877"/>
            <a:ext cx="32097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08"/>
          <p:cNvSpPr txBox="1"/>
          <p:nvPr>
            <p:ph idx="12" type="sldNum"/>
          </p:nvPr>
        </p:nvSpPr>
        <p:spPr>
          <a:xfrm>
            <a:off x="6054798" y="6422877"/>
            <a:ext cx="6598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6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56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56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7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57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35" name="Google Shape;335;p57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57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57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8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58"/>
          <p:cNvSpPr txBox="1"/>
          <p:nvPr>
            <p:ph idx="1" type="body"/>
          </p:nvPr>
        </p:nvSpPr>
        <p:spPr>
          <a:xfrm>
            <a:off x="904008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41" name="Google Shape;341;p58"/>
          <p:cNvSpPr txBox="1"/>
          <p:nvPr>
            <p:ph idx="2" type="body"/>
          </p:nvPr>
        </p:nvSpPr>
        <p:spPr>
          <a:xfrm>
            <a:off x="4672793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42" name="Google Shape;342;p58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8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58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09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09"/>
          <p:cNvSpPr txBox="1"/>
          <p:nvPr>
            <p:ph type="ctrTitle"/>
          </p:nvPr>
        </p:nvSpPr>
        <p:spPr>
          <a:xfrm>
            <a:off x="274319" y="2166381"/>
            <a:ext cx="8603674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109"/>
          <p:cNvSpPr txBox="1"/>
          <p:nvPr>
            <p:ph idx="1" type="subTitle"/>
          </p:nvPr>
        </p:nvSpPr>
        <p:spPr>
          <a:xfrm>
            <a:off x="1143000" y="3996255"/>
            <a:ext cx="6858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49" name="Google Shape;349;p109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109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109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0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10"/>
          <p:cNvSpPr txBox="1"/>
          <p:nvPr>
            <p:ph type="title"/>
          </p:nvPr>
        </p:nvSpPr>
        <p:spPr>
          <a:xfrm>
            <a:off x="624893" y="2208879"/>
            <a:ext cx="78867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10"/>
          <p:cNvSpPr txBox="1"/>
          <p:nvPr>
            <p:ph idx="1" type="body"/>
          </p:nvPr>
        </p:nvSpPr>
        <p:spPr>
          <a:xfrm>
            <a:off x="624893" y="4010341"/>
            <a:ext cx="78867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6" name="Google Shape;356;p110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110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110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32323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3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3"/>
          <p:cNvSpPr txBox="1"/>
          <p:nvPr>
            <p:ph idx="1" type="body"/>
          </p:nvPr>
        </p:nvSpPr>
        <p:spPr>
          <a:xfrm>
            <a:off x="905256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83"/>
          <p:cNvSpPr txBox="1"/>
          <p:nvPr>
            <p:ph idx="2" type="body"/>
          </p:nvPr>
        </p:nvSpPr>
        <p:spPr>
          <a:xfrm>
            <a:off x="905256" y="2656566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7" name="Google Shape;47;p83"/>
          <p:cNvSpPr txBox="1"/>
          <p:nvPr>
            <p:ph idx="3" type="body"/>
          </p:nvPr>
        </p:nvSpPr>
        <p:spPr>
          <a:xfrm>
            <a:off x="4673423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83"/>
          <p:cNvSpPr txBox="1"/>
          <p:nvPr>
            <p:ph idx="4" type="body"/>
          </p:nvPr>
        </p:nvSpPr>
        <p:spPr>
          <a:xfrm>
            <a:off x="4673423" y="2656564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9" name="Google Shape;49;p83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3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11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111"/>
          <p:cNvSpPr txBox="1"/>
          <p:nvPr>
            <p:ph idx="1" type="body"/>
          </p:nvPr>
        </p:nvSpPr>
        <p:spPr>
          <a:xfrm>
            <a:off x="905256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62" name="Google Shape;362;p111"/>
          <p:cNvSpPr txBox="1"/>
          <p:nvPr>
            <p:ph idx="2" type="body"/>
          </p:nvPr>
        </p:nvSpPr>
        <p:spPr>
          <a:xfrm>
            <a:off x="905256" y="2656566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63" name="Google Shape;363;p111"/>
          <p:cNvSpPr txBox="1"/>
          <p:nvPr>
            <p:ph idx="3" type="body"/>
          </p:nvPr>
        </p:nvSpPr>
        <p:spPr>
          <a:xfrm>
            <a:off x="4673423" y="1913470"/>
            <a:ext cx="356616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64" name="Google Shape;364;p111"/>
          <p:cNvSpPr txBox="1"/>
          <p:nvPr>
            <p:ph idx="4" type="body"/>
          </p:nvPr>
        </p:nvSpPr>
        <p:spPr>
          <a:xfrm>
            <a:off x="4673423" y="2656564"/>
            <a:ext cx="356616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65" name="Google Shape;365;p111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111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111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2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112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112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112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13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113"/>
          <p:cNvSpPr txBox="1"/>
          <p:nvPr>
            <p:ph idx="1" type="body"/>
          </p:nvPr>
        </p:nvSpPr>
        <p:spPr>
          <a:xfrm>
            <a:off x="905256" y="2120054"/>
            <a:ext cx="459486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376" name="Google Shape;376;p113"/>
          <p:cNvSpPr txBox="1"/>
          <p:nvPr>
            <p:ph idx="2" type="body"/>
          </p:nvPr>
        </p:nvSpPr>
        <p:spPr>
          <a:xfrm>
            <a:off x="5841767" y="2147490"/>
            <a:ext cx="24003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77" name="Google Shape;377;p113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113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113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14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114"/>
          <p:cNvSpPr/>
          <p:nvPr>
            <p:ph idx="2" type="pic"/>
          </p:nvPr>
        </p:nvSpPr>
        <p:spPr>
          <a:xfrm>
            <a:off x="960120" y="2211494"/>
            <a:ext cx="4594860" cy="3931920"/>
          </a:xfrm>
          <a:prstGeom prst="rect">
            <a:avLst/>
          </a:prstGeom>
          <a:solidFill>
            <a:srgbClr val="EEEAE2"/>
          </a:solidFill>
          <a:ln>
            <a:noFill/>
          </a:ln>
        </p:spPr>
      </p:sp>
      <p:sp>
        <p:nvSpPr>
          <p:cNvPr id="383" name="Google Shape;383;p114"/>
          <p:cNvSpPr txBox="1"/>
          <p:nvPr>
            <p:ph idx="1" type="body"/>
          </p:nvPr>
        </p:nvSpPr>
        <p:spPr>
          <a:xfrm>
            <a:off x="5843016" y="2150621"/>
            <a:ext cx="24003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84" name="Google Shape;384;p114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114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114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15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115"/>
          <p:cNvSpPr txBox="1"/>
          <p:nvPr>
            <p:ph idx="1" type="body"/>
          </p:nvPr>
        </p:nvSpPr>
        <p:spPr>
          <a:xfrm rot="5400000">
            <a:off x="2468099" y="445770"/>
            <a:ext cx="4206240" cy="733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90" name="Google Shape;390;p115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115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115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16"/>
          <p:cNvSpPr txBox="1"/>
          <p:nvPr>
            <p:ph type="title"/>
          </p:nvPr>
        </p:nvSpPr>
        <p:spPr>
          <a:xfrm rot="5400000">
            <a:off x="4822581" y="2322527"/>
            <a:ext cx="5897562" cy="1801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116"/>
          <p:cNvSpPr txBox="1"/>
          <p:nvPr>
            <p:ph idx="1" type="body"/>
          </p:nvPr>
        </p:nvSpPr>
        <p:spPr>
          <a:xfrm rot="5400000">
            <a:off x="669854" y="233435"/>
            <a:ext cx="5897562" cy="5979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97" name="Google Shape;397;p116"/>
          <p:cNvSpPr txBox="1"/>
          <p:nvPr>
            <p:ph idx="10" type="dt"/>
          </p:nvPr>
        </p:nvSpPr>
        <p:spPr>
          <a:xfrm>
            <a:off x="628652" y="6422871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116"/>
          <p:cNvSpPr txBox="1"/>
          <p:nvPr>
            <p:ph idx="11" type="ftr"/>
          </p:nvPr>
        </p:nvSpPr>
        <p:spPr>
          <a:xfrm>
            <a:off x="2832102" y="6422871"/>
            <a:ext cx="32097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116"/>
          <p:cNvSpPr txBox="1"/>
          <p:nvPr>
            <p:ph idx="12" type="sldNum"/>
          </p:nvPr>
        </p:nvSpPr>
        <p:spPr>
          <a:xfrm>
            <a:off x="6054795" y="6422871"/>
            <a:ext cx="6598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60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60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"/>
          <p:cNvSpPr txBox="1"/>
          <p:nvPr>
            <p:ph type="ctrTitle"/>
          </p:nvPr>
        </p:nvSpPr>
        <p:spPr>
          <a:xfrm>
            <a:off x="685800" y="213045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6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3" name="Google Shape;413;p61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61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61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62"/>
          <p:cNvSpPr txBox="1"/>
          <p:nvPr>
            <p:ph idx="1" type="body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62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62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62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3"/>
          <p:cNvSpPr txBox="1"/>
          <p:nvPr>
            <p:ph type="title"/>
          </p:nvPr>
        </p:nvSpPr>
        <p:spPr>
          <a:xfrm>
            <a:off x="722313" y="440693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6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5" name="Google Shape;425;p63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63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63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4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4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4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4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64"/>
          <p:cNvSpPr txBox="1"/>
          <p:nvPr>
            <p:ph idx="1" type="body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1" name="Google Shape;431;p64"/>
          <p:cNvSpPr txBox="1"/>
          <p:nvPr>
            <p:ph idx="2" type="body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2" name="Google Shape;432;p64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64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64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6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8" name="Google Shape;438;p6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39" name="Google Shape;439;p65"/>
          <p:cNvSpPr txBox="1"/>
          <p:nvPr>
            <p:ph idx="3" type="body"/>
          </p:nvPr>
        </p:nvSpPr>
        <p:spPr>
          <a:xfrm>
            <a:off x="464504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0" name="Google Shape;440;p65"/>
          <p:cNvSpPr txBox="1"/>
          <p:nvPr>
            <p:ph idx="4" type="body"/>
          </p:nvPr>
        </p:nvSpPr>
        <p:spPr>
          <a:xfrm>
            <a:off x="464504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1" name="Google Shape;441;p65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65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65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66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66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66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7"/>
          <p:cNvSpPr txBox="1"/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67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52" name="Google Shape;452;p67"/>
          <p:cNvSpPr txBox="1"/>
          <p:nvPr>
            <p:ph idx="2" type="body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53" name="Google Shape;453;p67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67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67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6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Google Shape;459;p6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60" name="Google Shape;460;p68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68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68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69"/>
          <p:cNvSpPr txBox="1"/>
          <p:nvPr>
            <p:ph idx="1" type="body"/>
          </p:nvPr>
        </p:nvSpPr>
        <p:spPr>
          <a:xfrm rot="5400000">
            <a:off x="2309018" y="-251615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6" name="Google Shape;466;p69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69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69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0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70"/>
          <p:cNvSpPr txBox="1"/>
          <p:nvPr>
            <p:ph idx="1" type="body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2" name="Google Shape;472;p70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70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70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5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5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5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6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6"/>
          <p:cNvSpPr txBox="1"/>
          <p:nvPr>
            <p:ph idx="1" type="body"/>
          </p:nvPr>
        </p:nvSpPr>
        <p:spPr>
          <a:xfrm>
            <a:off x="905256" y="2120054"/>
            <a:ext cx="459486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64" name="Google Shape;64;p86"/>
          <p:cNvSpPr txBox="1"/>
          <p:nvPr>
            <p:ph idx="2" type="body"/>
          </p:nvPr>
        </p:nvSpPr>
        <p:spPr>
          <a:xfrm>
            <a:off x="5841767" y="2147490"/>
            <a:ext cx="24003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86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6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6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7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7"/>
          <p:cNvSpPr/>
          <p:nvPr>
            <p:ph idx="2" type="pic"/>
          </p:nvPr>
        </p:nvSpPr>
        <p:spPr>
          <a:xfrm>
            <a:off x="960120" y="2211494"/>
            <a:ext cx="4594860" cy="3931920"/>
          </a:xfrm>
          <a:prstGeom prst="rect">
            <a:avLst/>
          </a:prstGeom>
          <a:solidFill>
            <a:srgbClr val="EEEAE2"/>
          </a:solidFill>
          <a:ln>
            <a:noFill/>
          </a:ln>
        </p:spPr>
      </p:sp>
      <p:sp>
        <p:nvSpPr>
          <p:cNvPr id="71" name="Google Shape;71;p87"/>
          <p:cNvSpPr txBox="1"/>
          <p:nvPr>
            <p:ph idx="1" type="body"/>
          </p:nvPr>
        </p:nvSpPr>
        <p:spPr>
          <a:xfrm>
            <a:off x="5843016" y="2150621"/>
            <a:ext cx="24003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2" name="Google Shape;72;p87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7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7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45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45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" name="Google Shape;13;p45"/>
          <p:cNvSpPr txBox="1"/>
          <p:nvPr>
            <p:ph idx="10" type="dt"/>
          </p:nvPr>
        </p:nvSpPr>
        <p:spPr>
          <a:xfrm>
            <a:off x="901714" y="6422885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4" name="Google Shape;14;p45"/>
          <p:cNvSpPr txBox="1"/>
          <p:nvPr>
            <p:ph idx="11" type="ftr"/>
          </p:nvPr>
        </p:nvSpPr>
        <p:spPr>
          <a:xfrm>
            <a:off x="4197353" y="6422885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5" name="Google Shape;15;p45"/>
          <p:cNvSpPr txBox="1"/>
          <p:nvPr>
            <p:ph idx="12" type="sldNum"/>
          </p:nvPr>
        </p:nvSpPr>
        <p:spPr>
          <a:xfrm>
            <a:off x="7994195" y="6422885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7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47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47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2" name="Google Shape;92;p47"/>
          <p:cNvSpPr txBox="1"/>
          <p:nvPr>
            <p:ph idx="10" type="dt"/>
          </p:nvPr>
        </p:nvSpPr>
        <p:spPr>
          <a:xfrm>
            <a:off x="901712" y="642288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93" name="Google Shape;93;p47"/>
          <p:cNvSpPr txBox="1"/>
          <p:nvPr>
            <p:ph idx="11" type="ftr"/>
          </p:nvPr>
        </p:nvSpPr>
        <p:spPr>
          <a:xfrm>
            <a:off x="4197353" y="642288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94" name="Google Shape;94;p47"/>
          <p:cNvSpPr txBox="1"/>
          <p:nvPr>
            <p:ph idx="12" type="sldNum"/>
          </p:nvPr>
        </p:nvSpPr>
        <p:spPr>
          <a:xfrm>
            <a:off x="7994195" y="642288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50"/>
          <p:cNvSpPr txBox="1"/>
          <p:nvPr>
            <p:ph idx="1" type="body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50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71" name="Google Shape;171;p50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72" name="Google Shape;172;p50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2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52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5" name="Google Shape;245;p52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46" name="Google Shape;246;p52"/>
          <p:cNvSpPr txBox="1"/>
          <p:nvPr>
            <p:ph idx="10" type="dt"/>
          </p:nvPr>
        </p:nvSpPr>
        <p:spPr>
          <a:xfrm>
            <a:off x="901710" y="6422877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247" name="Google Shape;247;p52"/>
          <p:cNvSpPr txBox="1"/>
          <p:nvPr>
            <p:ph idx="11" type="ftr"/>
          </p:nvPr>
        </p:nvSpPr>
        <p:spPr>
          <a:xfrm>
            <a:off x="4197353" y="6422877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248" name="Google Shape;248;p52"/>
          <p:cNvSpPr txBox="1"/>
          <p:nvPr>
            <p:ph idx="12" type="sldNum"/>
          </p:nvPr>
        </p:nvSpPr>
        <p:spPr>
          <a:xfrm>
            <a:off x="7994195" y="6422877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5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4" name="Google Shape;324;p55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25" name="Google Shape;325;p55"/>
          <p:cNvSpPr txBox="1"/>
          <p:nvPr>
            <p:ph idx="10" type="dt"/>
          </p:nvPr>
        </p:nvSpPr>
        <p:spPr>
          <a:xfrm>
            <a:off x="901707" y="6422871"/>
            <a:ext cx="22506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326" name="Google Shape;326;p55"/>
          <p:cNvSpPr txBox="1"/>
          <p:nvPr>
            <p:ph idx="11" type="ftr"/>
          </p:nvPr>
        </p:nvSpPr>
        <p:spPr>
          <a:xfrm>
            <a:off x="4197353" y="6422871"/>
            <a:ext cx="37833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327" name="Google Shape;327;p55"/>
          <p:cNvSpPr txBox="1"/>
          <p:nvPr>
            <p:ph idx="12" type="sldNum"/>
          </p:nvPr>
        </p:nvSpPr>
        <p:spPr>
          <a:xfrm>
            <a:off x="7994195" y="6422871"/>
            <a:ext cx="7096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59"/>
          <p:cNvSpPr txBox="1"/>
          <p:nvPr>
            <p:ph idx="1" type="body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59"/>
          <p:cNvSpPr txBox="1"/>
          <p:nvPr>
            <p:ph idx="10" type="dt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404" name="Google Shape;404;p59"/>
          <p:cNvSpPr txBox="1"/>
          <p:nvPr>
            <p:ph idx="11" type="ftr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405" name="Google Shape;405;p59"/>
          <p:cNvSpPr txBox="1"/>
          <p:nvPr>
            <p:ph idx="12" type="sldNum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50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49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46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Relationship Id="rId4" Type="http://schemas.openxmlformats.org/officeDocument/2006/relationships/hyperlink" Target="https://inftech.bgtest.eu/08class/Razdel%203/BANDIZIP-SETUP.EXE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Relationship Id="rId4" Type="http://schemas.openxmlformats.org/officeDocument/2006/relationships/hyperlink" Target="https://inftech.bgtest.eu/08class/Razdel%203/Apache_OpenOffice_4.1.3_Win_x86_install_en-US.exe" TargetMode="External"/><Relationship Id="rId5" Type="http://schemas.openxmlformats.org/officeDocument/2006/relationships/hyperlink" Target="https://inftech.bgtest.eu/08class/Razdel%203/Apache_OpenOffice_4.1.3_Win_x86_install_en-US.exe" TargetMode="External"/><Relationship Id="rId6" Type="http://schemas.openxmlformats.org/officeDocument/2006/relationships/hyperlink" Target="https://inftech.bgtest.eu/08class/Razdel%203/Apache_OpenOffice_4.1.3_Win_x86_langpack_bg.ex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"/>
          <p:cNvSpPr txBox="1"/>
          <p:nvPr>
            <p:ph type="ctrTitle"/>
          </p:nvPr>
        </p:nvSpPr>
        <p:spPr>
          <a:xfrm>
            <a:off x="274319" y="2166395"/>
            <a:ext cx="8603674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rbel"/>
              <a:buNone/>
            </a:pPr>
            <a:r>
              <a:rPr b="1" i="1" lang="bg-BG"/>
              <a:t>ИНСТАЛИРАНЕ И ДЕИНСТАЛИРАНЕ НА ПРИЛОЖНИ ПРОГРАМИ</a:t>
            </a:r>
            <a:endParaRPr b="1" i="1"/>
          </a:p>
        </p:txBody>
      </p:sp>
      <p:sp>
        <p:nvSpPr>
          <p:cNvPr id="480" name="Google Shape;480;p1"/>
          <p:cNvSpPr txBox="1"/>
          <p:nvPr>
            <p:ph idx="1" type="subTitle"/>
          </p:nvPr>
        </p:nvSpPr>
        <p:spPr>
          <a:xfrm>
            <a:off x="1344706" y="6406883"/>
            <a:ext cx="6858000" cy="410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bg-BG" sz="2800"/>
              <a:t>Информационни технологии – 8 клас</a:t>
            </a:r>
            <a:endParaRPr i="1" sz="2800"/>
          </a:p>
        </p:txBody>
      </p:sp>
      <p:sp>
        <p:nvSpPr>
          <p:cNvPr id="481" name="Google Shape;481;p1"/>
          <p:cNvSpPr/>
          <p:nvPr/>
        </p:nvSpPr>
        <p:spPr>
          <a:xfrm>
            <a:off x="107504" y="44624"/>
            <a:ext cx="892782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bg-BG" sz="5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Тема 3. Приложни програми</a:t>
            </a:r>
            <a:endParaRPr/>
          </a:p>
        </p:txBody>
      </p:sp>
      <p:sp>
        <p:nvSpPr>
          <p:cNvPr id="482" name="Google Shape;482;p1"/>
          <p:cNvSpPr/>
          <p:nvPr/>
        </p:nvSpPr>
        <p:spPr>
          <a:xfrm>
            <a:off x="3046120" y="1043644"/>
            <a:ext cx="286822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Урок 11. </a:t>
            </a:r>
            <a:endParaRPr b="1" sz="5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0"/>
          <p:cNvSpPr txBox="1"/>
          <p:nvPr/>
        </p:nvSpPr>
        <p:spPr>
          <a:xfrm>
            <a:off x="611562" y="3154368"/>
            <a:ext cx="770413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2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Това всъщност е процес на копиране на файловете на програмата и създаване на връзките между собствените </a:t>
            </a:r>
            <a:r>
              <a:rPr b="1" lang="bg-BG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ѝ</a:t>
            </a:r>
            <a:r>
              <a:rPr b="1" lang="bg-BG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bg-BG" sz="32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файлове и системните файлове на операционната система.</a:t>
            </a:r>
            <a:endParaRPr/>
          </a:p>
        </p:txBody>
      </p:sp>
      <p:sp>
        <p:nvSpPr>
          <p:cNvPr id="582" name="Google Shape;582;p10"/>
          <p:cNvSpPr/>
          <p:nvPr/>
        </p:nvSpPr>
        <p:spPr>
          <a:xfrm>
            <a:off x="406750" y="417625"/>
            <a:ext cx="7704162" cy="6374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6F91C8"/>
                    </a:gs>
                    <a:gs pos="49000">
                      <a:srgbClr val="4978B9"/>
                    </a:gs>
                    <a:gs pos="50000">
                      <a:srgbClr val="3268A8"/>
                    </a:gs>
                    <a:gs pos="92000">
                      <a:srgbClr val="305D91"/>
                    </a:gs>
                    <a:gs pos="100000">
                      <a:srgbClr val="305B8E"/>
                    </a:gs>
                  </a:gsLst>
                  <a:lin ang="5400000" scaled="0"/>
                </a:gradFill>
                <a:latin typeface="Calibri"/>
              </a:rPr>
              <a:t>3. Инсталиране на програма</a:t>
            </a:r>
          </a:p>
        </p:txBody>
      </p:sp>
      <p:sp>
        <p:nvSpPr>
          <p:cNvPr id="583" name="Google Shape;583;p10"/>
          <p:cNvSpPr txBox="1"/>
          <p:nvPr/>
        </p:nvSpPr>
        <p:spPr>
          <a:xfrm>
            <a:off x="395537" y="1484784"/>
            <a:ext cx="845978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32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Инсталация</a:t>
            </a:r>
            <a:r>
              <a:rPr lang="bg-BG" sz="32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–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процес на добавяне и настройване на нова програма в компютъра.</a:t>
            </a:r>
            <a:endParaRPr sz="32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1"/>
          <p:cNvSpPr/>
          <p:nvPr/>
        </p:nvSpPr>
        <p:spPr>
          <a:xfrm>
            <a:off x="2483767" y="302350"/>
            <a:ext cx="499367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Източници за инсталиране</a:t>
            </a:r>
            <a:endParaRPr sz="28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89" name="Google Shape;589;p11"/>
          <p:cNvSpPr txBox="1"/>
          <p:nvPr/>
        </p:nvSpPr>
        <p:spPr>
          <a:xfrm>
            <a:off x="163568" y="1196752"/>
            <a:ext cx="8952656" cy="482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–"/>
            </a:pPr>
            <a:r>
              <a:rPr lang="bg-BG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CD, DVD и Flash памет – поставя се носителя на информацията в устройството и след това следваме инструкциите за инсталиране.</a:t>
            </a:r>
            <a:endParaRPr sz="2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–"/>
            </a:pPr>
            <a:r>
              <a:rPr lang="bg-BG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Интернет – изтегляме и инсталираме програми само от надеждни издатели и уебсайтове.</a:t>
            </a:r>
            <a:endParaRPr sz="2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–"/>
            </a:pPr>
            <a:r>
              <a:rPr lang="bg-BG" sz="2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Магазин (Store) на операционната система </a:t>
            </a:r>
            <a:endParaRPr sz="2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90" name="Google Shape;5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2992" y="3356992"/>
            <a:ext cx="3501008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68" y="4089722"/>
            <a:ext cx="2110544" cy="211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1800" y="3820886"/>
            <a:ext cx="2663282" cy="2663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2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orbel"/>
              <a:buNone/>
            </a:pPr>
            <a:r>
              <a:rPr b="1" i="1" lang="bg-BG" sz="4800"/>
              <a:t>ИНСТАЛИРАНЕ</a:t>
            </a:r>
            <a:endParaRPr b="1" i="1" sz="4800"/>
          </a:p>
        </p:txBody>
      </p:sp>
      <p:sp>
        <p:nvSpPr>
          <p:cNvPr id="598" name="Google Shape;598;p12"/>
          <p:cNvSpPr txBox="1"/>
          <p:nvPr>
            <p:ph idx="1" type="body"/>
          </p:nvPr>
        </p:nvSpPr>
        <p:spPr>
          <a:xfrm>
            <a:off x="107504" y="1792936"/>
            <a:ext cx="8939007" cy="506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Изисквания към хардуера</a:t>
            </a:r>
            <a:endParaRPr/>
          </a:p>
          <a:p>
            <a:pPr indent="-182880" lvl="1" marL="4114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Разрядност и тактова честота на процесора</a:t>
            </a:r>
            <a:endParaRPr/>
          </a:p>
          <a:p>
            <a:pPr indent="-182880" lvl="1" marL="4114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Размер на RAM</a:t>
            </a:r>
            <a:endParaRPr i="1" sz="2400"/>
          </a:p>
          <a:p>
            <a:pPr indent="-182880" lvl="1" marL="4114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Свободно дисково пространство</a:t>
            </a:r>
            <a:endParaRPr/>
          </a:p>
          <a:p>
            <a:pPr indent="-182880" lvl="1" marL="4114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Параметри на видеокартата </a:t>
            </a:r>
            <a:endParaRPr/>
          </a:p>
          <a:p>
            <a:pPr indent="-182880" lvl="1" marL="4114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Операционна система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Инсталирането се извършва от инсталационна програма, която може да бъде с име:</a:t>
            </a:r>
            <a:endParaRPr/>
          </a:p>
          <a:p>
            <a:pPr indent="-182880" lvl="1" marL="411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setup.exe</a:t>
            </a:r>
            <a:endParaRPr/>
          </a:p>
          <a:p>
            <a:pPr indent="-182880" lvl="1" marL="411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Install.exe</a:t>
            </a:r>
            <a:endParaRPr/>
          </a:p>
          <a:p>
            <a:pPr indent="-182880" lvl="1" marL="411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името на самата програма.exe</a:t>
            </a:r>
            <a:endParaRPr i="1" sz="2800"/>
          </a:p>
        </p:txBody>
      </p:sp>
      <p:pic>
        <p:nvPicPr>
          <p:cNvPr id="599" name="Google Shape;5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4574" y="217020"/>
            <a:ext cx="1181937" cy="1575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3"/>
          <p:cNvSpPr txBox="1"/>
          <p:nvPr>
            <p:ph idx="1" type="body"/>
          </p:nvPr>
        </p:nvSpPr>
        <p:spPr>
          <a:xfrm>
            <a:off x="580439" y="131214"/>
            <a:ext cx="7707118" cy="1910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182880" lvl="0" marL="18288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i="1" lang="bg-BG" sz="2800">
                <a:solidFill>
                  <a:schemeClr val="dk1"/>
                </a:solidFill>
              </a:rPr>
              <a:t>Процеса на инсталация преминава през няколко стъпки с помощта на диалогови прозорци</a:t>
            </a:r>
            <a:endParaRPr/>
          </a:p>
          <a:p>
            <a:pPr indent="-18288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▪"/>
            </a:pPr>
            <a:r>
              <a:rPr i="1" lang="bg-BG" sz="2800">
                <a:solidFill>
                  <a:schemeClr val="dk1"/>
                </a:solidFill>
              </a:rPr>
              <a:t>В тях потребителят трябва да отговори на определени въпроси и да избере определени опции</a:t>
            </a:r>
            <a:endParaRPr i="1" sz="2800">
              <a:solidFill>
                <a:schemeClr val="dk1"/>
              </a:solidFill>
            </a:endParaRPr>
          </a:p>
        </p:txBody>
      </p:sp>
      <p:pic>
        <p:nvPicPr>
          <p:cNvPr id="605" name="Google Shape;60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624" y="4987307"/>
            <a:ext cx="737133" cy="982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8219" y="4150814"/>
            <a:ext cx="719907" cy="95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1932" y="3420133"/>
            <a:ext cx="637214" cy="84961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3"/>
          <p:cNvSpPr/>
          <p:nvPr/>
        </p:nvSpPr>
        <p:spPr>
          <a:xfrm>
            <a:off x="3574366" y="5385698"/>
            <a:ext cx="2021305" cy="1092744"/>
          </a:xfrm>
          <a:prstGeom prst="rect">
            <a:avLst/>
          </a:prstGeom>
          <a:gradFill>
            <a:gsLst>
              <a:gs pos="0">
                <a:srgbClr val="EFB9AE"/>
              </a:gs>
              <a:gs pos="50000">
                <a:srgbClr val="EDA393"/>
              </a:gs>
              <a:gs pos="100000">
                <a:srgbClr val="E67C61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09" name="Google Shape;609;p13"/>
          <p:cNvSpPr/>
          <p:nvPr/>
        </p:nvSpPr>
        <p:spPr>
          <a:xfrm>
            <a:off x="4524603" y="4720639"/>
            <a:ext cx="2021305" cy="109274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10" name="Google Shape;610;p13"/>
          <p:cNvSpPr/>
          <p:nvPr/>
        </p:nvSpPr>
        <p:spPr>
          <a:xfrm>
            <a:off x="5470640" y="4228284"/>
            <a:ext cx="2021305" cy="109274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11" name="Google Shape;611;p13"/>
          <p:cNvSpPr/>
          <p:nvPr/>
        </p:nvSpPr>
        <p:spPr>
          <a:xfrm>
            <a:off x="6266261" y="3746582"/>
            <a:ext cx="2021305" cy="109274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12" name="Google Shape;61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8204" y="2689651"/>
            <a:ext cx="637214" cy="84961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3"/>
          <p:cNvSpPr/>
          <p:nvPr/>
        </p:nvSpPr>
        <p:spPr>
          <a:xfrm>
            <a:off x="4562175" y="4693631"/>
            <a:ext cx="2021305" cy="1092744"/>
          </a:xfrm>
          <a:prstGeom prst="rect">
            <a:avLst/>
          </a:prstGeom>
          <a:gradFill>
            <a:gsLst>
              <a:gs pos="0">
                <a:srgbClr val="EFB9AE"/>
              </a:gs>
              <a:gs pos="50000">
                <a:srgbClr val="EDA393"/>
              </a:gs>
              <a:gs pos="100000">
                <a:srgbClr val="E67C61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14" name="Google Shape;614;p13"/>
          <p:cNvSpPr/>
          <p:nvPr/>
        </p:nvSpPr>
        <p:spPr>
          <a:xfrm>
            <a:off x="5508212" y="4201276"/>
            <a:ext cx="2021305" cy="1092744"/>
          </a:xfrm>
          <a:prstGeom prst="rect">
            <a:avLst/>
          </a:prstGeom>
          <a:gradFill>
            <a:gsLst>
              <a:gs pos="0">
                <a:srgbClr val="EFB9AE"/>
              </a:gs>
              <a:gs pos="50000">
                <a:srgbClr val="EDA393"/>
              </a:gs>
              <a:gs pos="100000">
                <a:srgbClr val="E67C61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15" name="Google Shape;615;p13"/>
          <p:cNvSpPr/>
          <p:nvPr/>
        </p:nvSpPr>
        <p:spPr>
          <a:xfrm>
            <a:off x="6303833" y="3719574"/>
            <a:ext cx="2021305" cy="1092744"/>
          </a:xfrm>
          <a:prstGeom prst="rect">
            <a:avLst/>
          </a:prstGeom>
          <a:gradFill>
            <a:gsLst>
              <a:gs pos="0">
                <a:srgbClr val="EFB9AE"/>
              </a:gs>
              <a:gs pos="50000">
                <a:srgbClr val="EDA393"/>
              </a:gs>
              <a:gs pos="100000">
                <a:srgbClr val="E67C61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16" name="Google Shape;61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3768" y="3995985"/>
            <a:ext cx="1180835" cy="157444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17" name="Google Shape;61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51124" y="3578579"/>
            <a:ext cx="1180835" cy="157444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18" name="Google Shape;618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76341" y="3029857"/>
            <a:ext cx="1180835" cy="157444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19" name="Google Shape;61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35340" y="2537502"/>
            <a:ext cx="1180835" cy="157444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4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orbel"/>
              <a:buNone/>
            </a:pPr>
            <a:r>
              <a:rPr b="1" i="1" lang="bg-BG" sz="4800"/>
              <a:t>ПЛАТЕН СОФТУЕР</a:t>
            </a:r>
            <a:endParaRPr b="1" i="1" sz="4800"/>
          </a:p>
        </p:txBody>
      </p:sp>
      <p:sp>
        <p:nvSpPr>
          <p:cNvPr id="625" name="Google Shape;625;p14"/>
          <p:cNvSpPr txBox="1"/>
          <p:nvPr>
            <p:ph idx="1" type="body"/>
          </p:nvPr>
        </p:nvSpPr>
        <p:spPr>
          <a:xfrm>
            <a:off x="4067944" y="1978133"/>
            <a:ext cx="5076056" cy="4698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Въвеждане на инсталационен номер  на продукта</a:t>
            </a:r>
            <a:endParaRPr i="1" sz="2800"/>
          </a:p>
          <a:p>
            <a:pPr indent="-18288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Посочване на мястото, където ще се инсталира</a:t>
            </a:r>
            <a:endParaRPr/>
          </a:p>
          <a:p>
            <a:pPr indent="-18288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Инсталационната програма създаване необходимите си папки и пренася файловете си в тях</a:t>
            </a:r>
            <a:endParaRPr/>
          </a:p>
          <a:p>
            <a:pPr indent="-18288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Някой програми в края на инсталирането си изискват рестартиране на компютъра</a:t>
            </a:r>
            <a:endParaRPr i="1" sz="2800"/>
          </a:p>
        </p:txBody>
      </p:sp>
      <p:sp>
        <p:nvSpPr>
          <p:cNvPr id="626" name="Google Shape;626;p14"/>
          <p:cNvSpPr/>
          <p:nvPr/>
        </p:nvSpPr>
        <p:spPr>
          <a:xfrm>
            <a:off x="577525" y="2069432"/>
            <a:ext cx="3284621" cy="4499810"/>
          </a:xfrm>
          <a:prstGeom prst="rect">
            <a:avLst/>
          </a:prstGeom>
          <a:gradFill>
            <a:gsLst>
              <a:gs pos="0">
                <a:srgbClr val="A9A9A9"/>
              </a:gs>
              <a:gs pos="50000">
                <a:srgbClr val="989898"/>
              </a:gs>
              <a:gs pos="100000">
                <a:srgbClr val="6C6C6C"/>
              </a:gs>
            </a:gsLst>
            <a:lin ang="5400000" scaled="0"/>
          </a:gra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27" name="Google Shape;627;p14"/>
          <p:cNvSpPr/>
          <p:nvPr/>
        </p:nvSpPr>
        <p:spPr>
          <a:xfrm>
            <a:off x="902189" y="2310063"/>
            <a:ext cx="2635095" cy="50532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Данни за потребителя</a:t>
            </a:r>
            <a:endParaRPr sz="1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28" name="Google Shape;628;p14"/>
          <p:cNvSpPr/>
          <p:nvPr/>
        </p:nvSpPr>
        <p:spPr>
          <a:xfrm>
            <a:off x="721716" y="3958389"/>
            <a:ext cx="685890" cy="36094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29" name="Google Shape;629;p14"/>
          <p:cNvSpPr/>
          <p:nvPr/>
        </p:nvSpPr>
        <p:spPr>
          <a:xfrm>
            <a:off x="3109985" y="3958389"/>
            <a:ext cx="685890" cy="36897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30" name="Google Shape;630;p14"/>
          <p:cNvSpPr/>
          <p:nvPr/>
        </p:nvSpPr>
        <p:spPr>
          <a:xfrm>
            <a:off x="1509781" y="3958389"/>
            <a:ext cx="685890" cy="36897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2309885" y="3958389"/>
            <a:ext cx="685890" cy="36094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32" name="Google Shape;632;p14"/>
          <p:cNvSpPr txBox="1"/>
          <p:nvPr/>
        </p:nvSpPr>
        <p:spPr>
          <a:xfrm>
            <a:off x="739632" y="3450809"/>
            <a:ext cx="191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Product Key</a:t>
            </a:r>
            <a:endParaRPr b="1"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5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orbel"/>
              <a:buNone/>
            </a:pPr>
            <a:r>
              <a:rPr b="1" i="1" lang="bg-BG" sz="4800"/>
              <a:t>АДМИНИСТРАТОРСКИ ПРАВА</a:t>
            </a:r>
            <a:endParaRPr b="1" i="1" sz="4800"/>
          </a:p>
        </p:txBody>
      </p:sp>
      <p:sp>
        <p:nvSpPr>
          <p:cNvPr id="638" name="Google Shape;638;p15"/>
          <p:cNvSpPr txBox="1"/>
          <p:nvPr>
            <p:ph idx="1" type="body"/>
          </p:nvPr>
        </p:nvSpPr>
        <p:spPr>
          <a:xfrm>
            <a:off x="179519" y="1988840"/>
            <a:ext cx="4470169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1" lang="bg-BG" sz="2800"/>
              <a:t>Администраторски акаунт</a:t>
            </a:r>
            <a:endParaRPr/>
          </a:p>
          <a:p>
            <a:pPr indent="-30479" lvl="0" marL="18288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i="1" sz="2400"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Пълен контрол над компютъра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Промяна на настройки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Инсталиране на програми</a:t>
            </a:r>
            <a:endParaRPr i="1" sz="2400"/>
          </a:p>
        </p:txBody>
      </p:sp>
      <p:sp>
        <p:nvSpPr>
          <p:cNvPr id="639" name="Google Shape;639;p15"/>
          <p:cNvSpPr txBox="1"/>
          <p:nvPr>
            <p:ph idx="2" type="body"/>
          </p:nvPr>
        </p:nvSpPr>
        <p:spPr>
          <a:xfrm>
            <a:off x="4672793" y="2011680"/>
            <a:ext cx="35661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1" lang="bg-BG" sz="2800"/>
              <a:t>Потребителски акаунт</a:t>
            </a:r>
            <a:endParaRPr/>
          </a:p>
          <a:p>
            <a:pPr indent="-43179" lvl="0" marL="18288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</a:pPr>
            <a:r>
              <a:rPr i="1" lang="bg-BG" sz="2400"/>
              <a:t>Ограничени права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640" name="Google Shape;64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4978404"/>
            <a:ext cx="2160240" cy="185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5"/>
          <p:cNvPicPr preferRelativeResize="0"/>
          <p:nvPr/>
        </p:nvPicPr>
        <p:blipFill rotWithShape="1">
          <a:blip r:embed="rId4">
            <a:alphaModFix/>
          </a:blip>
          <a:srcRect b="25293" l="30074" r="26910" t="31177"/>
          <a:stretch/>
        </p:blipFill>
        <p:spPr>
          <a:xfrm>
            <a:off x="5472559" y="4833883"/>
            <a:ext cx="2411810" cy="199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6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orbel"/>
              <a:buNone/>
            </a:pPr>
            <a:r>
              <a:rPr b="1" i="1" lang="bg-BG" sz="4800"/>
              <a:t>PORTABLE ПРОГРАМИ</a:t>
            </a:r>
            <a:endParaRPr b="1" i="1" sz="4800"/>
          </a:p>
        </p:txBody>
      </p:sp>
      <p:sp>
        <p:nvSpPr>
          <p:cNvPr id="647" name="Google Shape;647;p16"/>
          <p:cNvSpPr txBox="1"/>
          <p:nvPr>
            <p:ph idx="1" type="body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Програми, които нямат нужда от инсталация</a:t>
            </a:r>
            <a:endParaRPr/>
          </a:p>
          <a:p>
            <a:pPr indent="-18288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i="1" lang="bg-BG" sz="2800"/>
              <a:t>Достатъчно е само да се копират върху твърдия диск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1" sz="2800"/>
          </a:p>
        </p:txBody>
      </p:sp>
      <p:pic>
        <p:nvPicPr>
          <p:cNvPr id="648" name="Google Shape;648;p16"/>
          <p:cNvPicPr preferRelativeResize="0"/>
          <p:nvPr/>
        </p:nvPicPr>
        <p:blipFill rotWithShape="1">
          <a:blip r:embed="rId3">
            <a:alphaModFix/>
          </a:blip>
          <a:srcRect b="11758" l="10221" r="10809" t="9055"/>
          <a:stretch/>
        </p:blipFill>
        <p:spPr>
          <a:xfrm>
            <a:off x="2843814" y="3933063"/>
            <a:ext cx="3610535" cy="266251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7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bg-BG">
                <a:solidFill>
                  <a:schemeClr val="lt1"/>
                </a:solidFill>
              </a:rPr>
              <a:t>ПРОЦЕС НА ИЗТЕГЛЯНЕ</a:t>
            </a:r>
            <a:endParaRPr i="1"/>
          </a:p>
        </p:txBody>
      </p:sp>
      <p:sp>
        <p:nvSpPr>
          <p:cNvPr id="654" name="Google Shape;654;p17"/>
          <p:cNvSpPr txBox="1"/>
          <p:nvPr/>
        </p:nvSpPr>
        <p:spPr>
          <a:xfrm>
            <a:off x="0" y="347394"/>
            <a:ext cx="9144000" cy="9655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bg-BG" sz="400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ПРОЦЕС НА ИЗТЕГЛЯНЕ</a:t>
            </a:r>
            <a:endParaRPr i="1" sz="4000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55" name="Google Shape;65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1656184"/>
            <a:ext cx="7776864" cy="52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1872639"/>
            <a:ext cx="7344816" cy="344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8"/>
          <p:cNvSpPr txBox="1"/>
          <p:nvPr/>
        </p:nvSpPr>
        <p:spPr>
          <a:xfrm>
            <a:off x="179512" y="188640"/>
            <a:ext cx="8964488" cy="9655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bg-BG" sz="4000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ПРОЦЕС НА ИНСТАЛАЦИЯ</a:t>
            </a:r>
            <a:endParaRPr i="1" sz="4000" cap="non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62" name="Google Shape;6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908720"/>
            <a:ext cx="7560840" cy="611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580" y="1118747"/>
            <a:ext cx="7200800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9"/>
          <p:cNvPicPr preferRelativeResize="0"/>
          <p:nvPr/>
        </p:nvPicPr>
        <p:blipFill rotWithShape="1">
          <a:blip r:embed="rId3">
            <a:alphaModFix/>
          </a:blip>
          <a:srcRect b="12169" l="33470" r="3806" t="13075"/>
          <a:stretch/>
        </p:blipFill>
        <p:spPr>
          <a:xfrm>
            <a:off x="1" y="0"/>
            <a:ext cx="9188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9"/>
          <p:cNvSpPr txBox="1"/>
          <p:nvPr/>
        </p:nvSpPr>
        <p:spPr>
          <a:xfrm>
            <a:off x="5148066" y="1395156"/>
            <a:ext cx="350678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bg-BG" sz="36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Пример за инсталация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2"/>
          <p:cNvGrpSpPr/>
          <p:nvPr/>
        </p:nvGrpSpPr>
        <p:grpSpPr>
          <a:xfrm>
            <a:off x="889093" y="1390713"/>
            <a:ext cx="7328281" cy="4201165"/>
            <a:chOff x="4770" y="1087829"/>
            <a:chExt cx="7328281" cy="4201165"/>
          </a:xfrm>
        </p:grpSpPr>
        <p:sp>
          <p:nvSpPr>
            <p:cNvPr id="488" name="Google Shape;488;p2"/>
            <p:cNvSpPr/>
            <p:nvPr/>
          </p:nvSpPr>
          <p:spPr>
            <a:xfrm>
              <a:off x="5408643" y="2997178"/>
              <a:ext cx="91440" cy="64522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rgbClr val="952B0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9" name="Google Shape;489;p2"/>
            <p:cNvSpPr/>
            <p:nvPr/>
          </p:nvSpPr>
          <p:spPr>
            <a:xfrm>
              <a:off x="3560666" y="1833508"/>
              <a:ext cx="1893696" cy="5347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73881"/>
                  </a:lnTo>
                  <a:lnTo>
                    <a:pt x="120000" y="73881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0" name="Google Shape;490;p2"/>
            <p:cNvSpPr/>
            <p:nvPr/>
          </p:nvSpPr>
          <p:spPr>
            <a:xfrm>
              <a:off x="1621250" y="3000813"/>
              <a:ext cx="91440" cy="64522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rgbClr val="952B0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1" name="Google Shape;491;p2"/>
            <p:cNvSpPr/>
            <p:nvPr/>
          </p:nvSpPr>
          <p:spPr>
            <a:xfrm>
              <a:off x="1666970" y="1833508"/>
              <a:ext cx="1893696" cy="53476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73881"/>
                  </a:lnTo>
                  <a:lnTo>
                    <a:pt x="0" y="73881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2" name="Google Shape;492;p2"/>
            <p:cNvSpPr/>
            <p:nvPr/>
          </p:nvSpPr>
          <p:spPr>
            <a:xfrm>
              <a:off x="2451394" y="1087829"/>
              <a:ext cx="2218544" cy="745679"/>
            </a:xfrm>
            <a:prstGeom prst="roundRect">
              <a:avLst>
                <a:gd fmla="val 10000" name="adj"/>
              </a:avLst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697899" y="1322009"/>
              <a:ext cx="2218544" cy="74567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"/>
            <p:cNvSpPr txBox="1"/>
            <p:nvPr/>
          </p:nvSpPr>
          <p:spPr>
            <a:xfrm>
              <a:off x="2719739" y="1343849"/>
              <a:ext cx="2174864" cy="701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bg-BG" sz="2100">
                  <a:solidFill>
                    <a:schemeClr val="lt1"/>
                  </a:solidFill>
                  <a:highlight>
                    <a:srgbClr val="FF0000"/>
                  </a:highlight>
                  <a:latin typeface="Book Antiqua"/>
                  <a:ea typeface="Book Antiqua"/>
                  <a:cs typeface="Book Antiqua"/>
                  <a:sym typeface="Book Antiqua"/>
                </a:rPr>
                <a:t>Софтуер</a:t>
              </a:r>
              <a:endParaRPr i="1" sz="2100">
                <a:solidFill>
                  <a:schemeClr val="lt1"/>
                </a:solidFill>
                <a:highlight>
                  <a:srgbClr val="FF0000"/>
                </a:highlight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557697" y="2368273"/>
              <a:ext cx="2218544" cy="632540"/>
            </a:xfrm>
            <a:prstGeom prst="roundRect">
              <a:avLst>
                <a:gd fmla="val 10000" name="adj"/>
              </a:avLst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04202" y="2602452"/>
              <a:ext cx="2218544" cy="63254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"/>
            <p:cNvSpPr txBox="1"/>
            <p:nvPr/>
          </p:nvSpPr>
          <p:spPr>
            <a:xfrm>
              <a:off x="822728" y="2620978"/>
              <a:ext cx="2181492" cy="5954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100">
                  <a:solidFill>
                    <a:srgbClr val="CC0000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Системен</a:t>
              </a:r>
              <a:endParaRPr b="1" i="1" sz="2100">
                <a:solidFill>
                  <a:srgbClr val="CC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4770" y="3646040"/>
              <a:ext cx="3324400" cy="1408775"/>
            </a:xfrm>
            <a:prstGeom prst="roundRect">
              <a:avLst>
                <a:gd fmla="val 10000" name="adj"/>
              </a:avLst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51275" y="3880219"/>
              <a:ext cx="3324400" cy="140877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"/>
            <p:cNvSpPr txBox="1"/>
            <p:nvPr/>
          </p:nvSpPr>
          <p:spPr>
            <a:xfrm>
              <a:off x="292537" y="3921481"/>
              <a:ext cx="3241876" cy="1326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100">
                  <a:solidFill>
                    <a:srgbClr val="CC0000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Служи за дейности, които са общи за компютърната система</a:t>
              </a:r>
              <a:endParaRPr b="1" i="1" sz="2100">
                <a:solidFill>
                  <a:srgbClr val="CC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4345091" y="2368273"/>
              <a:ext cx="2218544" cy="628905"/>
            </a:xfrm>
            <a:prstGeom prst="roundRect">
              <a:avLst>
                <a:gd fmla="val 10000" name="adj"/>
              </a:avLst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4591596" y="2602452"/>
              <a:ext cx="2218544" cy="62890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"/>
            <p:cNvSpPr txBox="1"/>
            <p:nvPr/>
          </p:nvSpPr>
          <p:spPr>
            <a:xfrm>
              <a:off x="4610016" y="2620872"/>
              <a:ext cx="2181704" cy="592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100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Приложен</a:t>
              </a:r>
              <a:endParaRPr b="1" i="1" sz="21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3822180" y="3642405"/>
              <a:ext cx="3264366" cy="1408775"/>
            </a:xfrm>
            <a:prstGeom prst="roundRect">
              <a:avLst>
                <a:gd fmla="val 10000" name="adj"/>
              </a:avLst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068685" y="3876585"/>
              <a:ext cx="3264366" cy="140877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"/>
            <p:cNvSpPr txBox="1"/>
            <p:nvPr/>
          </p:nvSpPr>
          <p:spPr>
            <a:xfrm>
              <a:off x="4109947" y="3917847"/>
              <a:ext cx="3181842" cy="1326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100">
                  <a:solidFill>
                    <a:srgbClr val="CC0000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Включва програми за изпълнение на конкретни потребителски задачи</a:t>
              </a:r>
              <a:endParaRPr b="1" i="1" sz="2100">
                <a:solidFill>
                  <a:srgbClr val="CC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20"/>
          <p:cNvPicPr preferRelativeResize="0"/>
          <p:nvPr/>
        </p:nvPicPr>
        <p:blipFill rotWithShape="1">
          <a:blip r:embed="rId3">
            <a:alphaModFix/>
          </a:blip>
          <a:srcRect b="27640" l="30225" r="29926" t="2238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21"/>
          <p:cNvPicPr preferRelativeResize="0"/>
          <p:nvPr/>
        </p:nvPicPr>
        <p:blipFill rotWithShape="1">
          <a:blip r:embed="rId3">
            <a:alphaModFix/>
          </a:blip>
          <a:srcRect b="27283" l="29887" r="29926" t="22209"/>
          <a:stretch/>
        </p:blipFill>
        <p:spPr>
          <a:xfrm>
            <a:off x="0" y="3"/>
            <a:ext cx="9144000" cy="6873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0" name="Google Shape;680;p21"/>
          <p:cNvGrpSpPr/>
          <p:nvPr/>
        </p:nvGrpSpPr>
        <p:grpSpPr>
          <a:xfrm>
            <a:off x="3924300" y="3195641"/>
            <a:ext cx="3384550" cy="1025525"/>
            <a:chOff x="3923928" y="3196055"/>
            <a:chExt cx="3384376" cy="1025033"/>
          </a:xfrm>
        </p:grpSpPr>
        <p:sp>
          <p:nvSpPr>
            <p:cNvPr id="681" name="Google Shape;681;p21"/>
            <p:cNvSpPr/>
            <p:nvPr/>
          </p:nvSpPr>
          <p:spPr>
            <a:xfrm>
              <a:off x="3923928" y="3573699"/>
              <a:ext cx="647667" cy="647389"/>
            </a:xfrm>
            <a:prstGeom prst="lightningBolt">
              <a:avLst/>
            </a:prstGeom>
            <a:solidFill>
              <a:srgbClr val="FFFF00"/>
            </a:solidFill>
            <a:ln cap="flat" cmpd="sng" w="254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682" name="Google Shape;682;p21"/>
            <p:cNvSpPr txBox="1"/>
            <p:nvPr/>
          </p:nvSpPr>
          <p:spPr>
            <a:xfrm>
              <a:off x="4247964" y="3196055"/>
              <a:ext cx="3060340" cy="922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Много е важно да се избере локацията на програмата!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22"/>
          <p:cNvPicPr preferRelativeResize="0"/>
          <p:nvPr/>
        </p:nvPicPr>
        <p:blipFill rotWithShape="1">
          <a:blip r:embed="rId3">
            <a:alphaModFix/>
          </a:blip>
          <a:srcRect b="27283" l="30000" r="30036" t="22031"/>
          <a:stretch/>
        </p:blipFill>
        <p:spPr>
          <a:xfrm>
            <a:off x="0" y="0"/>
            <a:ext cx="9144000" cy="6923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3"/>
          <p:cNvPicPr preferRelativeResize="0"/>
          <p:nvPr/>
        </p:nvPicPr>
        <p:blipFill rotWithShape="1">
          <a:blip r:embed="rId3">
            <a:alphaModFix/>
          </a:blip>
          <a:srcRect b="27462" l="29665" r="29813" t="22745"/>
          <a:stretch/>
        </p:blipFill>
        <p:spPr>
          <a:xfrm>
            <a:off x="0" y="-7938"/>
            <a:ext cx="9163050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4"/>
          <p:cNvSpPr/>
          <p:nvPr/>
        </p:nvSpPr>
        <p:spPr>
          <a:xfrm>
            <a:off x="604475" y="241800"/>
            <a:ext cx="7242678" cy="6217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1">
                <a:ln>
                  <a:noFill/>
                </a:ln>
                <a:gradFill>
                  <a:gsLst>
                    <a:gs pos="0">
                      <a:srgbClr val="6F91C8"/>
                    </a:gs>
                    <a:gs pos="49000">
                      <a:srgbClr val="4978B9"/>
                    </a:gs>
                    <a:gs pos="50000">
                      <a:srgbClr val="3268A8"/>
                    </a:gs>
                    <a:gs pos="92000">
                      <a:srgbClr val="305D91"/>
                    </a:gs>
                    <a:gs pos="100000">
                      <a:srgbClr val="305B8E"/>
                    </a:gs>
                  </a:gsLst>
                  <a:lin ang="5400000" scaled="0"/>
                </a:gradFill>
                <a:latin typeface="Calibri"/>
              </a:rPr>
              <a:t>Типове инсталация</a:t>
            </a:r>
          </a:p>
        </p:txBody>
      </p:sp>
      <p:sp>
        <p:nvSpPr>
          <p:cNvPr id="698" name="Google Shape;698;p24"/>
          <p:cNvSpPr txBox="1"/>
          <p:nvPr/>
        </p:nvSpPr>
        <p:spPr>
          <a:xfrm>
            <a:off x="395537" y="1484785"/>
            <a:ext cx="8459787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8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Основна инсталация (препоръчителна)</a:t>
            </a:r>
            <a:r>
              <a:rPr lang="bg-BG" sz="2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–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инсталира се минималният необходим набор от компоненти и функционалности.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Пълна инсталация </a:t>
            </a:r>
            <a:r>
              <a:rPr lang="bg-BG" sz="2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– инсталират се всички функционалности на програмата.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Потребителска инсталация </a:t>
            </a:r>
            <a:r>
              <a:rPr lang="bg-BG" sz="2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– дава възможност на потребителя да избере кои функционалности на приложението да инсталира.</a:t>
            </a:r>
            <a:endParaRPr sz="2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5"/>
          <p:cNvSpPr txBox="1"/>
          <p:nvPr>
            <p:ph idx="1" type="body"/>
          </p:nvPr>
        </p:nvSpPr>
        <p:spPr>
          <a:xfrm>
            <a:off x="611567" y="1090613"/>
            <a:ext cx="8241655" cy="5137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bg-BG" sz="3600"/>
              <a:t>Премахването на вече инсталирана програма се нарича деинсталиране.</a:t>
            </a:r>
            <a:endParaRPr/>
          </a:p>
          <a:p>
            <a:pPr indent="-742950" lvl="0" marL="74295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bg-BG" sz="3600"/>
              <a:t>Контролен панел /Добавяне или премахване на програми - </a:t>
            </a:r>
            <a:r>
              <a:rPr lang="bg-BG" sz="3600">
                <a:solidFill>
                  <a:srgbClr val="FF0000"/>
                </a:solidFill>
              </a:rPr>
              <a:t>препоръчително</a:t>
            </a:r>
            <a:endParaRPr/>
          </a:p>
          <a:p>
            <a:pPr indent="-742950" lvl="0" marL="74295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bg-BG" sz="3600"/>
              <a:t>Чрез файла Uninstall.exe от пакета на програмата, ако има такъв</a:t>
            </a:r>
            <a:endParaRPr/>
          </a:p>
          <a:p>
            <a:pPr indent="0" lvl="0" marL="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-342900" lvl="0" marL="34290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bg-BG" sz="3600"/>
              <a:t>Проблеми при деинсталиране:</a:t>
            </a:r>
            <a:endParaRPr/>
          </a:p>
          <a:p>
            <a:pPr indent="-187960" lvl="1" marL="173736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bg-BG" sz="3200"/>
              <a:t>Загуба на данни;</a:t>
            </a:r>
            <a:endParaRPr/>
          </a:p>
          <a:p>
            <a:pPr indent="-187960" lvl="1" marL="173736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bg-BG" sz="3200"/>
              <a:t>Нефункциониране на други програми.</a:t>
            </a:r>
            <a:endParaRPr/>
          </a:p>
        </p:txBody>
      </p:sp>
      <p:sp>
        <p:nvSpPr>
          <p:cNvPr id="704" name="Google Shape;704;p25"/>
          <p:cNvSpPr/>
          <p:nvPr/>
        </p:nvSpPr>
        <p:spPr>
          <a:xfrm>
            <a:off x="611575" y="197800"/>
            <a:ext cx="7165756" cy="7637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6F91C8"/>
                    </a:gs>
                    <a:gs pos="49000">
                      <a:srgbClr val="4978B9"/>
                    </a:gs>
                    <a:gs pos="50000">
                      <a:srgbClr val="3268A8"/>
                    </a:gs>
                    <a:gs pos="92000">
                      <a:srgbClr val="305D91"/>
                    </a:gs>
                    <a:gs pos="100000">
                      <a:srgbClr val="305B8E"/>
                    </a:gs>
                  </a:gsLst>
                  <a:lin ang="5400000" scaled="0"/>
                </a:gradFill>
                <a:latin typeface="Calibri"/>
              </a:rPr>
              <a:t>4. Деинсталиране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6"/>
          <p:cNvSpPr txBox="1"/>
          <p:nvPr/>
        </p:nvSpPr>
        <p:spPr>
          <a:xfrm>
            <a:off x="251520" y="188640"/>
            <a:ext cx="8892480" cy="9655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bg-BG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Процес на деинсталация</a:t>
            </a:r>
            <a:endParaRPr i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372" y="851651"/>
            <a:ext cx="6984776" cy="600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9388" y="1052736"/>
            <a:ext cx="6696744" cy="4151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5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27"/>
          <p:cNvSpPr txBox="1"/>
          <p:nvPr/>
        </p:nvSpPr>
        <p:spPr>
          <a:xfrm>
            <a:off x="2555883" y="692150"/>
            <a:ext cx="4176713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C7876"/>
              </a:buClr>
              <a:buSzPts val="4800"/>
              <a:buFont typeface="Arial"/>
              <a:buNone/>
            </a:pPr>
            <a:r>
              <a:rPr b="1" lang="bg-BG" sz="4800">
                <a:solidFill>
                  <a:srgbClr val="FC7876"/>
                </a:solidFill>
                <a:latin typeface="Book Antiqua"/>
                <a:ea typeface="Book Antiqua"/>
                <a:cs typeface="Book Antiqua"/>
                <a:sym typeface="Book Antiqua"/>
              </a:rPr>
              <a:t>В  Windows 7</a:t>
            </a:r>
            <a:endParaRPr b="1" sz="4800">
              <a:solidFill>
                <a:srgbClr val="FC7876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28"/>
          <p:cNvPicPr preferRelativeResize="0"/>
          <p:nvPr/>
        </p:nvPicPr>
        <p:blipFill rotWithShape="1">
          <a:blip r:embed="rId3">
            <a:alphaModFix/>
          </a:blip>
          <a:srcRect b="23296" l="26359" r="10869" t="1764"/>
          <a:stretch/>
        </p:blipFill>
        <p:spPr>
          <a:xfrm>
            <a:off x="1" y="0"/>
            <a:ext cx="91503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" name="Google Shape;723;p28"/>
          <p:cNvCxnSpPr/>
          <p:nvPr/>
        </p:nvCxnSpPr>
        <p:spPr>
          <a:xfrm>
            <a:off x="3635375" y="4941888"/>
            <a:ext cx="504825" cy="863600"/>
          </a:xfrm>
          <a:prstGeom prst="straightConnector1">
            <a:avLst/>
          </a:prstGeom>
          <a:noFill/>
          <a:ln cap="flat" cmpd="sng" w="25400">
            <a:solidFill>
              <a:srgbClr val="4A7DBA"/>
            </a:solidFill>
            <a:prstDash val="solid"/>
            <a:round/>
            <a:headEnd len="med" w="med" type="triangle"/>
            <a:tailEnd len="sm" w="sm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29"/>
          <p:cNvPicPr preferRelativeResize="0"/>
          <p:nvPr/>
        </p:nvPicPr>
        <p:blipFill rotWithShape="1">
          <a:blip r:embed="rId3">
            <a:alphaModFix/>
          </a:blip>
          <a:srcRect b="23280" l="26357" r="10965" t="1290"/>
          <a:stretch/>
        </p:blipFill>
        <p:spPr>
          <a:xfrm>
            <a:off x="14289" y="0"/>
            <a:ext cx="91297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3"/>
          <p:cNvGrpSpPr/>
          <p:nvPr/>
        </p:nvGrpSpPr>
        <p:grpSpPr>
          <a:xfrm>
            <a:off x="323524" y="2286472"/>
            <a:ext cx="8712898" cy="2419324"/>
            <a:chOff x="-100059" y="1553354"/>
            <a:chExt cx="8712898" cy="2419324"/>
          </a:xfrm>
        </p:grpSpPr>
        <p:sp>
          <p:nvSpPr>
            <p:cNvPr id="512" name="Google Shape;512;p3"/>
            <p:cNvSpPr/>
            <p:nvPr/>
          </p:nvSpPr>
          <p:spPr>
            <a:xfrm>
              <a:off x="2870729" y="2763035"/>
              <a:ext cx="1500662" cy="69587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"/>
            <p:cNvSpPr txBox="1"/>
            <p:nvPr/>
          </p:nvSpPr>
          <p:spPr>
            <a:xfrm>
              <a:off x="3579706" y="3069619"/>
              <a:ext cx="82707" cy="8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5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70729" y="2067122"/>
              <a:ext cx="1527558" cy="69591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12700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"/>
            <p:cNvSpPr txBox="1"/>
            <p:nvPr/>
          </p:nvSpPr>
          <p:spPr>
            <a:xfrm>
              <a:off x="3592543" y="2373114"/>
              <a:ext cx="83930" cy="839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6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-100059" y="1740970"/>
              <a:ext cx="3897447" cy="2044130"/>
            </a:xfrm>
            <a:prstGeom prst="rect">
              <a:avLst/>
            </a:prstGeom>
            <a:gradFill>
              <a:gsLst>
                <a:gs pos="0">
                  <a:srgbClr val="B9716C"/>
                </a:gs>
                <a:gs pos="50000">
                  <a:srgbClr val="9C2906"/>
                </a:gs>
                <a:gs pos="100000">
                  <a:srgbClr val="8E1D00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ctr" dir="5400000" dist="15875">
                <a:srgbClr val="000000">
                  <a:alpha val="6784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"/>
            <p:cNvSpPr txBox="1"/>
            <p:nvPr/>
          </p:nvSpPr>
          <p:spPr>
            <a:xfrm>
              <a:off x="-100059" y="1740970"/>
              <a:ext cx="3897447" cy="2044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bg-BG" sz="40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Допълнително инсталиране на софтуер</a:t>
              </a:r>
              <a:endParaRPr i="1" sz="40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398287" y="1553354"/>
              <a:ext cx="4214552" cy="1027536"/>
            </a:xfrm>
            <a:prstGeom prst="rect">
              <a:avLst/>
            </a:prstGeom>
            <a:gradFill>
              <a:gsLst>
                <a:gs pos="0">
                  <a:srgbClr val="B9716C"/>
                </a:gs>
                <a:gs pos="50000">
                  <a:srgbClr val="9C2906"/>
                </a:gs>
                <a:gs pos="100000">
                  <a:srgbClr val="8E1D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"/>
            <p:cNvSpPr txBox="1"/>
            <p:nvPr/>
          </p:nvSpPr>
          <p:spPr>
            <a:xfrm>
              <a:off x="4398287" y="1553354"/>
              <a:ext cx="4214552" cy="10275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950" lIns="20950" spcFirstLastPara="1" rIns="20950" wrap="square" tIns="2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bg-BG" sz="33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Закупуване на съответния софтуер</a:t>
              </a:r>
              <a:endParaRPr i="1" sz="33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371392" y="2945142"/>
              <a:ext cx="4241447" cy="1027536"/>
            </a:xfrm>
            <a:prstGeom prst="rect">
              <a:avLst/>
            </a:prstGeom>
            <a:gradFill>
              <a:gsLst>
                <a:gs pos="0">
                  <a:srgbClr val="B9716C"/>
                </a:gs>
                <a:gs pos="50000">
                  <a:srgbClr val="9C2906"/>
                </a:gs>
                <a:gs pos="100000">
                  <a:srgbClr val="8E1D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"/>
            <p:cNvSpPr txBox="1"/>
            <p:nvPr/>
          </p:nvSpPr>
          <p:spPr>
            <a:xfrm>
              <a:off x="4371392" y="2945142"/>
              <a:ext cx="4241447" cy="10275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950" lIns="20950" spcFirstLastPara="1" rIns="20950" wrap="square" tIns="2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bg-BG" sz="33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Сваляне от интернет</a:t>
              </a:r>
              <a:endParaRPr i="1" sz="33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30"/>
          <p:cNvPicPr preferRelativeResize="0"/>
          <p:nvPr/>
        </p:nvPicPr>
        <p:blipFill rotWithShape="1">
          <a:blip r:embed="rId3">
            <a:alphaModFix/>
          </a:blip>
          <a:srcRect b="23412" l="26580" r="11102" t="1234"/>
          <a:stretch/>
        </p:blipFill>
        <p:spPr>
          <a:xfrm>
            <a:off x="-55562" y="0"/>
            <a:ext cx="9199563" cy="6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31"/>
          <p:cNvPicPr preferRelativeResize="0"/>
          <p:nvPr/>
        </p:nvPicPr>
        <p:blipFill rotWithShape="1">
          <a:blip r:embed="rId3">
            <a:alphaModFix/>
          </a:blip>
          <a:srcRect b="23235" l="26690" r="10661" t="141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32"/>
          <p:cNvPicPr preferRelativeResize="0"/>
          <p:nvPr/>
        </p:nvPicPr>
        <p:blipFill rotWithShape="1">
          <a:blip r:embed="rId3">
            <a:alphaModFix/>
          </a:blip>
          <a:srcRect b="27766" l="29881" r="29947" t="22293"/>
          <a:stretch/>
        </p:blipFill>
        <p:spPr>
          <a:xfrm>
            <a:off x="1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33"/>
          <p:cNvPicPr preferRelativeResize="0"/>
          <p:nvPr/>
        </p:nvPicPr>
        <p:blipFill rotWithShape="1">
          <a:blip r:embed="rId3">
            <a:alphaModFix/>
          </a:blip>
          <a:srcRect b="27640" l="30000" r="29812" t="2300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34"/>
          <p:cNvPicPr preferRelativeResize="0"/>
          <p:nvPr/>
        </p:nvPicPr>
        <p:blipFill rotWithShape="1">
          <a:blip r:embed="rId3">
            <a:alphaModFix/>
          </a:blip>
          <a:srcRect b="12500" l="19560" r="18125" t="9792"/>
          <a:stretch/>
        </p:blipFill>
        <p:spPr>
          <a:xfrm>
            <a:off x="12700" y="-26985"/>
            <a:ext cx="91313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34"/>
          <p:cNvSpPr/>
          <p:nvPr/>
        </p:nvSpPr>
        <p:spPr>
          <a:xfrm>
            <a:off x="5003800" y="4652963"/>
            <a:ext cx="2376488" cy="215900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56" name="Google Shape;756;p34"/>
          <p:cNvSpPr txBox="1"/>
          <p:nvPr/>
        </p:nvSpPr>
        <p:spPr>
          <a:xfrm>
            <a:off x="2411415" y="692150"/>
            <a:ext cx="4824412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b="1" lang="bg-BG" sz="48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В  Windows 8.1</a:t>
            </a:r>
            <a:endParaRPr b="1" sz="4800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35"/>
          <p:cNvPicPr preferRelativeResize="0"/>
          <p:nvPr/>
        </p:nvPicPr>
        <p:blipFill rotWithShape="1">
          <a:blip r:embed="rId3">
            <a:alphaModFix/>
          </a:blip>
          <a:srcRect b="12499" l="19560" r="19296" t="9583"/>
          <a:stretch/>
        </p:blipFill>
        <p:spPr>
          <a:xfrm>
            <a:off x="-34925" y="0"/>
            <a:ext cx="9207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35"/>
          <p:cNvSpPr/>
          <p:nvPr/>
        </p:nvSpPr>
        <p:spPr>
          <a:xfrm>
            <a:off x="3113089" y="1700213"/>
            <a:ext cx="2063750" cy="57626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3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68" name="Google Shape;768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9" name="Google Shape;769;p36"/>
            <p:cNvSpPr/>
            <p:nvPr/>
          </p:nvSpPr>
          <p:spPr>
            <a:xfrm>
              <a:off x="0" y="5445224"/>
              <a:ext cx="827584" cy="432048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  <p:sp>
        <p:nvSpPr>
          <p:cNvPr id="770" name="Google Shape;770;p36"/>
          <p:cNvSpPr/>
          <p:nvPr/>
        </p:nvSpPr>
        <p:spPr>
          <a:xfrm>
            <a:off x="2987833" y="3717032"/>
            <a:ext cx="480131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5400">
                <a:solidFill>
                  <a:srgbClr val="DF322D"/>
                </a:solidFill>
                <a:latin typeface="Book Antiqua"/>
                <a:ea typeface="Book Antiqua"/>
                <a:cs typeface="Book Antiqua"/>
                <a:sym typeface="Book Antiqua"/>
              </a:rPr>
              <a:t>В Windows 10</a:t>
            </a:r>
            <a:endParaRPr b="1" sz="5400" cap="none">
              <a:solidFill>
                <a:srgbClr val="DF322D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3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76" name="Google Shape;776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5868144" cy="4569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7" name="Google Shape;777;p37"/>
            <p:cNvPicPr preferRelativeResize="0"/>
            <p:nvPr/>
          </p:nvPicPr>
          <p:blipFill rotWithShape="1">
            <a:blip r:embed="rId4">
              <a:alphaModFix/>
            </a:blip>
            <a:srcRect b="9375" l="4085" r="37242" t="8368"/>
            <a:stretch/>
          </p:blipFill>
          <p:spPr>
            <a:xfrm>
              <a:off x="3337051" y="2280817"/>
              <a:ext cx="5806949" cy="457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8" name="Google Shape;778;p37"/>
            <p:cNvSpPr/>
            <p:nvPr/>
          </p:nvSpPr>
          <p:spPr>
            <a:xfrm>
              <a:off x="683568" y="1052736"/>
              <a:ext cx="1008112" cy="1231968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3203848" y="3284984"/>
              <a:ext cx="2448272" cy="504056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5652120" y="5301208"/>
              <a:ext cx="3491880" cy="1008112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cxnSp>
          <p:nvCxnSpPr>
            <p:cNvPr id="781" name="Google Shape;781;p37"/>
            <p:cNvCxnSpPr/>
            <p:nvPr/>
          </p:nvCxnSpPr>
          <p:spPr>
            <a:xfrm>
              <a:off x="8100392" y="5589240"/>
              <a:ext cx="360040" cy="360040"/>
            </a:xfrm>
            <a:prstGeom prst="straightConnector1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35" y="0"/>
            <a:ext cx="9120553" cy="5976664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38"/>
          <p:cNvSpPr/>
          <p:nvPr/>
        </p:nvSpPr>
        <p:spPr>
          <a:xfrm>
            <a:off x="206123" y="6000893"/>
            <a:ext cx="87849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Адрес на връзката: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u="sng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https://inftech.bgtest.eu/08class/Razdel%203/BANDIZIP-SETUP.EXE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376" y="764704"/>
            <a:ext cx="9144000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orbel"/>
              <a:buNone/>
            </a:pPr>
            <a:r>
              <a:rPr b="1" i="1" lang="bg-BG" sz="4800"/>
              <a:t>СВАЛЯНЕ ОТ ИНТЕРНЕТ</a:t>
            </a:r>
            <a:endParaRPr b="1" i="1" sz="4800"/>
          </a:p>
        </p:txBody>
      </p:sp>
      <p:sp>
        <p:nvSpPr>
          <p:cNvPr id="527" name="Google Shape;527;p4"/>
          <p:cNvSpPr txBox="1"/>
          <p:nvPr>
            <p:ph idx="1" type="body"/>
          </p:nvPr>
        </p:nvSpPr>
        <p:spPr>
          <a:xfrm>
            <a:off x="791251" y="2105809"/>
            <a:ext cx="733806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87960" lvl="0" marL="18288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i="1" lang="bg-BG" sz="3200"/>
              <a:t>Всяка програма е собственост на своите създадели</a:t>
            </a:r>
            <a:endParaRPr/>
          </a:p>
          <a:p>
            <a:pPr indent="-18796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▪"/>
            </a:pPr>
            <a:r>
              <a:rPr i="1" lang="bg-BG" sz="3200"/>
              <a:t>Защитава се от Закона за авторското право и сродните му права</a:t>
            </a:r>
            <a:endParaRPr/>
          </a:p>
          <a:p>
            <a:pPr indent="-18796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▪"/>
            </a:pPr>
            <a:r>
              <a:rPr i="1" lang="bg-BG" sz="3200"/>
              <a:t>Отношението на авторите и потребителите се посочват в специален документ, който се нарича софтуерен лиценз</a:t>
            </a:r>
            <a:endParaRPr/>
          </a:p>
          <a:p>
            <a:pPr indent="-187960" lvl="0" marL="182880" rtl="0" algn="just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▪"/>
            </a:pPr>
            <a:r>
              <a:rPr i="1" lang="bg-BG" sz="3200"/>
              <a:t>Определят се условията на ползване от потребителя</a:t>
            </a:r>
            <a:endParaRPr i="1" sz="3200"/>
          </a:p>
        </p:txBody>
      </p:sp>
      <p:pic>
        <p:nvPicPr>
          <p:cNvPr id="528" name="Google Shape;5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3984" y="121023"/>
            <a:ext cx="1254503" cy="1672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847"/>
            <a:ext cx="9036496" cy="64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8760"/>
            <a:ext cx="9144000" cy="424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289286"/>
            <a:ext cx="8838765" cy="457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81452"/>
            <a:ext cx="8856983" cy="664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36" y="666141"/>
            <a:ext cx="9143999" cy="426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4"/>
          <p:cNvSpPr/>
          <p:nvPr/>
        </p:nvSpPr>
        <p:spPr>
          <a:xfrm>
            <a:off x="83488" y="4941168"/>
            <a:ext cx="903649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18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Адреси на връзките:</a:t>
            </a:r>
            <a:endParaRPr b="1" sz="1800" u="sng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u="sng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https://inftech.bgtest.eu/08class/Razdel%203/Apache_OpenOffice_4.1.3_Win_x86_install_en-US.exe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u="sng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https://inftech.bgtest.eu/08class/Razdel%203/Apache_OpenOffice_4.1.3_Win_x86_langpack_bg.exe</a:t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19" name="Google Shape;819;p44"/>
          <p:cNvSpPr txBox="1"/>
          <p:nvPr/>
        </p:nvSpPr>
        <p:spPr>
          <a:xfrm>
            <a:off x="2267744" y="116632"/>
            <a:ext cx="48245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g-BG" sz="24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Самостоятелна</a:t>
            </a:r>
            <a:r>
              <a:rPr b="1" lang="bg-BG" sz="24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 работа</a:t>
            </a:r>
            <a:endParaRPr b="1" sz="2400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5"/>
          <p:cNvGrpSpPr/>
          <p:nvPr/>
        </p:nvGrpSpPr>
        <p:grpSpPr>
          <a:xfrm>
            <a:off x="81439" y="1018188"/>
            <a:ext cx="8900437" cy="4751303"/>
            <a:chOff x="757" y="682013"/>
            <a:chExt cx="8900437" cy="4751303"/>
          </a:xfrm>
        </p:grpSpPr>
        <p:sp>
          <p:nvSpPr>
            <p:cNvPr id="534" name="Google Shape;534;p5"/>
            <p:cNvSpPr/>
            <p:nvPr/>
          </p:nvSpPr>
          <p:spPr>
            <a:xfrm>
              <a:off x="5292887" y="2867974"/>
              <a:ext cx="422062" cy="83102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952B0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5" name="Google Shape;535;p5"/>
            <p:cNvSpPr/>
            <p:nvPr/>
          </p:nvSpPr>
          <p:spPr>
            <a:xfrm>
              <a:off x="4863093" y="1585303"/>
              <a:ext cx="1555293" cy="3793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6" name="Google Shape;536;p5"/>
            <p:cNvSpPr/>
            <p:nvPr/>
          </p:nvSpPr>
          <p:spPr>
            <a:xfrm>
              <a:off x="3076838" y="4150645"/>
              <a:ext cx="189690" cy="831026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952B0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7" name="Google Shape;537;p5"/>
            <p:cNvSpPr/>
            <p:nvPr/>
          </p:nvSpPr>
          <p:spPr>
            <a:xfrm>
              <a:off x="3220808" y="2867974"/>
              <a:ext cx="91440" cy="37938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rgbClr val="952B0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8" name="Google Shape;538;p5"/>
            <p:cNvSpPr/>
            <p:nvPr/>
          </p:nvSpPr>
          <p:spPr>
            <a:xfrm>
              <a:off x="3266528" y="1585303"/>
              <a:ext cx="1596564" cy="37938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9" name="Google Shape;539;p5"/>
            <p:cNvSpPr/>
            <p:nvPr/>
          </p:nvSpPr>
          <p:spPr>
            <a:xfrm>
              <a:off x="3146978" y="682013"/>
              <a:ext cx="3432229" cy="903289"/>
            </a:xfrm>
            <a:prstGeom prst="rect">
              <a:avLst/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5"/>
            <p:cNvSpPr txBox="1"/>
            <p:nvPr/>
          </p:nvSpPr>
          <p:spPr>
            <a:xfrm>
              <a:off x="3146978" y="682013"/>
              <a:ext cx="3432229" cy="90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32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Право на ползване</a:t>
              </a:r>
              <a:endParaRPr b="1" i="1" sz="32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1900926" y="1964685"/>
              <a:ext cx="2731204" cy="903289"/>
            </a:xfrm>
            <a:prstGeom prst="rect">
              <a:avLst/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5"/>
            <p:cNvSpPr txBox="1"/>
            <p:nvPr/>
          </p:nvSpPr>
          <p:spPr>
            <a:xfrm>
              <a:off x="1900926" y="1964685"/>
              <a:ext cx="2731204" cy="90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8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Платен софтуер</a:t>
              </a:r>
              <a:endParaRPr b="1" i="1" sz="2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2363239" y="3247356"/>
              <a:ext cx="1806579" cy="903289"/>
            </a:xfrm>
            <a:prstGeom prst="rect">
              <a:avLst/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5"/>
            <p:cNvSpPr txBox="1"/>
            <p:nvPr/>
          </p:nvSpPr>
          <p:spPr>
            <a:xfrm>
              <a:off x="2363239" y="3247356"/>
              <a:ext cx="1806579" cy="90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4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Лицензиран софтуер</a:t>
              </a:r>
              <a:endParaRPr b="1" i="1" sz="24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757" y="4530027"/>
              <a:ext cx="3076080" cy="903289"/>
            </a:xfrm>
            <a:prstGeom prst="rect">
              <a:avLst/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5"/>
            <p:cNvSpPr txBox="1"/>
            <p:nvPr/>
          </p:nvSpPr>
          <p:spPr>
            <a:xfrm>
              <a:off x="757" y="4530027"/>
              <a:ext cx="3076080" cy="90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4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Заплаща се периодично определена сума</a:t>
              </a:r>
              <a:endParaRPr b="1" i="1" sz="24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5011512" y="1964685"/>
              <a:ext cx="2813747" cy="903289"/>
            </a:xfrm>
            <a:prstGeom prst="rect">
              <a:avLst/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5"/>
            <p:cNvSpPr txBox="1"/>
            <p:nvPr/>
          </p:nvSpPr>
          <p:spPr>
            <a:xfrm>
              <a:off x="5011512" y="1964685"/>
              <a:ext cx="2813747" cy="90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8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Безплатен софтуер</a:t>
              </a:r>
              <a:endParaRPr b="1" i="1" sz="2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5714949" y="3247356"/>
              <a:ext cx="3186245" cy="903289"/>
            </a:xfrm>
            <a:prstGeom prst="rect">
              <a:avLst/>
            </a:prstGeom>
            <a:solidFill>
              <a:srgbClr val="A52F0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5"/>
            <p:cNvSpPr txBox="1"/>
            <p:nvPr/>
          </p:nvSpPr>
          <p:spPr>
            <a:xfrm>
              <a:off x="5714949" y="3247356"/>
              <a:ext cx="3186245" cy="90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bg-BG" sz="2400">
                  <a:solidFill>
                    <a:schemeClr val="lt1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Програмите могат да се използват без заплащане</a:t>
              </a:r>
              <a:endParaRPr b="1" i="1" sz="24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"/>
          <p:cNvSpPr txBox="1"/>
          <p:nvPr>
            <p:ph idx="1" type="body"/>
          </p:nvPr>
        </p:nvSpPr>
        <p:spPr>
          <a:xfrm>
            <a:off x="179513" y="1628800"/>
            <a:ext cx="8568951" cy="3579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bg-BG" sz="2800"/>
              <a:t>Този закон урежда отношенията, свързани със създаването и разпространението на произведенията на литературата, изкуството и науката.</a:t>
            </a:r>
            <a:endParaRPr/>
          </a:p>
          <a:p>
            <a:pPr indent="-342900" lvl="0" marL="342900" rtl="0" algn="just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bg-BG" sz="2800"/>
              <a:t>Законно право се придобива след покупка от притежателя на авторските права или лицензиран дистрибутор, който включва оригинално копие на инсталиращата програма, оригинален сериен номер за регистрация и оригинална документация.</a:t>
            </a:r>
            <a:endParaRPr/>
          </a:p>
        </p:txBody>
      </p:sp>
      <p:sp>
        <p:nvSpPr>
          <p:cNvPr id="556" name="Google Shape;556;p6"/>
          <p:cNvSpPr/>
          <p:nvPr/>
        </p:nvSpPr>
        <p:spPr>
          <a:xfrm>
            <a:off x="549525" y="395650"/>
            <a:ext cx="8044954" cy="604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6F91C8"/>
                    </a:gs>
                    <a:gs pos="49000">
                      <a:srgbClr val="4978B9"/>
                    </a:gs>
                    <a:gs pos="50000">
                      <a:srgbClr val="3268A8"/>
                    </a:gs>
                    <a:gs pos="92000">
                      <a:srgbClr val="305D91"/>
                    </a:gs>
                    <a:gs pos="100000">
                      <a:srgbClr val="305B8E"/>
                    </a:gs>
                  </a:gsLst>
                  <a:lin ang="5400000" scaled="0"/>
                </a:gradFill>
                <a:latin typeface="Arial"/>
              </a:rPr>
              <a:t>1. Закон за авторското право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"/>
          <p:cNvSpPr/>
          <p:nvPr/>
        </p:nvSpPr>
        <p:spPr>
          <a:xfrm>
            <a:off x="120925" y="2123275"/>
            <a:ext cx="8429589" cy="130572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6F91C8"/>
                    </a:gs>
                    <a:gs pos="49000">
                      <a:srgbClr val="4978B9"/>
                    </a:gs>
                    <a:gs pos="50000">
                      <a:srgbClr val="3268A8"/>
                    </a:gs>
                    <a:gs pos="92000">
                      <a:srgbClr val="305D91"/>
                    </a:gs>
                    <a:gs pos="100000">
                      <a:srgbClr val="305B8E"/>
                    </a:gs>
                  </a:gsLst>
                  <a:lin ang="5400000" scaled="0"/>
                </a:gradFill>
                <a:latin typeface="Book Antiqua"/>
              </a:rPr>
              <a:t>2. Видове програми, </a:t>
            </a:r>
            <a:br>
              <a:rPr b="1" i="0">
                <a:ln>
                  <a:noFill/>
                </a:ln>
                <a:gradFill>
                  <a:gsLst>
                    <a:gs pos="0">
                      <a:srgbClr val="6F91C8"/>
                    </a:gs>
                    <a:gs pos="49000">
                      <a:srgbClr val="4978B9"/>
                    </a:gs>
                    <a:gs pos="50000">
                      <a:srgbClr val="3268A8"/>
                    </a:gs>
                    <a:gs pos="92000">
                      <a:srgbClr val="305D91"/>
                    </a:gs>
                    <a:gs pos="100000">
                      <a:srgbClr val="305B8E"/>
                    </a:gs>
                  </a:gsLst>
                  <a:lin ang="5400000" scaled="0"/>
                </a:gradFill>
                <a:latin typeface="Book Antiqua"/>
              </a:rPr>
            </a:br>
            <a:r>
              <a:rPr b="1" i="0">
                <a:ln>
                  <a:noFill/>
                </a:ln>
                <a:gradFill>
                  <a:gsLst>
                    <a:gs pos="0">
                      <a:srgbClr val="6F91C8"/>
                    </a:gs>
                    <a:gs pos="49000">
                      <a:srgbClr val="4978B9"/>
                    </a:gs>
                    <a:gs pos="50000">
                      <a:srgbClr val="3268A8"/>
                    </a:gs>
                    <a:gs pos="92000">
                      <a:srgbClr val="305D91"/>
                    </a:gs>
                    <a:gs pos="100000">
                      <a:srgbClr val="305B8E"/>
                    </a:gs>
                  </a:gsLst>
                  <a:lin ang="5400000" scaled="0"/>
                </a:gradFill>
                <a:latin typeface="Book Antiqua"/>
              </a:rPr>
              <a:t>разпространявани в Internet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orbel"/>
              <a:buNone/>
            </a:pPr>
            <a:r>
              <a:rPr b="1" i="1" lang="bg-BG" sz="4800"/>
              <a:t>БЕЗПЛАТЕН СОФТУЕР</a:t>
            </a:r>
            <a:endParaRPr b="1" i="1" sz="4800"/>
          </a:p>
        </p:txBody>
      </p:sp>
      <p:sp>
        <p:nvSpPr>
          <p:cNvPr id="567" name="Google Shape;567;p8"/>
          <p:cNvSpPr txBox="1"/>
          <p:nvPr>
            <p:ph idx="1" type="body"/>
          </p:nvPr>
        </p:nvSpPr>
        <p:spPr>
          <a:xfrm>
            <a:off x="831029" y="1880009"/>
            <a:ext cx="733806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18796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b="1" i="1" lang="bg-BG" sz="3200"/>
              <a:t>Freeware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▪"/>
            </a:pPr>
            <a:r>
              <a:rPr i="1" lang="bg-BG" sz="2400"/>
              <a:t>Програми, които се разпространяват свободно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i="1" lang="bg-BG" sz="2400"/>
              <a:t>Авторът ограничава някои права на ползване – копиране, разпространение, промяна и подобрение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▪"/>
            </a:pPr>
            <a:r>
              <a:rPr b="1" i="1" lang="bg-BG" sz="2800"/>
              <a:t>Shareware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▪"/>
            </a:pPr>
            <a:r>
              <a:rPr i="1" lang="bg-BG" sz="2400"/>
              <a:t>Потребителят използва софтуера без заплащане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i="1" lang="bg-BG" sz="2400"/>
              <a:t>Целта е да тества качествата на програмата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i="1" lang="bg-BG" sz="2400"/>
              <a:t>Производителят налага някои ограничения при използването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▪"/>
            </a:pPr>
            <a:r>
              <a:rPr b="1" i="1" lang="bg-BG" sz="2800"/>
              <a:t>Demo версия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▪"/>
            </a:pPr>
            <a:r>
              <a:rPr i="1" lang="bg-BG" sz="2400"/>
              <a:t>Предлага се с рекламна цел и може да се използва постоянно</a:t>
            </a:r>
            <a:endParaRPr/>
          </a:p>
          <a:p>
            <a:pPr indent="-53657" lvl="0" marL="18288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i="1"/>
          </a:p>
        </p:txBody>
      </p:sp>
      <p:pic>
        <p:nvPicPr>
          <p:cNvPr id="568" name="Google Shape;5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2996" y="598527"/>
            <a:ext cx="871580" cy="87652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9" name="Google Shape;56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44" y="598524"/>
            <a:ext cx="821253" cy="87898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"/>
          <p:cNvSpPr txBox="1"/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orbel"/>
              <a:buNone/>
            </a:pPr>
            <a:r>
              <a:rPr b="1" i="1" lang="bg-BG" sz="4800"/>
              <a:t>БЕЗПЛАТЕН СОФТУЕР</a:t>
            </a:r>
            <a:endParaRPr b="1" i="1" sz="4800"/>
          </a:p>
        </p:txBody>
      </p:sp>
      <p:sp>
        <p:nvSpPr>
          <p:cNvPr id="575" name="Google Shape;575;p9"/>
          <p:cNvSpPr txBox="1"/>
          <p:nvPr>
            <p:ph idx="1" type="body"/>
          </p:nvPr>
        </p:nvSpPr>
        <p:spPr>
          <a:xfrm>
            <a:off x="902189" y="2011680"/>
            <a:ext cx="733806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b="1" i="1" lang="bg-BG" sz="2800"/>
              <a:t>Trial версия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i="1" lang="bg-BG"/>
              <a:t>Може да се използва безплатно за определен период от време или за определен брой отваряния на програмата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i="1" lang="bg-BG"/>
              <a:t>Необходим е лиценз, за да продължи да се ползва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Char char="▪"/>
            </a:pPr>
            <a:r>
              <a:rPr b="1" i="1" lang="bg-BG" sz="2800"/>
              <a:t>Adware софтуер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i="1" lang="bg-BG"/>
              <a:t>не се заплащат такси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i="1" lang="bg-BG"/>
              <a:t>Но при използването му се появяват множество нежелани реклами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i="1" lang="bg-BG"/>
              <a:t>Може да нанесе вреда на компютъра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Char char="▪"/>
            </a:pPr>
            <a:r>
              <a:rPr b="1" i="1" lang="bg-BG" sz="2800"/>
              <a:t>Open Source Software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i="1" lang="bg-BG"/>
              <a:t>Свободен софтуер, чийто изходен код също се разпространява свободно</a:t>
            </a:r>
            <a:endParaRPr/>
          </a:p>
          <a:p>
            <a:pPr indent="-182880" lvl="1" marL="41148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i="1" lang="bg-BG"/>
              <a:t>Авторите дават право на потребителите да го използва, копира и изучава, променя и подобрява</a:t>
            </a:r>
            <a:endParaRPr/>
          </a:p>
          <a:p>
            <a:pPr indent="-43179" lvl="0" marL="18288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i="1"/>
          </a:p>
        </p:txBody>
      </p:sp>
      <p:pic>
        <p:nvPicPr>
          <p:cNvPr id="576" name="Google Shape;5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6040" y="4869160"/>
            <a:ext cx="1083440" cy="125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Banded">
  <a:themeElements>
    <a:clrScheme name="Band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Banded">
  <a:themeElements>
    <a:clrScheme name="Band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Banded">
  <a:themeElements>
    <a:clrScheme name="Band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Banded">
  <a:themeElements>
    <a:clrScheme name="Band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Valentina Petkova</dc:creator>
</cp:coreProperties>
</file>