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5" roundtripDataSignature="AMtx7mjceH6I4B9lRKVVaRY7bKeGh0PS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bg-B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6012656" y="771526"/>
            <a:ext cx="3290888"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821656" y="-1209674"/>
            <a:ext cx="3290888"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2"/>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2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3"/>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3"/>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2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457200" y="900114"/>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5"/>
          <p:cNvSpPr txBox="1"/>
          <p:nvPr>
            <p:ph idx="2" type="body"/>
          </p:nvPr>
        </p:nvSpPr>
        <p:spPr>
          <a:xfrm>
            <a:off x="4648200" y="900114"/>
            <a:ext cx="4038600" cy="2545556"/>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6"/>
          <p:cNvSpPr txBox="1"/>
          <p:nvPr>
            <p:ph idx="3" type="body"/>
          </p:nvPr>
        </p:nvSpPr>
        <p:spPr>
          <a:xfrm>
            <a:off x="4645028"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6"/>
          <p:cNvSpPr txBox="1"/>
          <p:nvPr>
            <p:ph idx="4" type="body"/>
          </p:nvPr>
        </p:nvSpPr>
        <p:spPr>
          <a:xfrm>
            <a:off x="4645028"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457203"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8"/>
          <p:cNvSpPr txBox="1"/>
          <p:nvPr>
            <p:ph idx="2" type="body"/>
          </p:nvPr>
        </p:nvSpPr>
        <p:spPr>
          <a:xfrm>
            <a:off x="457203" y="1076327"/>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1792288" y="459581"/>
            <a:ext cx="5486400" cy="3086100"/>
          </a:xfrm>
          <a:prstGeom prst="rect">
            <a:avLst/>
          </a:prstGeom>
          <a:noFill/>
          <a:ln>
            <a:noFill/>
          </a:ln>
        </p:spPr>
      </p:sp>
      <p:sp>
        <p:nvSpPr>
          <p:cNvPr id="68" name="Google Shape;68;p29"/>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bg-BG"/>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35.png"/><Relationship Id="rId5"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learningapps.org/watch?v=pvw0rvt4t18" TargetMode="External"/><Relationship Id="rId4" Type="http://schemas.openxmlformats.org/officeDocument/2006/relationships/hyperlink" Target="https://drive.google.com/file/d/1D3BtUCOe06nSOLlaefi9F0KZ3DQ_xvWk/view?usp=sharing" TargetMode="External"/><Relationship Id="rId5" Type="http://schemas.openxmlformats.org/officeDocument/2006/relationships/hyperlink" Target="https://drive.google.com/file/d/11vr16oKyiqhvrSYcPzeO9BwC2aCNydHz/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1.jpg"/><Relationship Id="rId11" Type="http://schemas.openxmlformats.org/officeDocument/2006/relationships/image" Target="../media/image10.png"/><Relationship Id="rId10" Type="http://schemas.openxmlformats.org/officeDocument/2006/relationships/image" Target="../media/image3.png"/><Relationship Id="rId9" Type="http://schemas.openxmlformats.org/officeDocument/2006/relationships/image" Target="../media/image1.jpg"/><Relationship Id="rId5" Type="http://schemas.openxmlformats.org/officeDocument/2006/relationships/image" Target="../media/image16.jpg"/><Relationship Id="rId6" Type="http://schemas.openxmlformats.org/officeDocument/2006/relationships/image" Target="../media/image9.png"/><Relationship Id="rId7" Type="http://schemas.openxmlformats.org/officeDocument/2006/relationships/image" Target="../media/image4.jpg"/><Relationship Id="rId8"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5.jpg"/><Relationship Id="rId5" Type="http://schemas.openxmlformats.org/officeDocument/2006/relationships/image" Target="../media/image2.jp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8.png"/><Relationship Id="rId10" Type="http://schemas.openxmlformats.org/officeDocument/2006/relationships/image" Target="../media/image29.png"/><Relationship Id="rId9" Type="http://schemas.openxmlformats.org/officeDocument/2006/relationships/image" Target="../media/image34.jpg"/><Relationship Id="rId5" Type="http://schemas.openxmlformats.org/officeDocument/2006/relationships/image" Target="../media/image20.gif"/><Relationship Id="rId6" Type="http://schemas.openxmlformats.org/officeDocument/2006/relationships/image" Target="../media/image27.png"/><Relationship Id="rId7" Type="http://schemas.openxmlformats.org/officeDocument/2006/relationships/image" Target="../media/image25.jpg"/><Relationship Id="rId8"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4139952" y="2152629"/>
            <a:ext cx="4137197" cy="2990871"/>
          </a:xfrm>
          <a:prstGeom prst="rect">
            <a:avLst/>
          </a:prstGeom>
          <a:noFill/>
          <a:ln>
            <a:noFill/>
          </a:ln>
        </p:spPr>
      </p:pic>
      <p:sp>
        <p:nvSpPr>
          <p:cNvPr id="89" name="Google Shape;89;p1"/>
          <p:cNvSpPr/>
          <p:nvPr/>
        </p:nvSpPr>
        <p:spPr>
          <a:xfrm>
            <a:off x="539552" y="115687"/>
            <a:ext cx="813690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bg-BG" sz="4000" u="none" cap="none" strike="noStrike">
                <a:solidFill>
                  <a:schemeClr val="dk1"/>
                </a:solidFill>
                <a:latin typeface="Calibri"/>
                <a:ea typeface="Calibri"/>
                <a:cs typeface="Calibri"/>
                <a:sym typeface="Calibri"/>
              </a:rPr>
              <a:t>Тема 2. Компютърни системи</a:t>
            </a:r>
            <a:endParaRPr b="0" i="0" sz="4000" u="none" cap="none" strike="noStrike">
              <a:solidFill>
                <a:schemeClr val="dk1"/>
              </a:solidFill>
              <a:latin typeface="Calibri"/>
              <a:ea typeface="Calibri"/>
              <a:cs typeface="Calibri"/>
              <a:sym typeface="Calibri"/>
            </a:endParaRPr>
          </a:p>
        </p:txBody>
      </p:sp>
      <p:sp>
        <p:nvSpPr>
          <p:cNvPr id="90" name="Google Shape;90;p1"/>
          <p:cNvSpPr/>
          <p:nvPr/>
        </p:nvSpPr>
        <p:spPr>
          <a:xfrm>
            <a:off x="21704" y="1021996"/>
            <a:ext cx="9122296"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bg-BG" sz="4400" u="none" cap="none" strike="noStrike">
                <a:solidFill>
                  <a:srgbClr val="002060"/>
                </a:solidFill>
                <a:latin typeface="Calibri"/>
                <a:ea typeface="Calibri"/>
                <a:cs typeface="Calibri"/>
                <a:sym typeface="Calibri"/>
              </a:rPr>
              <a:t>Урок 10. Правила за използване и инсталиране на периферни устройства</a:t>
            </a:r>
            <a:endParaRPr/>
          </a:p>
          <a:p>
            <a:pPr indent="0" lvl="0" marL="0" marR="0" rtl="0" algn="l">
              <a:spcBef>
                <a:spcPts val="0"/>
              </a:spcBef>
              <a:spcAft>
                <a:spcPts val="0"/>
              </a:spcAft>
              <a:buNone/>
            </a:pPr>
            <a:r>
              <a:rPr b="1" lang="bg-BG" sz="4400">
                <a:solidFill>
                  <a:srgbClr val="002060"/>
                </a:solidFill>
                <a:latin typeface="Calibri"/>
                <a:ea typeface="Calibri"/>
                <a:cs typeface="Calibri"/>
                <a:sym typeface="Calibri"/>
              </a:rPr>
              <a:t> </a:t>
            </a:r>
            <a:endParaRPr sz="4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0"/>
          <p:cNvPicPr preferRelativeResize="0"/>
          <p:nvPr/>
        </p:nvPicPr>
        <p:blipFill rotWithShape="1">
          <a:blip r:embed="rId3">
            <a:alphaModFix/>
          </a:blip>
          <a:srcRect b="0" l="16232" r="0" t="9703"/>
          <a:stretch/>
        </p:blipFill>
        <p:spPr>
          <a:xfrm>
            <a:off x="7304605" y="59614"/>
            <a:ext cx="1745321" cy="752012"/>
          </a:xfrm>
          <a:prstGeom prst="rect">
            <a:avLst/>
          </a:prstGeom>
          <a:noFill/>
          <a:ln>
            <a:noFill/>
          </a:ln>
        </p:spPr>
      </p:pic>
      <p:sp>
        <p:nvSpPr>
          <p:cNvPr id="206" name="Google Shape;206;p10"/>
          <p:cNvSpPr/>
          <p:nvPr/>
        </p:nvSpPr>
        <p:spPr>
          <a:xfrm>
            <a:off x="0" y="-4151"/>
            <a:ext cx="7816772"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2400">
                <a:solidFill>
                  <a:schemeClr val="dk1"/>
                </a:solidFill>
                <a:latin typeface="Calibri"/>
                <a:ea typeface="Calibri"/>
                <a:cs typeface="Calibri"/>
                <a:sym typeface="Calibri"/>
              </a:rPr>
              <a:t>а)</a:t>
            </a:r>
            <a:r>
              <a:rPr lang="bg-BG" sz="2400">
                <a:solidFill>
                  <a:schemeClr val="dk1"/>
                </a:solidFill>
                <a:latin typeface="Calibri"/>
                <a:ea typeface="Calibri"/>
                <a:cs typeface="Calibri"/>
                <a:sym typeface="Calibri"/>
              </a:rPr>
              <a:t> </a:t>
            </a:r>
            <a:r>
              <a:rPr b="1" lang="bg-BG" sz="3200">
                <a:solidFill>
                  <a:schemeClr val="dk1"/>
                </a:solidFill>
                <a:latin typeface="Calibri"/>
                <a:ea typeface="Calibri"/>
                <a:cs typeface="Calibri"/>
                <a:sym typeface="Calibri"/>
              </a:rPr>
              <a:t>Драйвер</a:t>
            </a:r>
            <a:endParaRPr b="1" sz="3200">
              <a:solidFill>
                <a:schemeClr val="dk1"/>
              </a:solidFill>
              <a:latin typeface="Calibri"/>
              <a:ea typeface="Calibri"/>
              <a:cs typeface="Calibri"/>
              <a:sym typeface="Calibri"/>
            </a:endParaRPr>
          </a:p>
          <a:p>
            <a:pPr indent="0" lvl="0" marL="0" marR="0" rtl="0" algn="just">
              <a:spcBef>
                <a:spcPts val="0"/>
              </a:spcBef>
              <a:spcAft>
                <a:spcPts val="0"/>
              </a:spcAft>
              <a:buNone/>
            </a:pPr>
            <a:r>
              <a:rPr b="1" lang="bg-BG" sz="2400">
                <a:solidFill>
                  <a:schemeClr val="dk1"/>
                </a:solidFill>
                <a:latin typeface="Calibri"/>
                <a:ea typeface="Calibri"/>
                <a:cs typeface="Calibri"/>
                <a:sym typeface="Calibri"/>
              </a:rPr>
              <a:t>- кратка програма (системен софтуер), служеща за разпознаване на периферно устройство на компютъра и управлението му. </a:t>
            </a:r>
            <a:endParaRPr b="1" sz="2400">
              <a:solidFill>
                <a:schemeClr val="dk1"/>
              </a:solidFill>
              <a:latin typeface="Calibri"/>
              <a:ea typeface="Calibri"/>
              <a:cs typeface="Calibri"/>
              <a:sym typeface="Calibri"/>
            </a:endParaRPr>
          </a:p>
        </p:txBody>
      </p:sp>
      <p:sp>
        <p:nvSpPr>
          <p:cNvPr id="207" name="Google Shape;207;p10"/>
          <p:cNvSpPr txBox="1"/>
          <p:nvPr/>
        </p:nvSpPr>
        <p:spPr>
          <a:xfrm>
            <a:off x="35496" y="1612994"/>
            <a:ext cx="9030808" cy="3046988"/>
          </a:xfrm>
          <a:prstGeom prst="rect">
            <a:avLst/>
          </a:prstGeom>
          <a:noFill/>
          <a:ln>
            <a:noFill/>
          </a:ln>
        </p:spPr>
        <p:txBody>
          <a:bodyPr anchorCtr="0" anchor="t" bIns="45700" lIns="91425" spcFirstLastPara="1" rIns="91425" wrap="square" tIns="45700">
            <a:spAutoFit/>
          </a:bodyPr>
          <a:lstStyle/>
          <a:p>
            <a:pPr indent="176213" lvl="0" marL="0" marR="0" rtl="0" algn="just">
              <a:spcBef>
                <a:spcPts val="0"/>
              </a:spcBef>
              <a:spcAft>
                <a:spcPts val="0"/>
              </a:spcAft>
              <a:buNone/>
            </a:pPr>
            <a:r>
              <a:rPr lang="bg-BG" sz="2400">
                <a:solidFill>
                  <a:schemeClr val="dk1"/>
                </a:solidFill>
                <a:latin typeface="Calibri"/>
                <a:ea typeface="Calibri"/>
                <a:cs typeface="Calibri"/>
                <a:sym typeface="Calibri"/>
              </a:rPr>
              <a:t>Драйверите са различни за всяко конкретно периферно устройство и позволяват на компютъра да работи с него. Ако не разполага с драйвер, хардуерът, свързан към компютърът, няма да работи правилно. Драйверите са зависими от хардуера и са специфични за операционната система. </a:t>
            </a:r>
            <a:endParaRPr/>
          </a:p>
          <a:p>
            <a:pPr indent="176213" lvl="0" marL="0" marR="0" rtl="0" algn="just">
              <a:spcBef>
                <a:spcPts val="0"/>
              </a:spcBef>
              <a:spcAft>
                <a:spcPts val="0"/>
              </a:spcAft>
              <a:buNone/>
            </a:pPr>
            <a:r>
              <a:rPr lang="bg-BG" sz="2400">
                <a:solidFill>
                  <a:schemeClr val="dk1"/>
                </a:solidFill>
                <a:latin typeface="Calibri"/>
                <a:ea typeface="Calibri"/>
                <a:cs typeface="Calibri"/>
                <a:sym typeface="Calibri"/>
              </a:rPr>
              <a:t>ОС Windows съдържа голям брой вградени драйвъри за най-често използваните устройства – монитор, мишка, клавиатура, твърд диск, флаш памет и др. </a:t>
            </a:r>
            <a:endParaRPr/>
          </a:p>
        </p:txBody>
      </p:sp>
      <p:grpSp>
        <p:nvGrpSpPr>
          <p:cNvPr id="208" name="Google Shape;208;p10"/>
          <p:cNvGrpSpPr/>
          <p:nvPr/>
        </p:nvGrpSpPr>
        <p:grpSpPr>
          <a:xfrm>
            <a:off x="515364" y="4578465"/>
            <a:ext cx="7830746" cy="544682"/>
            <a:chOff x="498204" y="3147814"/>
            <a:chExt cx="7830746" cy="544682"/>
          </a:xfrm>
        </p:grpSpPr>
        <p:sp>
          <p:nvSpPr>
            <p:cNvPr id="209" name="Google Shape;209;p10"/>
            <p:cNvSpPr/>
            <p:nvPr/>
          </p:nvSpPr>
          <p:spPr>
            <a:xfrm>
              <a:off x="498204" y="3188440"/>
              <a:ext cx="1512168" cy="50405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bg-BG" sz="1600">
                  <a:solidFill>
                    <a:schemeClr val="lt1"/>
                  </a:solidFill>
                  <a:latin typeface="Calibri"/>
                  <a:ea typeface="Calibri"/>
                  <a:cs typeface="Calibri"/>
                  <a:sym typeface="Calibri"/>
                </a:rPr>
                <a:t>Потребител</a:t>
              </a:r>
              <a:endParaRPr sz="1600">
                <a:solidFill>
                  <a:schemeClr val="lt1"/>
                </a:solidFill>
                <a:latin typeface="Calibri"/>
                <a:ea typeface="Calibri"/>
                <a:cs typeface="Calibri"/>
                <a:sym typeface="Calibri"/>
              </a:endParaRPr>
            </a:p>
          </p:txBody>
        </p:sp>
        <p:sp>
          <p:nvSpPr>
            <p:cNvPr id="210" name="Google Shape;210;p10"/>
            <p:cNvSpPr/>
            <p:nvPr/>
          </p:nvSpPr>
          <p:spPr>
            <a:xfrm>
              <a:off x="2193488" y="3160820"/>
              <a:ext cx="1646014" cy="53167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bg-BG" sz="1600">
                  <a:solidFill>
                    <a:schemeClr val="lt1"/>
                  </a:solidFill>
                  <a:latin typeface="Calibri"/>
                  <a:ea typeface="Calibri"/>
                  <a:cs typeface="Calibri"/>
                  <a:sym typeface="Calibri"/>
                </a:rPr>
                <a:t>Потребителски интерфейс</a:t>
              </a:r>
              <a:endParaRPr sz="1600">
                <a:solidFill>
                  <a:schemeClr val="lt1"/>
                </a:solidFill>
                <a:latin typeface="Calibri"/>
                <a:ea typeface="Calibri"/>
                <a:cs typeface="Calibri"/>
                <a:sym typeface="Calibri"/>
              </a:endParaRPr>
            </a:p>
          </p:txBody>
        </p:sp>
        <p:sp>
          <p:nvSpPr>
            <p:cNvPr id="211" name="Google Shape;211;p10"/>
            <p:cNvSpPr/>
            <p:nvPr/>
          </p:nvSpPr>
          <p:spPr>
            <a:xfrm>
              <a:off x="4022618" y="3147814"/>
              <a:ext cx="1646014" cy="53167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bg-BG" sz="1600">
                  <a:solidFill>
                    <a:schemeClr val="lt1"/>
                  </a:solidFill>
                  <a:latin typeface="Calibri"/>
                  <a:ea typeface="Calibri"/>
                  <a:cs typeface="Calibri"/>
                  <a:sym typeface="Calibri"/>
                </a:rPr>
                <a:t>ОС</a:t>
              </a:r>
              <a:endParaRPr/>
            </a:p>
            <a:p>
              <a:pPr indent="0" lvl="0" marL="0" marR="0" rtl="0" algn="ctr">
                <a:spcBef>
                  <a:spcPts val="0"/>
                </a:spcBef>
                <a:spcAft>
                  <a:spcPts val="0"/>
                </a:spcAft>
                <a:buNone/>
              </a:pPr>
              <a:r>
                <a:rPr lang="bg-BG" sz="1600">
                  <a:solidFill>
                    <a:schemeClr val="lt1"/>
                  </a:solidFill>
                  <a:latin typeface="Calibri"/>
                  <a:ea typeface="Calibri"/>
                  <a:cs typeface="Calibri"/>
                  <a:sym typeface="Calibri"/>
                </a:rPr>
                <a:t>Драйвър</a:t>
              </a:r>
              <a:endParaRPr sz="1600">
                <a:solidFill>
                  <a:schemeClr val="lt1"/>
                </a:solidFill>
                <a:latin typeface="Calibri"/>
                <a:ea typeface="Calibri"/>
                <a:cs typeface="Calibri"/>
                <a:sym typeface="Calibri"/>
              </a:endParaRPr>
            </a:p>
          </p:txBody>
        </p:sp>
        <p:sp>
          <p:nvSpPr>
            <p:cNvPr id="212" name="Google Shape;212;p10"/>
            <p:cNvSpPr/>
            <p:nvPr/>
          </p:nvSpPr>
          <p:spPr>
            <a:xfrm>
              <a:off x="5851748" y="3147814"/>
              <a:ext cx="1646014" cy="53167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bg-BG" sz="1600">
                  <a:solidFill>
                    <a:schemeClr val="lt1"/>
                  </a:solidFill>
                  <a:latin typeface="Calibri"/>
                  <a:ea typeface="Calibri"/>
                  <a:cs typeface="Calibri"/>
                  <a:sym typeface="Calibri"/>
                </a:rPr>
                <a:t>Хардуер</a:t>
              </a:r>
              <a:endParaRPr/>
            </a:p>
            <a:p>
              <a:pPr indent="0" lvl="0" marL="0" marR="0" rtl="0" algn="ctr">
                <a:spcBef>
                  <a:spcPts val="0"/>
                </a:spcBef>
                <a:spcAft>
                  <a:spcPts val="0"/>
                </a:spcAft>
                <a:buNone/>
              </a:pPr>
              <a:r>
                <a:rPr lang="bg-BG" sz="1600">
                  <a:solidFill>
                    <a:schemeClr val="lt1"/>
                  </a:solidFill>
                  <a:latin typeface="Calibri"/>
                  <a:ea typeface="Calibri"/>
                  <a:cs typeface="Calibri"/>
                  <a:sym typeface="Calibri"/>
                </a:rPr>
                <a:t>Контролер</a:t>
              </a:r>
              <a:endParaRPr sz="1600">
                <a:solidFill>
                  <a:schemeClr val="lt1"/>
                </a:solidFill>
                <a:latin typeface="Calibri"/>
                <a:ea typeface="Calibri"/>
                <a:cs typeface="Calibri"/>
                <a:sym typeface="Calibri"/>
              </a:endParaRPr>
            </a:p>
          </p:txBody>
        </p:sp>
        <p:sp>
          <p:nvSpPr>
            <p:cNvPr id="213" name="Google Shape;213;p10"/>
            <p:cNvSpPr/>
            <p:nvPr/>
          </p:nvSpPr>
          <p:spPr>
            <a:xfrm>
              <a:off x="7680878" y="3147814"/>
              <a:ext cx="648072" cy="531676"/>
            </a:xfrm>
            <a:prstGeom prst="flowChartMagneticDisk">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bg-BG" sz="1800">
                  <a:solidFill>
                    <a:schemeClr val="lt1"/>
                  </a:solidFill>
                  <a:latin typeface="Calibri"/>
                  <a:ea typeface="Calibri"/>
                  <a:cs typeface="Calibri"/>
                  <a:sym typeface="Calibri"/>
                </a:rPr>
                <a:t>ПУ</a:t>
              </a:r>
              <a:endParaRPr sz="1800">
                <a:solidFill>
                  <a:schemeClr val="lt1"/>
                </a:solidFill>
                <a:latin typeface="Calibri"/>
                <a:ea typeface="Calibri"/>
                <a:cs typeface="Calibri"/>
                <a:sym typeface="Calibri"/>
              </a:endParaRPr>
            </a:p>
          </p:txBody>
        </p:sp>
        <p:sp>
          <p:nvSpPr>
            <p:cNvPr id="214" name="Google Shape;214;p10"/>
            <p:cNvSpPr/>
            <p:nvPr/>
          </p:nvSpPr>
          <p:spPr>
            <a:xfrm>
              <a:off x="2010372" y="3440468"/>
              <a:ext cx="183116" cy="45719"/>
            </a:xfrm>
            <a:prstGeom prst="lef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0"/>
            <p:cNvSpPr/>
            <p:nvPr/>
          </p:nvSpPr>
          <p:spPr>
            <a:xfrm>
              <a:off x="3839502" y="3403798"/>
              <a:ext cx="183116" cy="45719"/>
            </a:xfrm>
            <a:prstGeom prst="lef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0"/>
            <p:cNvSpPr/>
            <p:nvPr/>
          </p:nvSpPr>
          <p:spPr>
            <a:xfrm>
              <a:off x="5668632" y="3416979"/>
              <a:ext cx="183116" cy="45719"/>
            </a:xfrm>
            <a:prstGeom prst="lef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0"/>
            <p:cNvSpPr/>
            <p:nvPr/>
          </p:nvSpPr>
          <p:spPr>
            <a:xfrm>
              <a:off x="7515888" y="3426658"/>
              <a:ext cx="183116" cy="45719"/>
            </a:xfrm>
            <a:prstGeom prst="lef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1"/>
          <p:cNvSpPr/>
          <p:nvPr/>
        </p:nvSpPr>
        <p:spPr>
          <a:xfrm>
            <a:off x="158331" y="123478"/>
            <a:ext cx="8734149"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bg-BG" sz="3200">
                <a:solidFill>
                  <a:schemeClr val="dk1"/>
                </a:solidFill>
                <a:latin typeface="Calibri"/>
                <a:ea typeface="Calibri"/>
                <a:cs typeface="Calibri"/>
                <a:sym typeface="Calibri"/>
              </a:rPr>
              <a:t> б) </a:t>
            </a:r>
            <a:r>
              <a:rPr b="1" lang="bg-BG" sz="3200">
                <a:solidFill>
                  <a:schemeClr val="dk1"/>
                </a:solidFill>
                <a:latin typeface="Calibri"/>
                <a:ea typeface="Calibri"/>
                <a:cs typeface="Calibri"/>
                <a:sym typeface="Calibri"/>
              </a:rPr>
              <a:t>Контролери (разширителни карти)</a:t>
            </a:r>
            <a:endParaRPr b="1" sz="32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Calibri"/>
              <a:buChar char="-"/>
            </a:pPr>
            <a:r>
              <a:rPr lang="bg-BG" sz="2400">
                <a:solidFill>
                  <a:schemeClr val="dk1"/>
                </a:solidFill>
                <a:latin typeface="Calibri"/>
                <a:ea typeface="Calibri"/>
                <a:cs typeface="Calibri"/>
                <a:sym typeface="Calibri"/>
              </a:rPr>
              <a:t>хардуерни елементи (електронни платки), служещи за управлението на периферията на компютъра. </a:t>
            </a:r>
            <a:endParaRPr sz="24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Calibri"/>
              <a:buChar char="-"/>
            </a:pPr>
            <a:r>
              <a:rPr lang="bg-BG" sz="2400">
                <a:solidFill>
                  <a:schemeClr val="dk1"/>
                </a:solidFill>
                <a:latin typeface="Calibri"/>
                <a:ea typeface="Calibri"/>
                <a:cs typeface="Calibri"/>
                <a:sym typeface="Calibri"/>
              </a:rPr>
              <a:t>осъществяват обмена на информация между централния процесор, дънната платка и периферните устройства.</a:t>
            </a:r>
            <a:endParaRPr sz="2400">
              <a:solidFill>
                <a:schemeClr val="dk1"/>
              </a:solidFill>
              <a:latin typeface="Calibri"/>
              <a:ea typeface="Calibri"/>
              <a:cs typeface="Calibri"/>
              <a:sym typeface="Calibri"/>
            </a:endParaRPr>
          </a:p>
        </p:txBody>
      </p:sp>
      <p:grpSp>
        <p:nvGrpSpPr>
          <p:cNvPr id="223" name="Google Shape;223;p11"/>
          <p:cNvGrpSpPr/>
          <p:nvPr/>
        </p:nvGrpSpPr>
        <p:grpSpPr>
          <a:xfrm>
            <a:off x="3089357" y="2644200"/>
            <a:ext cx="2808312" cy="1960067"/>
            <a:chOff x="5076827" y="2349500"/>
            <a:chExt cx="3889375" cy="2951765"/>
          </a:xfrm>
        </p:grpSpPr>
        <p:pic>
          <p:nvPicPr>
            <p:cNvPr id="224" name="Google Shape;224;p11"/>
            <p:cNvPicPr preferRelativeResize="0"/>
            <p:nvPr/>
          </p:nvPicPr>
          <p:blipFill rotWithShape="1">
            <a:blip r:embed="rId3">
              <a:alphaModFix/>
            </a:blip>
            <a:srcRect b="0" l="0" r="0" t="0"/>
            <a:stretch/>
          </p:blipFill>
          <p:spPr>
            <a:xfrm>
              <a:off x="5076827" y="2349500"/>
              <a:ext cx="3889375" cy="2749551"/>
            </a:xfrm>
            <a:prstGeom prst="rect">
              <a:avLst/>
            </a:prstGeom>
            <a:noFill/>
            <a:ln>
              <a:noFill/>
            </a:ln>
          </p:spPr>
        </p:pic>
        <p:sp>
          <p:nvSpPr>
            <p:cNvPr id="225" name="Google Shape;225;p11"/>
            <p:cNvSpPr txBox="1"/>
            <p:nvPr/>
          </p:nvSpPr>
          <p:spPr>
            <a:xfrm>
              <a:off x="5076827" y="4676865"/>
              <a:ext cx="3457575" cy="62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rgbClr val="000066"/>
                  </a:solidFill>
                  <a:latin typeface="Arial"/>
                  <a:ea typeface="Arial"/>
                  <a:cs typeface="Arial"/>
                  <a:sym typeface="Arial"/>
                </a:rPr>
                <a:t>Видео карта – VC</a:t>
              </a:r>
              <a:endParaRPr sz="1800">
                <a:solidFill>
                  <a:srgbClr val="000066"/>
                </a:solidFill>
                <a:latin typeface="Arial"/>
                <a:ea typeface="Arial"/>
                <a:cs typeface="Arial"/>
                <a:sym typeface="Arial"/>
              </a:endParaRPr>
            </a:p>
          </p:txBody>
        </p:sp>
      </p:grpSp>
      <p:grpSp>
        <p:nvGrpSpPr>
          <p:cNvPr id="226" name="Google Shape;226;p11"/>
          <p:cNvGrpSpPr/>
          <p:nvPr/>
        </p:nvGrpSpPr>
        <p:grpSpPr>
          <a:xfrm>
            <a:off x="158331" y="2650608"/>
            <a:ext cx="2746056" cy="2023214"/>
            <a:chOff x="613" y="1773239"/>
            <a:chExt cx="4016018" cy="2930321"/>
          </a:xfrm>
        </p:grpSpPr>
        <p:pic>
          <p:nvPicPr>
            <p:cNvPr id="227" name="Google Shape;227;p11"/>
            <p:cNvPicPr preferRelativeResize="0"/>
            <p:nvPr/>
          </p:nvPicPr>
          <p:blipFill rotWithShape="1">
            <a:blip r:embed="rId4">
              <a:alphaModFix/>
            </a:blip>
            <a:srcRect b="0" l="0" r="0" t="0"/>
            <a:stretch/>
          </p:blipFill>
          <p:spPr>
            <a:xfrm>
              <a:off x="395288" y="1773239"/>
              <a:ext cx="3370262" cy="2616200"/>
            </a:xfrm>
            <a:prstGeom prst="rect">
              <a:avLst/>
            </a:prstGeom>
            <a:noFill/>
            <a:ln>
              <a:noFill/>
            </a:ln>
          </p:spPr>
        </p:pic>
        <p:sp>
          <p:nvSpPr>
            <p:cNvPr id="228" name="Google Shape;228;p11"/>
            <p:cNvSpPr txBox="1"/>
            <p:nvPr/>
          </p:nvSpPr>
          <p:spPr>
            <a:xfrm>
              <a:off x="613" y="4075318"/>
              <a:ext cx="4016018" cy="628242"/>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Clr>
                  <a:srgbClr val="000066"/>
                </a:buClr>
                <a:buSzPts val="1800"/>
                <a:buFont typeface="Noto Sans Symbols"/>
                <a:buNone/>
              </a:pPr>
              <a:r>
                <a:rPr b="1" i="0" lang="bg-BG" sz="1800" u="none" cap="none" strike="noStrike">
                  <a:solidFill>
                    <a:srgbClr val="000066"/>
                  </a:solidFill>
                  <a:latin typeface="Arial"/>
                  <a:ea typeface="Arial"/>
                  <a:cs typeface="Arial"/>
                  <a:sym typeface="Arial"/>
                </a:rPr>
                <a:t>Звукова карта-AC</a:t>
              </a:r>
              <a:endParaRPr b="1" i="0" sz="1800" u="none" cap="none" strike="noStrike">
                <a:solidFill>
                  <a:srgbClr val="000066"/>
                </a:solidFill>
                <a:latin typeface="Arial"/>
                <a:ea typeface="Arial"/>
                <a:cs typeface="Arial"/>
                <a:sym typeface="Arial"/>
              </a:endParaRPr>
            </a:p>
          </p:txBody>
        </p:sp>
      </p:grpSp>
      <p:grpSp>
        <p:nvGrpSpPr>
          <p:cNvPr id="229" name="Google Shape;229;p11"/>
          <p:cNvGrpSpPr/>
          <p:nvPr/>
        </p:nvGrpSpPr>
        <p:grpSpPr>
          <a:xfrm>
            <a:off x="6084193" y="2481361"/>
            <a:ext cx="2808287" cy="2106613"/>
            <a:chOff x="2195514" y="4508500"/>
            <a:chExt cx="2808287" cy="2106613"/>
          </a:xfrm>
        </p:grpSpPr>
        <p:pic>
          <p:nvPicPr>
            <p:cNvPr id="230" name="Google Shape;230;p11"/>
            <p:cNvPicPr preferRelativeResize="0"/>
            <p:nvPr/>
          </p:nvPicPr>
          <p:blipFill rotWithShape="1">
            <a:blip r:embed="rId5">
              <a:alphaModFix/>
            </a:blip>
            <a:srcRect b="0" l="0" r="0" t="0"/>
            <a:stretch/>
          </p:blipFill>
          <p:spPr>
            <a:xfrm>
              <a:off x="2195514" y="4508500"/>
              <a:ext cx="2808287" cy="2106613"/>
            </a:xfrm>
            <a:prstGeom prst="rect">
              <a:avLst/>
            </a:prstGeom>
            <a:noFill/>
            <a:ln>
              <a:noFill/>
            </a:ln>
          </p:spPr>
        </p:pic>
        <p:sp>
          <p:nvSpPr>
            <p:cNvPr id="231" name="Google Shape;231;p11"/>
            <p:cNvSpPr txBox="1"/>
            <p:nvPr/>
          </p:nvSpPr>
          <p:spPr>
            <a:xfrm>
              <a:off x="2195514" y="6165851"/>
              <a:ext cx="26862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rgbClr val="000066"/>
                  </a:solidFill>
                  <a:latin typeface="Arial"/>
                  <a:ea typeface="Arial"/>
                  <a:cs typeface="Arial"/>
                  <a:sym typeface="Arial"/>
                </a:rPr>
                <a:t>Мрежова карта – LAN</a:t>
              </a:r>
              <a:endParaRPr b="1" sz="1800">
                <a:solidFill>
                  <a:srgbClr val="000066"/>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p:nvPr/>
        </p:nvSpPr>
        <p:spPr>
          <a:xfrm>
            <a:off x="179512" y="-20538"/>
            <a:ext cx="8784976"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bg-BG" sz="3200">
                <a:solidFill>
                  <a:schemeClr val="dk1"/>
                </a:solidFill>
                <a:latin typeface="Calibri"/>
                <a:ea typeface="Calibri"/>
                <a:cs typeface="Calibri"/>
                <a:sym typeface="Calibri"/>
              </a:rPr>
              <a:t>в) </a:t>
            </a:r>
            <a:r>
              <a:rPr b="1" lang="bg-BG" sz="3200">
                <a:solidFill>
                  <a:schemeClr val="dk1"/>
                </a:solidFill>
                <a:latin typeface="Calibri"/>
                <a:ea typeface="Calibri"/>
                <a:cs typeface="Calibri"/>
                <a:sym typeface="Calibri"/>
              </a:rPr>
              <a:t>Портове</a:t>
            </a:r>
            <a:endParaRPr b="1" sz="32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2400"/>
              <a:buFont typeface="Calibri"/>
              <a:buChar char="-"/>
            </a:pPr>
            <a:r>
              <a:rPr lang="bg-BG" sz="2400">
                <a:solidFill>
                  <a:schemeClr val="dk1"/>
                </a:solidFill>
                <a:latin typeface="Calibri"/>
                <a:ea typeface="Calibri"/>
                <a:cs typeface="Calibri"/>
                <a:sym typeface="Calibri"/>
              </a:rPr>
              <a:t>местата за свързване на периферните устройства с компютъра.</a:t>
            </a:r>
            <a:endParaRPr/>
          </a:p>
          <a:p>
            <a:pPr indent="-342900" lvl="0" marL="342900" marR="0" rtl="0" algn="just">
              <a:spcBef>
                <a:spcPts val="0"/>
              </a:spcBef>
              <a:spcAft>
                <a:spcPts val="0"/>
              </a:spcAft>
              <a:buClr>
                <a:schemeClr val="dk1"/>
              </a:buClr>
              <a:buSzPts val="2400"/>
              <a:buFont typeface="Calibri"/>
              <a:buChar char="-"/>
            </a:pPr>
            <a:r>
              <a:rPr lang="bg-BG" sz="2400">
                <a:solidFill>
                  <a:schemeClr val="dk1"/>
                </a:solidFill>
                <a:latin typeface="Calibri"/>
                <a:ea typeface="Calibri"/>
                <a:cs typeface="Calibri"/>
                <a:sym typeface="Calibri"/>
              </a:rPr>
              <a:t>те са част от интерфейса на компютърната система. </a:t>
            </a:r>
            <a:endParaRPr/>
          </a:p>
          <a:p>
            <a:pPr indent="-342900" lvl="0" marL="342900" marR="0" rtl="0" algn="just">
              <a:spcBef>
                <a:spcPts val="0"/>
              </a:spcBef>
              <a:spcAft>
                <a:spcPts val="0"/>
              </a:spcAft>
              <a:buClr>
                <a:schemeClr val="dk1"/>
              </a:buClr>
              <a:buSzPts val="2400"/>
              <a:buFont typeface="Calibri"/>
              <a:buChar char="-"/>
            </a:pPr>
            <a:r>
              <a:rPr lang="bg-BG" sz="2400">
                <a:solidFill>
                  <a:schemeClr val="dk1"/>
                </a:solidFill>
                <a:latin typeface="Calibri"/>
                <a:ea typeface="Calibri"/>
                <a:cs typeface="Calibri"/>
                <a:sym typeface="Calibri"/>
              </a:rPr>
              <a:t>към тях се свързват кабели с подходящи накрайници.</a:t>
            </a:r>
            <a:endParaRPr sz="2400">
              <a:solidFill>
                <a:schemeClr val="dk1"/>
              </a:solidFill>
              <a:latin typeface="Calibri"/>
              <a:ea typeface="Calibri"/>
              <a:cs typeface="Calibri"/>
              <a:sym typeface="Calibri"/>
            </a:endParaRPr>
          </a:p>
        </p:txBody>
      </p:sp>
      <p:pic>
        <p:nvPicPr>
          <p:cNvPr descr="Резултат с изображение за портове на компютър" id="237" name="Google Shape;237;p12"/>
          <p:cNvPicPr preferRelativeResize="0"/>
          <p:nvPr/>
        </p:nvPicPr>
        <p:blipFill rotWithShape="1">
          <a:blip r:embed="rId3">
            <a:alphaModFix/>
          </a:blip>
          <a:srcRect b="0" l="0" r="0" t="0"/>
          <a:stretch/>
        </p:blipFill>
        <p:spPr>
          <a:xfrm rot="5400000">
            <a:off x="6155123" y="2478152"/>
            <a:ext cx="4164606" cy="1166090"/>
          </a:xfrm>
          <a:prstGeom prst="rect">
            <a:avLst/>
          </a:prstGeom>
          <a:noFill/>
          <a:ln>
            <a:noFill/>
          </a:ln>
        </p:spPr>
      </p:pic>
      <p:pic>
        <p:nvPicPr>
          <p:cNvPr id="238" name="Google Shape;238;p12"/>
          <p:cNvPicPr preferRelativeResize="0"/>
          <p:nvPr/>
        </p:nvPicPr>
        <p:blipFill rotWithShape="1">
          <a:blip r:embed="rId4">
            <a:alphaModFix/>
          </a:blip>
          <a:srcRect b="0" l="0" r="0" t="29539"/>
          <a:stretch/>
        </p:blipFill>
        <p:spPr>
          <a:xfrm>
            <a:off x="179512" y="1672233"/>
            <a:ext cx="5573335" cy="32795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nvSpPr>
        <p:spPr>
          <a:xfrm>
            <a:off x="-1" y="0"/>
            <a:ext cx="9144000" cy="583500"/>
          </a:xfrm>
          <a:prstGeom prst="rect">
            <a:avLst/>
          </a:prstGeom>
          <a:noFill/>
          <a:ln>
            <a:noFill/>
          </a:ln>
        </p:spPr>
        <p:txBody>
          <a:bodyPr anchorCtr="0" anchor="t" bIns="45700" lIns="91425" spcFirstLastPara="1" rIns="91425" wrap="square" tIns="45700">
            <a:normAutofit lnSpcReduction="20000"/>
          </a:bodyPr>
          <a:lstStyle/>
          <a:p>
            <a:pPr indent="0" lvl="0" marL="0" marR="0" rtl="0" algn="ctr">
              <a:spcBef>
                <a:spcPts val="0"/>
              </a:spcBef>
              <a:spcAft>
                <a:spcPts val="0"/>
              </a:spcAft>
              <a:buClr>
                <a:schemeClr val="dk1"/>
              </a:buClr>
              <a:buSzPts val="3600"/>
              <a:buFont typeface="Noto Sans Symbols"/>
              <a:buNone/>
            </a:pPr>
            <a:r>
              <a:rPr b="1" lang="bg-BG" sz="3600">
                <a:solidFill>
                  <a:schemeClr val="dk1"/>
                </a:solidFill>
                <a:latin typeface="Calibri"/>
                <a:ea typeface="Calibri"/>
                <a:cs typeface="Calibri"/>
                <a:sym typeface="Calibri"/>
              </a:rPr>
              <a:t>5. Инсталиране на периферно устройство</a:t>
            </a:r>
            <a:endParaRPr/>
          </a:p>
        </p:txBody>
      </p:sp>
      <p:sp>
        <p:nvSpPr>
          <p:cNvPr id="244" name="Google Shape;244;p13"/>
          <p:cNvSpPr txBox="1"/>
          <p:nvPr/>
        </p:nvSpPr>
        <p:spPr>
          <a:xfrm>
            <a:off x="107504" y="483518"/>
            <a:ext cx="8928992"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bg-BG" sz="2400">
                <a:solidFill>
                  <a:schemeClr val="dk1"/>
                </a:solidFill>
                <a:latin typeface="Calibri"/>
                <a:ea typeface="Calibri"/>
                <a:cs typeface="Calibri"/>
                <a:sym typeface="Calibri"/>
              </a:rPr>
              <a:t>1. </a:t>
            </a:r>
            <a:r>
              <a:rPr b="1" i="1" lang="bg-BG" sz="2400">
                <a:solidFill>
                  <a:schemeClr val="dk1"/>
                </a:solidFill>
                <a:latin typeface="Calibri"/>
                <a:ea typeface="Calibri"/>
                <a:cs typeface="Calibri"/>
                <a:sym typeface="Calibri"/>
              </a:rPr>
              <a:t>ОС съдържа подходящ драйвър:</a:t>
            </a:r>
            <a:endParaRPr b="1" i="1" sz="2400">
              <a:solidFill>
                <a:schemeClr val="dk1"/>
              </a:solidFill>
              <a:latin typeface="Calibri"/>
              <a:ea typeface="Calibri"/>
              <a:cs typeface="Calibri"/>
              <a:sym typeface="Calibri"/>
            </a:endParaRPr>
          </a:p>
          <a:p>
            <a:pPr indent="176213" lvl="0" marL="0" marR="0" rtl="0" algn="just">
              <a:spcBef>
                <a:spcPts val="0"/>
              </a:spcBef>
              <a:spcAft>
                <a:spcPts val="0"/>
              </a:spcAft>
              <a:buNone/>
            </a:pPr>
            <a:r>
              <a:rPr lang="bg-BG" sz="2400">
                <a:solidFill>
                  <a:srgbClr val="FF0000"/>
                </a:solidFill>
                <a:latin typeface="Calibri"/>
                <a:ea typeface="Calibri"/>
                <a:cs typeface="Calibri"/>
                <a:sym typeface="Calibri"/>
              </a:rPr>
              <a:t>Plug and Play </a:t>
            </a:r>
            <a:r>
              <a:rPr lang="bg-BG" sz="2400">
                <a:solidFill>
                  <a:schemeClr val="dk1"/>
                </a:solidFill>
                <a:latin typeface="Calibri"/>
                <a:ea typeface="Calibri"/>
                <a:cs typeface="Calibri"/>
                <a:sym typeface="Calibri"/>
              </a:rPr>
              <a:t>(“постави и работи“) </a:t>
            </a:r>
            <a:r>
              <a:rPr lang="bg-BG" sz="2400">
                <a:solidFill>
                  <a:srgbClr val="FF0000"/>
                </a:solidFill>
                <a:latin typeface="Calibri"/>
                <a:ea typeface="Calibri"/>
                <a:cs typeface="Calibri"/>
                <a:sym typeface="Calibri"/>
              </a:rPr>
              <a:t>технология - </a:t>
            </a:r>
            <a:r>
              <a:rPr lang="bg-BG" sz="2400">
                <a:solidFill>
                  <a:schemeClr val="dk1"/>
                </a:solidFill>
                <a:latin typeface="Calibri"/>
                <a:ea typeface="Calibri"/>
                <a:cs typeface="Calibri"/>
                <a:sym typeface="Calibri"/>
              </a:rPr>
              <a:t>тази технология позволява да се добави ново устройство, без да се налага ръчно инсталиране или конфигуриране на драйвер. </a:t>
            </a:r>
            <a:endParaRPr/>
          </a:p>
          <a:p>
            <a:pPr indent="176213" lvl="0" marL="0" marR="0" rtl="0" algn="just">
              <a:spcBef>
                <a:spcPts val="0"/>
              </a:spcBef>
              <a:spcAft>
                <a:spcPts val="0"/>
              </a:spcAft>
              <a:buNone/>
            </a:pPr>
            <a:r>
              <a:rPr lang="bg-BG" sz="2400">
                <a:solidFill>
                  <a:schemeClr val="dk1"/>
                </a:solidFill>
                <a:latin typeface="Calibri"/>
                <a:ea typeface="Calibri"/>
                <a:cs typeface="Calibri"/>
                <a:sym typeface="Calibri"/>
              </a:rPr>
              <a:t>ОС разпознава устройството, инсталира автоматично най-подходящия драйвер и осъществява автоматичната настройка на различните продукти. Устройството заработва веднага.</a:t>
            </a:r>
            <a:endParaRPr/>
          </a:p>
          <a:p>
            <a:pPr indent="176213" lvl="0" marL="0" marR="0" rtl="0" algn="just">
              <a:spcBef>
                <a:spcPts val="0"/>
              </a:spcBef>
              <a:spcAft>
                <a:spcPts val="0"/>
              </a:spcAft>
              <a:buNone/>
            </a:pPr>
            <a:r>
              <a:rPr lang="bg-BG" sz="2400">
                <a:solidFill>
                  <a:schemeClr val="dk1"/>
                </a:solidFill>
                <a:latin typeface="Calibri"/>
                <a:ea typeface="Calibri"/>
                <a:cs typeface="Calibri"/>
                <a:sym typeface="Calibri"/>
              </a:rPr>
              <a:t>2. </a:t>
            </a:r>
            <a:r>
              <a:rPr b="1" i="1" lang="bg-BG" sz="2400">
                <a:solidFill>
                  <a:schemeClr val="dk1"/>
                </a:solidFill>
                <a:latin typeface="Calibri"/>
                <a:ea typeface="Calibri"/>
                <a:cs typeface="Calibri"/>
                <a:sym typeface="Calibri"/>
              </a:rPr>
              <a:t>ОС не съдържа подходящ драйвър:</a:t>
            </a:r>
            <a:endParaRPr/>
          </a:p>
          <a:p>
            <a:pPr indent="176213" lvl="0" marL="0" marR="0" rtl="0" algn="just">
              <a:spcBef>
                <a:spcPts val="0"/>
              </a:spcBef>
              <a:spcAft>
                <a:spcPts val="0"/>
              </a:spcAft>
              <a:buNone/>
            </a:pPr>
            <a:r>
              <a:rPr lang="bg-BG" sz="2400">
                <a:solidFill>
                  <a:schemeClr val="dk1"/>
                </a:solidFill>
                <a:latin typeface="Calibri"/>
                <a:ea typeface="Calibri"/>
                <a:cs typeface="Calibri"/>
                <a:sym typeface="Calibri"/>
              </a:rPr>
              <a:t>Използват се драйверите, които производителите са разработили (от предоставен при закупуването диск или от сайта на производителя). Инсталирането се извършва като се следват приложените инструкции.</a:t>
            </a: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4"/>
          <p:cNvSpPr txBox="1"/>
          <p:nvPr>
            <p:ph type="title"/>
          </p:nvPr>
        </p:nvSpPr>
        <p:spPr>
          <a:xfrm>
            <a:off x="395536" y="0"/>
            <a:ext cx="8229600" cy="8572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bg-BG" sz="4000"/>
              <a:t>6. Регистър на периферните устройства</a:t>
            </a:r>
            <a:endParaRPr b="1" i="1" sz="4000"/>
          </a:p>
        </p:txBody>
      </p:sp>
      <p:sp>
        <p:nvSpPr>
          <p:cNvPr id="250" name="Google Shape;250;p14"/>
          <p:cNvSpPr txBox="1"/>
          <p:nvPr>
            <p:ph idx="1" type="body"/>
          </p:nvPr>
        </p:nvSpPr>
        <p:spPr>
          <a:xfrm>
            <a:off x="1714" y="3008447"/>
            <a:ext cx="9144000" cy="17278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bg-BG" sz="2400"/>
              <a:t>Device Manager е софтуерен инструмент на операционната система, чрез който се проверява какви хардуерни компоненти са инсталирани и дали са инсталирани правилно . Стартиране: </a:t>
            </a:r>
            <a:endParaRPr sz="2400"/>
          </a:p>
          <a:p>
            <a:pPr indent="-342900" lvl="0" marL="1793875" rtl="0" algn="l">
              <a:spcBef>
                <a:spcPts val="480"/>
              </a:spcBef>
              <a:spcAft>
                <a:spcPts val="0"/>
              </a:spcAft>
              <a:buClr>
                <a:schemeClr val="dk1"/>
              </a:buClr>
              <a:buSzPts val="2400"/>
              <a:buFont typeface="Noto Sans Symbols"/>
              <a:buChar char="⮚"/>
            </a:pPr>
            <a:r>
              <a:rPr lang="bg-BG" sz="2400"/>
              <a:t> </a:t>
            </a:r>
            <a:r>
              <a:rPr b="1" lang="bg-BG" sz="2400"/>
              <a:t>My computer(This PC) / Manage/  Device Manager</a:t>
            </a:r>
            <a:endParaRPr/>
          </a:p>
          <a:p>
            <a:pPr indent="-342900" lvl="0" marL="1793875" rtl="0" algn="l">
              <a:spcBef>
                <a:spcPts val="480"/>
              </a:spcBef>
              <a:spcAft>
                <a:spcPts val="0"/>
              </a:spcAft>
              <a:buClr>
                <a:schemeClr val="dk1"/>
              </a:buClr>
              <a:buSzPts val="2400"/>
              <a:buFont typeface="Noto Sans Symbols"/>
              <a:buChar char="⮚"/>
            </a:pPr>
            <a:r>
              <a:rPr b="1" lang="bg-BG" sz="2400"/>
              <a:t>Control Panel/ Device Manager</a:t>
            </a:r>
            <a:endParaRPr b="1" sz="2400"/>
          </a:p>
        </p:txBody>
      </p:sp>
      <p:sp>
        <p:nvSpPr>
          <p:cNvPr id="251" name="Google Shape;251;p14"/>
          <p:cNvSpPr txBox="1"/>
          <p:nvPr/>
        </p:nvSpPr>
        <p:spPr>
          <a:xfrm>
            <a:off x="395536" y="915566"/>
            <a:ext cx="820891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2400">
                <a:solidFill>
                  <a:schemeClr val="dk1"/>
                </a:solidFill>
                <a:latin typeface="Calibri"/>
                <a:ea typeface="Calibri"/>
                <a:cs typeface="Calibri"/>
                <a:sym typeface="Calibri"/>
              </a:rPr>
              <a:t>В ОС Windows има регистър на всички хардуерни устройства, вкл. и на периферните, в който се виждат характеристиките на инсталираните драйвери.</a:t>
            </a:r>
            <a:endParaRPr sz="2400">
              <a:solidFill>
                <a:schemeClr val="dk1"/>
              </a:solidFill>
              <a:latin typeface="Calibri"/>
              <a:ea typeface="Calibri"/>
              <a:cs typeface="Calibri"/>
              <a:sym typeface="Calibri"/>
            </a:endParaRPr>
          </a:p>
        </p:txBody>
      </p:sp>
      <p:sp>
        <p:nvSpPr>
          <p:cNvPr id="252" name="Google Shape;252;p14"/>
          <p:cNvSpPr/>
          <p:nvPr/>
        </p:nvSpPr>
        <p:spPr>
          <a:xfrm>
            <a:off x="1403648" y="2177450"/>
            <a:ext cx="662473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bg-BG" sz="2400">
                <a:solidFill>
                  <a:schemeClr val="dk1"/>
                </a:solidFill>
                <a:latin typeface="Calibri"/>
                <a:ea typeface="Calibri"/>
                <a:cs typeface="Calibri"/>
                <a:sym typeface="Calibri"/>
              </a:rPr>
              <a:t>Device Manager</a:t>
            </a:r>
            <a:endParaRPr b="1" i="1" sz="2400">
              <a:solidFill>
                <a:schemeClr val="dk1"/>
              </a:solidFill>
              <a:latin typeface="Calibri"/>
              <a:ea typeface="Calibri"/>
              <a:cs typeface="Calibri"/>
              <a:sym typeface="Calibri"/>
            </a:endParaRPr>
          </a:p>
          <a:p>
            <a:pPr indent="0" lvl="0" marL="0" marR="0" rtl="0" algn="ctr">
              <a:spcBef>
                <a:spcPts val="0"/>
              </a:spcBef>
              <a:spcAft>
                <a:spcPts val="0"/>
              </a:spcAft>
              <a:buNone/>
            </a:pPr>
            <a:r>
              <a:rPr b="1" i="1" lang="bg-BG" sz="2400">
                <a:solidFill>
                  <a:schemeClr val="dk1"/>
                </a:solidFill>
                <a:latin typeface="Calibri"/>
                <a:ea typeface="Calibri"/>
                <a:cs typeface="Calibri"/>
                <a:sym typeface="Calibri"/>
              </a:rPr>
              <a:t>(Диспечер на устройствата)</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15"/>
          <p:cNvPicPr preferRelativeResize="0"/>
          <p:nvPr/>
        </p:nvPicPr>
        <p:blipFill rotWithShape="1">
          <a:blip r:embed="rId3">
            <a:alphaModFix/>
          </a:blip>
          <a:srcRect b="60215" l="3710" r="66936" t="0"/>
          <a:stretch/>
        </p:blipFill>
        <p:spPr>
          <a:xfrm>
            <a:off x="-28679" y="1"/>
            <a:ext cx="2684206" cy="2046338"/>
          </a:xfrm>
          <a:prstGeom prst="rect">
            <a:avLst/>
          </a:prstGeom>
          <a:noFill/>
          <a:ln>
            <a:noFill/>
          </a:ln>
        </p:spPr>
      </p:pic>
      <p:sp>
        <p:nvSpPr>
          <p:cNvPr id="258" name="Google Shape;258;p15"/>
          <p:cNvSpPr/>
          <p:nvPr/>
        </p:nvSpPr>
        <p:spPr>
          <a:xfrm>
            <a:off x="165724" y="411510"/>
            <a:ext cx="936104" cy="162018"/>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9" name="Google Shape;259;p15"/>
          <p:cNvPicPr preferRelativeResize="0"/>
          <p:nvPr/>
        </p:nvPicPr>
        <p:blipFill rotWithShape="1">
          <a:blip r:embed="rId4">
            <a:alphaModFix/>
          </a:blip>
          <a:srcRect b="6250" l="1640" r="26208" t="1875"/>
          <a:stretch/>
        </p:blipFill>
        <p:spPr>
          <a:xfrm>
            <a:off x="1835697" y="843558"/>
            <a:ext cx="7137789" cy="4029912"/>
          </a:xfrm>
          <a:prstGeom prst="rect">
            <a:avLst/>
          </a:prstGeom>
          <a:noFill/>
          <a:ln>
            <a:noFill/>
          </a:ln>
        </p:spPr>
      </p:pic>
      <p:sp>
        <p:nvSpPr>
          <p:cNvPr id="260" name="Google Shape;260;p15"/>
          <p:cNvSpPr/>
          <p:nvPr/>
        </p:nvSpPr>
        <p:spPr>
          <a:xfrm>
            <a:off x="1907704" y="2037976"/>
            <a:ext cx="1224136" cy="162018"/>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5"/>
          <p:cNvSpPr/>
          <p:nvPr/>
        </p:nvSpPr>
        <p:spPr>
          <a:xfrm>
            <a:off x="3355906" y="0"/>
            <a:ext cx="4507068"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bg-BG" sz="4400" cap="none">
                <a:solidFill>
                  <a:schemeClr val="dk1"/>
                </a:solidFill>
                <a:latin typeface="Calibri"/>
                <a:ea typeface="Calibri"/>
                <a:cs typeface="Calibri"/>
                <a:sym typeface="Calibri"/>
              </a:rPr>
              <a:t>Активиране</a:t>
            </a:r>
            <a:endParaRPr/>
          </a:p>
          <a:p>
            <a:pPr indent="0" lvl="0" marL="0" marR="0" rtl="0" algn="ctr">
              <a:spcBef>
                <a:spcPts val="0"/>
              </a:spcBef>
              <a:spcAft>
                <a:spcPts val="0"/>
              </a:spcAft>
              <a:buNone/>
            </a:pPr>
            <a:r>
              <a:rPr b="1" i="1" lang="bg-BG" sz="4400" cap="none">
                <a:solidFill>
                  <a:schemeClr val="dk1"/>
                </a:solidFill>
                <a:latin typeface="Calibri"/>
                <a:ea typeface="Calibri"/>
                <a:cs typeface="Calibri"/>
                <a:sym typeface="Calibri"/>
              </a:rPr>
              <a:t>В Windows 8.1, 10</a:t>
            </a:r>
            <a:endParaRPr b="1" i="1" sz="4400" cap="none">
              <a:solidFill>
                <a:schemeClr val="dk1"/>
              </a:solidFill>
              <a:latin typeface="Calibri"/>
              <a:ea typeface="Calibri"/>
              <a:cs typeface="Calibri"/>
              <a:sym typeface="Calibri"/>
            </a:endParaRPr>
          </a:p>
        </p:txBody>
      </p:sp>
      <p:sp>
        <p:nvSpPr>
          <p:cNvPr id="262" name="Google Shape;262;p15"/>
          <p:cNvSpPr txBox="1"/>
          <p:nvPr/>
        </p:nvSpPr>
        <p:spPr>
          <a:xfrm>
            <a:off x="4644009" y="1599642"/>
            <a:ext cx="4329476" cy="291615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000"/>
              <a:buFont typeface="Calibri"/>
              <a:buChar char="•"/>
            </a:pPr>
            <a:r>
              <a:rPr b="1" lang="bg-BG" sz="2000">
                <a:solidFill>
                  <a:schemeClr val="dk1"/>
                </a:solidFill>
                <a:latin typeface="Calibri"/>
                <a:ea typeface="Calibri"/>
                <a:cs typeface="Calibri"/>
                <a:sym typeface="Calibri"/>
              </a:rPr>
              <a:t>За всеки хардуерен компонент могат да се видят подробности (тип, инсталирани драйвери ), ако се кликне на знака “+” или „&gt;“ пред наименованието му. Ако до някои от компонентите има знак “?”, това означава, че има проблем при инсталирането на драйвера и евентуални затруднения при използване на устройството.</a:t>
            </a:r>
            <a:endParaRPr/>
          </a:p>
        </p:txBody>
      </p:sp>
      <p:sp>
        <p:nvSpPr>
          <p:cNvPr id="263" name="Google Shape;263;p15"/>
          <p:cNvSpPr txBox="1"/>
          <p:nvPr/>
        </p:nvSpPr>
        <p:spPr>
          <a:xfrm>
            <a:off x="536872" y="2535348"/>
            <a:ext cx="11299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Calibri"/>
                <a:ea typeface="Calibri"/>
                <a:cs typeface="Calibri"/>
                <a:sym typeface="Calibri"/>
              </a:rPr>
              <a:t>1</a:t>
            </a:r>
            <a:r>
              <a:rPr b="1" baseline="30000" lang="bg-BG" sz="1800">
                <a:solidFill>
                  <a:schemeClr val="dk1"/>
                </a:solidFill>
                <a:latin typeface="Calibri"/>
                <a:ea typeface="Calibri"/>
                <a:cs typeface="Calibri"/>
                <a:sym typeface="Calibri"/>
              </a:rPr>
              <a:t>-ви</a:t>
            </a:r>
            <a:r>
              <a:rPr b="1" lang="bg-BG" sz="1800">
                <a:solidFill>
                  <a:schemeClr val="dk1"/>
                </a:solidFill>
                <a:latin typeface="Calibri"/>
                <a:ea typeface="Calibri"/>
                <a:cs typeface="Calibri"/>
                <a:sym typeface="Calibri"/>
              </a:rPr>
              <a:t> начин</a:t>
            </a:r>
            <a:endParaRPr b="1"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6"/>
          <p:cNvSpPr/>
          <p:nvPr/>
        </p:nvSpPr>
        <p:spPr>
          <a:xfrm>
            <a:off x="2123728" y="118543"/>
            <a:ext cx="4211538"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bg-BG" sz="4400">
                <a:solidFill>
                  <a:schemeClr val="dk1"/>
                </a:solidFill>
                <a:latin typeface="Calibri"/>
                <a:ea typeface="Calibri"/>
                <a:cs typeface="Calibri"/>
                <a:sym typeface="Calibri"/>
              </a:rPr>
              <a:t>o</a:t>
            </a:r>
            <a:r>
              <a:rPr b="1" i="1" lang="bg-BG" sz="4400" cap="none">
                <a:solidFill>
                  <a:schemeClr val="dk1"/>
                </a:solidFill>
                <a:latin typeface="Calibri"/>
                <a:ea typeface="Calibri"/>
                <a:cs typeface="Calibri"/>
                <a:sym typeface="Calibri"/>
              </a:rPr>
              <a:t>т Control Panel</a:t>
            </a:r>
            <a:endParaRPr b="1" i="1" sz="4400" cap="none">
              <a:solidFill>
                <a:schemeClr val="dk1"/>
              </a:solidFill>
              <a:latin typeface="Calibri"/>
              <a:ea typeface="Calibri"/>
              <a:cs typeface="Calibri"/>
              <a:sym typeface="Calibri"/>
            </a:endParaRPr>
          </a:p>
        </p:txBody>
      </p:sp>
      <p:grpSp>
        <p:nvGrpSpPr>
          <p:cNvPr id="269" name="Google Shape;269;p16"/>
          <p:cNvGrpSpPr/>
          <p:nvPr/>
        </p:nvGrpSpPr>
        <p:grpSpPr>
          <a:xfrm>
            <a:off x="56382" y="1339857"/>
            <a:ext cx="4371602" cy="3123926"/>
            <a:chOff x="56382" y="1183978"/>
            <a:chExt cx="9087618" cy="5257800"/>
          </a:xfrm>
        </p:grpSpPr>
        <p:pic>
          <p:nvPicPr>
            <p:cNvPr id="270" name="Google Shape;270;p16"/>
            <p:cNvPicPr preferRelativeResize="0"/>
            <p:nvPr/>
          </p:nvPicPr>
          <p:blipFill rotWithShape="1">
            <a:blip r:embed="rId3">
              <a:alphaModFix/>
            </a:blip>
            <a:srcRect b="17834" l="13736" r="11086" t="4803"/>
            <a:stretch/>
          </p:blipFill>
          <p:spPr>
            <a:xfrm>
              <a:off x="56382" y="1183978"/>
              <a:ext cx="9087618" cy="5257800"/>
            </a:xfrm>
            <a:prstGeom prst="rect">
              <a:avLst/>
            </a:prstGeom>
            <a:noFill/>
            <a:ln>
              <a:noFill/>
            </a:ln>
          </p:spPr>
        </p:pic>
        <p:sp>
          <p:nvSpPr>
            <p:cNvPr id="271" name="Google Shape;271;p16"/>
            <p:cNvSpPr/>
            <p:nvPr/>
          </p:nvSpPr>
          <p:spPr>
            <a:xfrm>
              <a:off x="179512" y="3212976"/>
              <a:ext cx="2051720" cy="648072"/>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2" name="Google Shape;272;p16"/>
          <p:cNvSpPr txBox="1"/>
          <p:nvPr/>
        </p:nvSpPr>
        <p:spPr>
          <a:xfrm>
            <a:off x="640416" y="243121"/>
            <a:ext cx="11299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Calibri"/>
                <a:ea typeface="Calibri"/>
                <a:cs typeface="Calibri"/>
                <a:sym typeface="Calibri"/>
              </a:rPr>
              <a:t>2</a:t>
            </a:r>
            <a:r>
              <a:rPr b="1" baseline="30000" lang="bg-BG" sz="1800">
                <a:solidFill>
                  <a:schemeClr val="dk1"/>
                </a:solidFill>
                <a:latin typeface="Calibri"/>
                <a:ea typeface="Calibri"/>
                <a:cs typeface="Calibri"/>
                <a:sym typeface="Calibri"/>
              </a:rPr>
              <a:t>-ри </a:t>
            </a:r>
            <a:r>
              <a:rPr b="1" lang="bg-BG" sz="1800">
                <a:solidFill>
                  <a:schemeClr val="dk1"/>
                </a:solidFill>
                <a:latin typeface="Calibri"/>
                <a:ea typeface="Calibri"/>
                <a:cs typeface="Calibri"/>
                <a:sym typeface="Calibri"/>
              </a:rPr>
              <a:t>начин:</a:t>
            </a:r>
            <a:endParaRPr b="1" sz="1800">
              <a:solidFill>
                <a:schemeClr val="dk1"/>
              </a:solidFill>
              <a:latin typeface="Calibri"/>
              <a:ea typeface="Calibri"/>
              <a:cs typeface="Calibri"/>
              <a:sym typeface="Calibri"/>
            </a:endParaRPr>
          </a:p>
        </p:txBody>
      </p:sp>
      <p:pic>
        <p:nvPicPr>
          <p:cNvPr id="273" name="Google Shape;273;p16"/>
          <p:cNvPicPr preferRelativeResize="0"/>
          <p:nvPr/>
        </p:nvPicPr>
        <p:blipFill rotWithShape="1">
          <a:blip r:embed="rId4">
            <a:alphaModFix/>
          </a:blip>
          <a:srcRect b="9753" l="5810" r="36795" t="5966"/>
          <a:stretch/>
        </p:blipFill>
        <p:spPr>
          <a:xfrm>
            <a:off x="4860032" y="933568"/>
            <a:ext cx="3531662" cy="3582398"/>
          </a:xfrm>
          <a:prstGeom prst="rect">
            <a:avLst/>
          </a:prstGeom>
          <a:noFill/>
          <a:ln>
            <a:noFill/>
          </a:ln>
        </p:spPr>
      </p:pic>
      <p:cxnSp>
        <p:nvCxnSpPr>
          <p:cNvPr id="274" name="Google Shape;274;p16"/>
          <p:cNvCxnSpPr/>
          <p:nvPr/>
        </p:nvCxnSpPr>
        <p:spPr>
          <a:xfrm>
            <a:off x="4427984" y="2724767"/>
            <a:ext cx="432048" cy="0"/>
          </a:xfrm>
          <a:prstGeom prst="straightConnector1">
            <a:avLst/>
          </a:prstGeom>
          <a:noFill/>
          <a:ln cap="flat" cmpd="sng" w="28575">
            <a:solidFill>
              <a:srgbClr val="FF0000"/>
            </a:solidFill>
            <a:prstDash val="solid"/>
            <a:round/>
            <a:headEnd len="sm" w="sm" type="none"/>
            <a:tailEnd len="med" w="med"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txBox="1"/>
          <p:nvPr/>
        </p:nvSpPr>
        <p:spPr>
          <a:xfrm>
            <a:off x="640416" y="243121"/>
            <a:ext cx="169933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Calibri"/>
                <a:ea typeface="Calibri"/>
                <a:cs typeface="Calibri"/>
                <a:sym typeface="Calibri"/>
              </a:rPr>
              <a:t>3</a:t>
            </a:r>
            <a:r>
              <a:rPr b="1" baseline="30000" lang="bg-BG" sz="1800">
                <a:solidFill>
                  <a:schemeClr val="dk1"/>
                </a:solidFill>
                <a:latin typeface="Calibri"/>
                <a:ea typeface="Calibri"/>
                <a:cs typeface="Calibri"/>
                <a:sym typeface="Calibri"/>
              </a:rPr>
              <a:t>-ти </a:t>
            </a:r>
            <a:r>
              <a:rPr b="1" lang="bg-BG" sz="1800">
                <a:solidFill>
                  <a:schemeClr val="dk1"/>
                </a:solidFill>
                <a:latin typeface="Calibri"/>
                <a:ea typeface="Calibri"/>
                <a:cs typeface="Calibri"/>
                <a:sym typeface="Calibri"/>
              </a:rPr>
              <a:t>начин: </a:t>
            </a:r>
            <a:endParaRPr/>
          </a:p>
          <a:p>
            <a:pPr indent="0" lvl="0" marL="0" marR="0" rtl="0" algn="l">
              <a:spcBef>
                <a:spcPts val="0"/>
              </a:spcBef>
              <a:spcAft>
                <a:spcPts val="0"/>
              </a:spcAft>
              <a:buNone/>
            </a:pPr>
            <a:r>
              <a:rPr b="1" lang="bg-BG" sz="1800">
                <a:solidFill>
                  <a:schemeClr val="dk1"/>
                </a:solidFill>
                <a:latin typeface="Calibri"/>
                <a:ea typeface="Calibri"/>
                <a:cs typeface="Calibri"/>
                <a:sym typeface="Calibri"/>
              </a:rPr>
              <a:t>от Start</a:t>
            </a:r>
            <a:endParaRPr b="1" sz="1800">
              <a:solidFill>
                <a:schemeClr val="dk1"/>
              </a:solidFill>
              <a:latin typeface="Calibri"/>
              <a:ea typeface="Calibri"/>
              <a:cs typeface="Calibri"/>
              <a:sym typeface="Calibri"/>
            </a:endParaRPr>
          </a:p>
        </p:txBody>
      </p:sp>
      <p:pic>
        <p:nvPicPr>
          <p:cNvPr id="280" name="Google Shape;280;p17"/>
          <p:cNvPicPr preferRelativeResize="0"/>
          <p:nvPr/>
        </p:nvPicPr>
        <p:blipFill rotWithShape="1">
          <a:blip r:embed="rId3">
            <a:alphaModFix/>
          </a:blip>
          <a:srcRect b="0" l="0" r="70541" t="18834"/>
          <a:stretch/>
        </p:blipFill>
        <p:spPr>
          <a:xfrm>
            <a:off x="967000" y="987574"/>
            <a:ext cx="1908048" cy="2968752"/>
          </a:xfrm>
          <a:prstGeom prst="rect">
            <a:avLst/>
          </a:prstGeom>
          <a:noFill/>
          <a:ln>
            <a:noFill/>
          </a:ln>
        </p:spPr>
      </p:pic>
      <p:pic>
        <p:nvPicPr>
          <p:cNvPr id="281" name="Google Shape;281;p17"/>
          <p:cNvPicPr preferRelativeResize="0"/>
          <p:nvPr/>
        </p:nvPicPr>
        <p:blipFill rotWithShape="1">
          <a:blip r:embed="rId4">
            <a:alphaModFix/>
          </a:blip>
          <a:srcRect b="19829" l="5716" r="36856" t="5590"/>
          <a:stretch/>
        </p:blipFill>
        <p:spPr>
          <a:xfrm>
            <a:off x="3282000" y="465193"/>
            <a:ext cx="5472608" cy="4013514"/>
          </a:xfrm>
          <a:prstGeom prst="rect">
            <a:avLst/>
          </a:prstGeom>
          <a:noFill/>
          <a:ln>
            <a:noFill/>
          </a:ln>
        </p:spPr>
      </p:pic>
      <p:cxnSp>
        <p:nvCxnSpPr>
          <p:cNvPr id="282" name="Google Shape;282;p17"/>
          <p:cNvCxnSpPr/>
          <p:nvPr/>
        </p:nvCxnSpPr>
        <p:spPr>
          <a:xfrm>
            <a:off x="2849952" y="2471950"/>
            <a:ext cx="432048" cy="0"/>
          </a:xfrm>
          <a:prstGeom prst="straightConnector1">
            <a:avLst/>
          </a:prstGeom>
          <a:noFill/>
          <a:ln cap="flat" cmpd="sng" w="28575">
            <a:solidFill>
              <a:srgbClr val="FF0000"/>
            </a:solidFill>
            <a:prstDash val="solid"/>
            <a:round/>
            <a:headEnd len="sm" w="sm" type="none"/>
            <a:tailEnd len="med" w="med" type="stealth"/>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nvSpPr>
        <p:spPr>
          <a:xfrm>
            <a:off x="163907" y="101052"/>
            <a:ext cx="8640960"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3200">
                <a:solidFill>
                  <a:schemeClr val="dk1"/>
                </a:solidFill>
                <a:latin typeface="Calibri"/>
                <a:ea typeface="Calibri"/>
                <a:cs typeface="Calibri"/>
                <a:sym typeface="Calibri"/>
              </a:rPr>
              <a:t>Задача:</a:t>
            </a:r>
            <a:endParaRPr/>
          </a:p>
          <a:p>
            <a:pPr indent="0" lvl="0" marL="0" marR="0" rtl="0" algn="l">
              <a:spcBef>
                <a:spcPts val="0"/>
              </a:spcBef>
              <a:spcAft>
                <a:spcPts val="0"/>
              </a:spcAft>
              <a:buNone/>
            </a:pPr>
            <a:r>
              <a:rPr lang="bg-BG" sz="2800">
                <a:solidFill>
                  <a:schemeClr val="dk1"/>
                </a:solidFill>
                <a:latin typeface="Calibri"/>
                <a:ea typeface="Calibri"/>
                <a:cs typeface="Calibri"/>
                <a:sym typeface="Calibri"/>
              </a:rPr>
              <a:t>Разгледайте регистъра на хардуерните устройства и характеристиките на инсталираните на тях драйвъри на вашия компютър.</a:t>
            </a:r>
            <a:endParaRPr/>
          </a:p>
          <a:p>
            <a:pPr indent="-342900" lvl="0" marL="342900" marR="0" rtl="0" algn="l">
              <a:spcBef>
                <a:spcPts val="0"/>
              </a:spcBef>
              <a:spcAft>
                <a:spcPts val="0"/>
              </a:spcAft>
              <a:buClr>
                <a:schemeClr val="dk1"/>
              </a:buClr>
              <a:buSzPts val="2800"/>
              <a:buFont typeface="Calibri"/>
              <a:buAutoNum type="arabicPeriod"/>
            </a:pPr>
            <a:r>
              <a:rPr lang="bg-BG" sz="2800">
                <a:solidFill>
                  <a:schemeClr val="dk1"/>
                </a:solidFill>
                <a:latin typeface="Calibri"/>
                <a:ea typeface="Calibri"/>
                <a:cs typeface="Calibri"/>
                <a:sym typeface="Calibri"/>
              </a:rPr>
              <a:t>Отворете Device manager по един от описаните по-горе начини.</a:t>
            </a:r>
            <a:endParaRPr/>
          </a:p>
          <a:p>
            <a:pPr indent="-342900" lvl="0" marL="342900" marR="0" rtl="0" algn="l">
              <a:spcBef>
                <a:spcPts val="0"/>
              </a:spcBef>
              <a:spcAft>
                <a:spcPts val="0"/>
              </a:spcAft>
              <a:buClr>
                <a:schemeClr val="dk1"/>
              </a:buClr>
              <a:buSzPts val="2800"/>
              <a:buFont typeface="Calibri"/>
              <a:buAutoNum type="arabicPeriod"/>
            </a:pPr>
            <a:r>
              <a:rPr lang="bg-BG" sz="2800">
                <a:solidFill>
                  <a:schemeClr val="dk1"/>
                </a:solidFill>
                <a:latin typeface="Calibri"/>
                <a:ea typeface="Calibri"/>
                <a:cs typeface="Calibri"/>
                <a:sym typeface="Calibri"/>
              </a:rPr>
              <a:t>Вижте характеристиките на драйвъра на твърдия диск.</a:t>
            </a:r>
            <a:endParaRPr/>
          </a:p>
          <a:p>
            <a:pPr indent="-285750" lvl="1" marL="742950" marR="0" rtl="0" algn="l">
              <a:spcBef>
                <a:spcPts val="0"/>
              </a:spcBef>
              <a:spcAft>
                <a:spcPts val="0"/>
              </a:spcAft>
              <a:buClr>
                <a:schemeClr val="dk1"/>
              </a:buClr>
              <a:buSzPts val="2400"/>
              <a:buFont typeface="Noto Sans Symbols"/>
              <a:buChar char="▪"/>
            </a:pPr>
            <a:r>
              <a:rPr b="0" i="0" lang="bg-BG" sz="2400" u="none" cap="none" strike="noStrike">
                <a:solidFill>
                  <a:schemeClr val="dk1"/>
                </a:solidFill>
                <a:latin typeface="Calibri"/>
                <a:ea typeface="Calibri"/>
                <a:cs typeface="Calibri"/>
                <a:sym typeface="Calibri"/>
              </a:rPr>
              <a:t>От Disk drives изберете устройството.</a:t>
            </a:r>
            <a:endParaRPr/>
          </a:p>
          <a:p>
            <a:pPr indent="-285750" lvl="1" marL="742950" marR="0" rtl="0" algn="l">
              <a:spcBef>
                <a:spcPts val="0"/>
              </a:spcBef>
              <a:spcAft>
                <a:spcPts val="0"/>
              </a:spcAft>
              <a:buClr>
                <a:schemeClr val="dk1"/>
              </a:buClr>
              <a:buSzPts val="2400"/>
              <a:buFont typeface="Noto Sans Symbols"/>
              <a:buChar char="▪"/>
            </a:pPr>
            <a:r>
              <a:rPr b="0" i="0" lang="bg-BG" sz="2400" u="none" cap="none" strike="noStrike">
                <a:solidFill>
                  <a:schemeClr val="dk1"/>
                </a:solidFill>
                <a:latin typeface="Calibri"/>
                <a:ea typeface="Calibri"/>
                <a:cs typeface="Calibri"/>
                <a:sym typeface="Calibri"/>
              </a:rPr>
              <a:t>От контекстното му меню изберете Properties.</a:t>
            </a:r>
            <a:endParaRPr/>
          </a:p>
          <a:p>
            <a:pPr indent="-285750" lvl="1" marL="742950" marR="0" rtl="0" algn="l">
              <a:spcBef>
                <a:spcPts val="0"/>
              </a:spcBef>
              <a:spcAft>
                <a:spcPts val="0"/>
              </a:spcAft>
              <a:buClr>
                <a:schemeClr val="dk1"/>
              </a:buClr>
              <a:buSzPts val="2400"/>
              <a:buFont typeface="Noto Sans Symbols"/>
              <a:buChar char="▪"/>
            </a:pPr>
            <a:r>
              <a:rPr b="0" i="0" lang="bg-BG" sz="2400" u="none" cap="none" strike="noStrike">
                <a:solidFill>
                  <a:schemeClr val="dk1"/>
                </a:solidFill>
                <a:latin typeface="Calibri"/>
                <a:ea typeface="Calibri"/>
                <a:cs typeface="Calibri"/>
                <a:sym typeface="Calibri"/>
              </a:rPr>
              <a:t>От диалоговия прозорец изберете страничката Driver. </a:t>
            </a:r>
            <a:endParaRPr/>
          </a:p>
          <a:p>
            <a:pPr indent="-285750" lvl="1" marL="742950" marR="0" rtl="0" algn="l">
              <a:spcBef>
                <a:spcPts val="0"/>
              </a:spcBef>
              <a:spcAft>
                <a:spcPts val="0"/>
              </a:spcAft>
              <a:buClr>
                <a:schemeClr val="dk1"/>
              </a:buClr>
              <a:buSzPts val="2400"/>
              <a:buFont typeface="Noto Sans Symbols"/>
              <a:buChar char="▪"/>
            </a:pPr>
            <a:r>
              <a:rPr b="0" i="0" lang="bg-BG" sz="2400" u="none" cap="none" strike="noStrike">
                <a:solidFill>
                  <a:schemeClr val="dk1"/>
                </a:solidFill>
                <a:latin typeface="Calibri"/>
                <a:ea typeface="Calibri"/>
                <a:cs typeface="Calibri"/>
                <a:sym typeface="Calibri"/>
              </a:rPr>
              <a:t>Изберете бутона Driver Details.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9"/>
          <p:cNvSpPr/>
          <p:nvPr/>
        </p:nvSpPr>
        <p:spPr>
          <a:xfrm>
            <a:off x="380020" y="644268"/>
            <a:ext cx="8384100" cy="310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2800">
                <a:solidFill>
                  <a:schemeClr val="dk1"/>
                </a:solidFill>
                <a:latin typeface="Calibri"/>
                <a:ea typeface="Calibri"/>
                <a:cs typeface="Calibri"/>
                <a:sym typeface="Calibri"/>
              </a:rPr>
              <a:t>Периферни устройства - да се забавляваме!</a:t>
            </a:r>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bg-BG" sz="2800" u="sng">
                <a:solidFill>
                  <a:schemeClr val="dk1"/>
                </a:solidFill>
                <a:latin typeface="Calibri"/>
                <a:ea typeface="Calibri"/>
                <a:cs typeface="Calibri"/>
                <a:sym typeface="Calibri"/>
                <a:hlinkClick r:id="rId3">
                  <a:extLst>
                    <a:ext uri="{A12FA001-AC4F-418D-AE19-62706E023703}">
                      <ahyp:hlinkClr val="tx"/>
                    </a:ext>
                  </a:extLst>
                </a:hlinkClick>
              </a:rPr>
              <a:t>Задание 1. Към заданието&gt;&gt;</a:t>
            </a:r>
            <a:r>
              <a:rPr b="1" lang="bg-BG" sz="2800">
                <a:solidFill>
                  <a:schemeClr val="dk1"/>
                </a:solidFill>
                <a:latin typeface="Calibri"/>
                <a:ea typeface="Calibri"/>
                <a:cs typeface="Calibri"/>
                <a:sym typeface="Calibri"/>
              </a:rPr>
              <a:t> /избери линка/</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
        <p:nvSpPr>
          <p:cNvPr id="293" name="Google Shape;293;p19"/>
          <p:cNvSpPr/>
          <p:nvPr/>
        </p:nvSpPr>
        <p:spPr>
          <a:xfrm>
            <a:off x="380014" y="2210827"/>
            <a:ext cx="4276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2800" u="sng">
                <a:solidFill>
                  <a:schemeClr val="dk1"/>
                </a:solidFill>
                <a:latin typeface="Calibri"/>
                <a:ea typeface="Calibri"/>
                <a:cs typeface="Calibri"/>
                <a:sym typeface="Calibri"/>
                <a:hlinkClick r:id="rId4">
                  <a:extLst>
                    <a:ext uri="{A12FA001-AC4F-418D-AE19-62706E023703}">
                      <ahyp:hlinkClr val="tx"/>
                    </a:ext>
                  </a:extLst>
                </a:hlinkClick>
              </a:rPr>
              <a:t>Задача 1. Към задачата &gt;&gt;</a:t>
            </a:r>
            <a:endParaRPr sz="2800">
              <a:solidFill>
                <a:schemeClr val="dk1"/>
              </a:solidFill>
              <a:latin typeface="Calibri"/>
              <a:ea typeface="Calibri"/>
              <a:cs typeface="Calibri"/>
              <a:sym typeface="Calibri"/>
            </a:endParaRPr>
          </a:p>
        </p:txBody>
      </p:sp>
      <p:sp>
        <p:nvSpPr>
          <p:cNvPr id="294" name="Google Shape;294;p19"/>
          <p:cNvSpPr/>
          <p:nvPr/>
        </p:nvSpPr>
        <p:spPr>
          <a:xfrm>
            <a:off x="380023" y="2954202"/>
            <a:ext cx="4276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2800" u="sng">
                <a:solidFill>
                  <a:schemeClr val="dk1"/>
                </a:solidFill>
                <a:latin typeface="Calibri"/>
                <a:ea typeface="Calibri"/>
                <a:cs typeface="Calibri"/>
                <a:sym typeface="Calibri"/>
                <a:hlinkClick r:id="rId5">
                  <a:extLst>
                    <a:ext uri="{A12FA001-AC4F-418D-AE19-62706E023703}">
                      <ahyp:hlinkClr val="tx"/>
                    </a:ext>
                  </a:extLst>
                </a:hlinkClick>
              </a:rPr>
              <a:t>Задача 2. Към задачата &gt;&gt;</a:t>
            </a:r>
            <a:endParaRPr sz="2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ph type="title"/>
          </p:nvPr>
        </p:nvSpPr>
        <p:spPr>
          <a:xfrm>
            <a:off x="382075" y="-20538"/>
            <a:ext cx="8229600" cy="583406"/>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Noto Sans Symbols"/>
              <a:buNone/>
            </a:pPr>
            <a:r>
              <a:rPr b="1" lang="bg-BG" sz="3600">
                <a:solidFill>
                  <a:schemeClr val="dk1"/>
                </a:solidFill>
              </a:rPr>
              <a:t>1. Периферни устройства (ПУ)</a:t>
            </a:r>
            <a:endParaRPr/>
          </a:p>
        </p:txBody>
      </p:sp>
      <p:sp>
        <p:nvSpPr>
          <p:cNvPr id="96" name="Google Shape;96;p2"/>
          <p:cNvSpPr/>
          <p:nvPr/>
        </p:nvSpPr>
        <p:spPr>
          <a:xfrm>
            <a:off x="368144" y="631800"/>
            <a:ext cx="8280400" cy="2677656"/>
          </a:xfrm>
          <a:prstGeom prst="rect">
            <a:avLst/>
          </a:prstGeom>
          <a:noFill/>
          <a:ln>
            <a:noFill/>
          </a:ln>
        </p:spPr>
        <p:txBody>
          <a:bodyPr anchorCtr="0" anchor="ctr" bIns="45700" lIns="91425" spcFirstLastPara="1" rIns="91425" wrap="square" tIns="45700">
            <a:spAutoFit/>
          </a:bodyPr>
          <a:lstStyle/>
          <a:p>
            <a:pPr indent="457200" lvl="0" marL="0" marR="0" rtl="0" algn="just">
              <a:spcBef>
                <a:spcPts val="0"/>
              </a:spcBef>
              <a:spcAft>
                <a:spcPts val="0"/>
              </a:spcAft>
              <a:buNone/>
            </a:pPr>
            <a:r>
              <a:rPr b="1" i="1" lang="bg-BG" sz="2400">
                <a:solidFill>
                  <a:schemeClr val="dk1"/>
                </a:solidFill>
                <a:latin typeface="Arial"/>
                <a:ea typeface="Arial"/>
                <a:cs typeface="Arial"/>
                <a:sym typeface="Arial"/>
              </a:rPr>
              <a:t>Периферните устройства</a:t>
            </a:r>
            <a:r>
              <a:rPr lang="bg-BG" sz="2400">
                <a:solidFill>
                  <a:schemeClr val="dk1"/>
                </a:solidFill>
                <a:latin typeface="Arial"/>
                <a:ea typeface="Arial"/>
                <a:cs typeface="Arial"/>
                <a:sym typeface="Arial"/>
              </a:rPr>
              <a:t> са спомагателни устройства, които увеличават функционалността на компютрите. Te се допълват към централния процесор, дънната платка, оперативната памет и захранващия блок. Те осигуряват връзката между компютъра и потребителя.</a:t>
            </a:r>
            <a:endParaRPr sz="2400">
              <a:solidFill>
                <a:schemeClr val="dk1"/>
              </a:solidFill>
              <a:latin typeface="Arial"/>
              <a:ea typeface="Arial"/>
              <a:cs typeface="Arial"/>
              <a:sym typeface="Arial"/>
            </a:endParaRPr>
          </a:p>
          <a:p>
            <a:pPr indent="45720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97" name="Google Shape;97;p2"/>
          <p:cNvPicPr preferRelativeResize="0"/>
          <p:nvPr/>
        </p:nvPicPr>
        <p:blipFill rotWithShape="1">
          <a:blip r:embed="rId3">
            <a:alphaModFix/>
          </a:blip>
          <a:srcRect b="0" l="0" r="0" t="0"/>
          <a:stretch/>
        </p:blipFill>
        <p:spPr>
          <a:xfrm>
            <a:off x="2681287" y="2571749"/>
            <a:ext cx="3781425" cy="242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nvSpPr>
        <p:spPr>
          <a:xfrm>
            <a:off x="483169" y="195486"/>
            <a:ext cx="8229600" cy="58340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ctr">
              <a:spcBef>
                <a:spcPts val="0"/>
              </a:spcBef>
              <a:spcAft>
                <a:spcPts val="0"/>
              </a:spcAft>
              <a:buClr>
                <a:schemeClr val="dk1"/>
              </a:buClr>
              <a:buSzPct val="100000"/>
              <a:buFont typeface="Noto Sans Symbols"/>
              <a:buNone/>
            </a:pPr>
            <a:r>
              <a:rPr b="1" lang="bg-BG" sz="3600">
                <a:solidFill>
                  <a:schemeClr val="dk1"/>
                </a:solidFill>
                <a:latin typeface="Calibri"/>
                <a:ea typeface="Calibri"/>
                <a:cs typeface="Calibri"/>
                <a:sym typeface="Calibri"/>
              </a:rPr>
              <a:t>2. Видове  периферни устройства</a:t>
            </a:r>
            <a:endParaRPr/>
          </a:p>
        </p:txBody>
      </p:sp>
      <p:pic>
        <p:nvPicPr>
          <p:cNvPr id="103" name="Google Shape;103;p3"/>
          <p:cNvPicPr preferRelativeResize="0"/>
          <p:nvPr/>
        </p:nvPicPr>
        <p:blipFill rotWithShape="1">
          <a:blip r:embed="rId3">
            <a:alphaModFix/>
          </a:blip>
          <a:srcRect b="0" l="0" r="12491" t="0"/>
          <a:stretch/>
        </p:blipFill>
        <p:spPr>
          <a:xfrm>
            <a:off x="1835696" y="778892"/>
            <a:ext cx="7113856" cy="3084348"/>
          </a:xfrm>
          <a:prstGeom prst="rect">
            <a:avLst/>
          </a:prstGeom>
          <a:noFill/>
          <a:ln>
            <a:noFill/>
          </a:ln>
        </p:spPr>
      </p:pic>
      <p:sp>
        <p:nvSpPr>
          <p:cNvPr id="104" name="Google Shape;104;p3"/>
          <p:cNvSpPr txBox="1"/>
          <p:nvPr/>
        </p:nvSpPr>
        <p:spPr>
          <a:xfrm>
            <a:off x="107504" y="1040642"/>
            <a:ext cx="6840760" cy="3418756"/>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chemeClr val="dk1"/>
              </a:buClr>
              <a:buSzPts val="2800"/>
              <a:buFont typeface="Noto Sans Symbols"/>
              <a:buChar char="❖"/>
            </a:pPr>
            <a:r>
              <a:rPr b="1" lang="bg-BG" sz="2800">
                <a:solidFill>
                  <a:schemeClr val="dk1"/>
                </a:solidFill>
                <a:latin typeface="Calibri"/>
                <a:ea typeface="Calibri"/>
                <a:cs typeface="Calibri"/>
                <a:sym typeface="Calibri"/>
              </a:rPr>
              <a:t>Входни ПУ</a:t>
            </a:r>
            <a:endParaRPr/>
          </a:p>
          <a:p>
            <a:pPr indent="-342900" lvl="0" marL="342900" marR="0" rtl="0" algn="l">
              <a:lnSpc>
                <a:spcPct val="200000"/>
              </a:lnSpc>
              <a:spcBef>
                <a:spcPts val="0"/>
              </a:spcBef>
              <a:spcAft>
                <a:spcPts val="0"/>
              </a:spcAft>
              <a:buClr>
                <a:schemeClr val="dk1"/>
              </a:buClr>
              <a:buSzPts val="2800"/>
              <a:buFont typeface="Noto Sans Symbols"/>
              <a:buChar char="❖"/>
            </a:pPr>
            <a:r>
              <a:rPr b="1" lang="bg-BG" sz="2800">
                <a:solidFill>
                  <a:schemeClr val="dk1"/>
                </a:solidFill>
                <a:latin typeface="Calibri"/>
                <a:ea typeface="Calibri"/>
                <a:cs typeface="Calibri"/>
                <a:sym typeface="Calibri"/>
              </a:rPr>
              <a:t>Изходни ПУ</a:t>
            </a:r>
            <a:endParaRPr/>
          </a:p>
          <a:p>
            <a:pPr indent="-342900" lvl="0" marL="342900" marR="0" rtl="0" algn="l">
              <a:lnSpc>
                <a:spcPct val="200000"/>
              </a:lnSpc>
              <a:spcBef>
                <a:spcPts val="0"/>
              </a:spcBef>
              <a:spcAft>
                <a:spcPts val="0"/>
              </a:spcAft>
              <a:buClr>
                <a:schemeClr val="dk1"/>
              </a:buClr>
              <a:buSzPts val="2800"/>
              <a:buFont typeface="Noto Sans Symbols"/>
              <a:buChar char="❖"/>
            </a:pPr>
            <a:r>
              <a:rPr b="1" lang="bg-BG" sz="2800">
                <a:solidFill>
                  <a:schemeClr val="dk1"/>
                </a:solidFill>
                <a:latin typeface="Calibri"/>
                <a:ea typeface="Calibri"/>
                <a:cs typeface="Calibri"/>
                <a:sym typeface="Calibri"/>
              </a:rPr>
              <a:t>Запаметяващи ПУ</a:t>
            </a:r>
            <a:endParaRPr/>
          </a:p>
          <a:p>
            <a:pPr indent="-342900" lvl="0" marL="342900" marR="0" rtl="0" algn="l">
              <a:lnSpc>
                <a:spcPct val="200000"/>
              </a:lnSpc>
              <a:spcBef>
                <a:spcPts val="0"/>
              </a:spcBef>
              <a:spcAft>
                <a:spcPts val="0"/>
              </a:spcAft>
              <a:buClr>
                <a:schemeClr val="dk1"/>
              </a:buClr>
              <a:buSzPts val="2800"/>
              <a:buFont typeface="Noto Sans Symbols"/>
              <a:buChar char="❖"/>
            </a:pPr>
            <a:r>
              <a:rPr b="1" lang="bg-BG" sz="2800">
                <a:solidFill>
                  <a:schemeClr val="dk1"/>
                </a:solidFill>
                <a:latin typeface="Calibri"/>
                <a:ea typeface="Calibri"/>
                <a:cs typeface="Calibri"/>
                <a:sym typeface="Calibri"/>
              </a:rPr>
              <a:t>Комуникативни ПУ</a:t>
            </a:r>
            <a:endParaRPr b="1"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611188" y="-20538"/>
            <a:ext cx="8229600" cy="52982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bg-BG" sz="3200"/>
              <a:t>а) Входни устройства</a:t>
            </a:r>
            <a:endParaRPr/>
          </a:p>
        </p:txBody>
      </p:sp>
      <p:sp>
        <p:nvSpPr>
          <p:cNvPr id="110" name="Google Shape;110;p4"/>
          <p:cNvSpPr/>
          <p:nvPr/>
        </p:nvSpPr>
        <p:spPr>
          <a:xfrm>
            <a:off x="485776" y="411510"/>
            <a:ext cx="8137525" cy="467436"/>
          </a:xfrm>
          <a:prstGeom prst="rect">
            <a:avLst/>
          </a:prstGeom>
          <a:solidFill>
            <a:srgbClr val="0000FF">
              <a:alpha val="0"/>
            </a:srgbClr>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bg-BG" sz="2400">
                <a:solidFill>
                  <a:schemeClr val="dk1"/>
                </a:solidFill>
                <a:latin typeface="Arial"/>
                <a:ea typeface="Arial"/>
                <a:cs typeface="Arial"/>
                <a:sym typeface="Arial"/>
              </a:rPr>
              <a:t>Чрез тях се въвеждат данни за обработка в компютъра.</a:t>
            </a:r>
            <a:endParaRPr sz="2400">
              <a:solidFill>
                <a:schemeClr val="dk1"/>
              </a:solidFill>
              <a:latin typeface="Arial"/>
              <a:ea typeface="Arial"/>
              <a:cs typeface="Arial"/>
              <a:sym typeface="Arial"/>
            </a:endParaRPr>
          </a:p>
        </p:txBody>
      </p:sp>
      <p:grpSp>
        <p:nvGrpSpPr>
          <p:cNvPr id="111" name="Google Shape;111;p4"/>
          <p:cNvGrpSpPr/>
          <p:nvPr/>
        </p:nvGrpSpPr>
        <p:grpSpPr>
          <a:xfrm>
            <a:off x="548922" y="1088383"/>
            <a:ext cx="8088516" cy="3859631"/>
            <a:chOff x="352216" y="1675556"/>
            <a:chExt cx="8088516" cy="3656163"/>
          </a:xfrm>
        </p:grpSpPr>
        <p:grpSp>
          <p:nvGrpSpPr>
            <p:cNvPr id="112" name="Google Shape;112;p4"/>
            <p:cNvGrpSpPr/>
            <p:nvPr/>
          </p:nvGrpSpPr>
          <p:grpSpPr>
            <a:xfrm>
              <a:off x="397780" y="3470548"/>
              <a:ext cx="1861956" cy="1792959"/>
              <a:chOff x="4928129" y="3637186"/>
              <a:chExt cx="1861956" cy="1792959"/>
            </a:xfrm>
          </p:grpSpPr>
          <p:pic>
            <p:nvPicPr>
              <p:cNvPr descr="9750USB_400px" id="113" name="Google Shape;113;p4"/>
              <p:cNvPicPr preferRelativeResize="0"/>
              <p:nvPr/>
            </p:nvPicPr>
            <p:blipFill rotWithShape="1">
              <a:blip r:embed="rId3">
                <a:alphaModFix/>
              </a:blip>
              <a:srcRect b="0" l="0" r="0" t="0"/>
              <a:stretch/>
            </p:blipFill>
            <p:spPr>
              <a:xfrm>
                <a:off x="4928129" y="3637186"/>
                <a:ext cx="1861956" cy="1526768"/>
              </a:xfrm>
              <a:prstGeom prst="rect">
                <a:avLst/>
              </a:prstGeom>
              <a:noFill/>
              <a:ln>
                <a:noFill/>
              </a:ln>
            </p:spPr>
          </p:pic>
          <p:sp>
            <p:nvSpPr>
              <p:cNvPr id="114" name="Google Shape;114;p4"/>
              <p:cNvSpPr/>
              <p:nvPr/>
            </p:nvSpPr>
            <p:spPr>
              <a:xfrm>
                <a:off x="5333672" y="4937702"/>
                <a:ext cx="1079501" cy="49244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bg-BG" sz="1800">
                    <a:solidFill>
                      <a:schemeClr val="dk1"/>
                    </a:solidFill>
                    <a:latin typeface="Arial"/>
                    <a:ea typeface="Arial"/>
                    <a:cs typeface="Arial"/>
                    <a:sym typeface="Arial"/>
                  </a:rPr>
                  <a:t>Скенер</a:t>
                </a:r>
                <a:endParaRPr/>
              </a:p>
            </p:txBody>
          </p:sp>
        </p:grpSp>
        <p:grpSp>
          <p:nvGrpSpPr>
            <p:cNvPr id="115" name="Google Shape;115;p4"/>
            <p:cNvGrpSpPr/>
            <p:nvPr/>
          </p:nvGrpSpPr>
          <p:grpSpPr>
            <a:xfrm>
              <a:off x="352216" y="1675556"/>
              <a:ext cx="1781969" cy="1746228"/>
              <a:chOff x="485774" y="1647122"/>
              <a:chExt cx="1781969" cy="1542936"/>
            </a:xfrm>
          </p:grpSpPr>
          <p:pic>
            <p:nvPicPr>
              <p:cNvPr descr="4" id="116" name="Google Shape;116;p4"/>
              <p:cNvPicPr preferRelativeResize="0"/>
              <p:nvPr/>
            </p:nvPicPr>
            <p:blipFill rotWithShape="1">
              <a:blip r:embed="rId4">
                <a:alphaModFix/>
              </a:blip>
              <a:srcRect b="0" l="0" r="0" t="0"/>
              <a:stretch/>
            </p:blipFill>
            <p:spPr>
              <a:xfrm>
                <a:off x="485774" y="1647122"/>
                <a:ext cx="1781969" cy="1294812"/>
              </a:xfrm>
              <a:prstGeom prst="rect">
                <a:avLst/>
              </a:prstGeom>
              <a:noFill/>
              <a:ln>
                <a:noFill/>
              </a:ln>
            </p:spPr>
          </p:pic>
          <p:sp>
            <p:nvSpPr>
              <p:cNvPr id="117" name="Google Shape;117;p4"/>
              <p:cNvSpPr/>
              <p:nvPr/>
            </p:nvSpPr>
            <p:spPr>
              <a:xfrm>
                <a:off x="512364" y="2754944"/>
                <a:ext cx="1728787" cy="43511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Клавиатура</a:t>
                </a:r>
                <a:endParaRPr sz="1800">
                  <a:solidFill>
                    <a:schemeClr val="dk1"/>
                  </a:solidFill>
                  <a:latin typeface="Arial"/>
                  <a:ea typeface="Arial"/>
                  <a:cs typeface="Arial"/>
                  <a:sym typeface="Arial"/>
                </a:endParaRPr>
              </a:p>
            </p:txBody>
          </p:sp>
        </p:grpSp>
        <p:grpSp>
          <p:nvGrpSpPr>
            <p:cNvPr id="118" name="Google Shape;118;p4"/>
            <p:cNvGrpSpPr/>
            <p:nvPr/>
          </p:nvGrpSpPr>
          <p:grpSpPr>
            <a:xfrm>
              <a:off x="2134185" y="1688261"/>
              <a:ext cx="1769980" cy="1733523"/>
              <a:chOff x="2960362" y="1688261"/>
              <a:chExt cx="1769980" cy="1733523"/>
            </a:xfrm>
          </p:grpSpPr>
          <p:pic>
            <p:nvPicPr>
              <p:cNvPr descr="8" id="119" name="Google Shape;119;p4"/>
              <p:cNvPicPr preferRelativeResize="0"/>
              <p:nvPr/>
            </p:nvPicPr>
            <p:blipFill rotWithShape="1">
              <a:blip r:embed="rId5">
                <a:alphaModFix/>
              </a:blip>
              <a:srcRect b="0" l="0" r="0" t="0"/>
              <a:stretch/>
            </p:blipFill>
            <p:spPr>
              <a:xfrm>
                <a:off x="2960362" y="1688261"/>
                <a:ext cx="1769980" cy="1453292"/>
              </a:xfrm>
              <a:prstGeom prst="rect">
                <a:avLst/>
              </a:prstGeom>
              <a:noFill/>
              <a:ln>
                <a:noFill/>
              </a:ln>
            </p:spPr>
          </p:pic>
          <p:sp>
            <p:nvSpPr>
              <p:cNvPr id="120" name="Google Shape;120;p4"/>
              <p:cNvSpPr/>
              <p:nvPr/>
            </p:nvSpPr>
            <p:spPr>
              <a:xfrm>
                <a:off x="3335436" y="2929341"/>
                <a:ext cx="1019831" cy="49244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Мишка </a:t>
                </a:r>
                <a:endParaRPr/>
              </a:p>
            </p:txBody>
          </p:sp>
        </p:grpSp>
        <p:grpSp>
          <p:nvGrpSpPr>
            <p:cNvPr id="121" name="Google Shape;121;p4"/>
            <p:cNvGrpSpPr/>
            <p:nvPr/>
          </p:nvGrpSpPr>
          <p:grpSpPr>
            <a:xfrm>
              <a:off x="3926746" y="1675556"/>
              <a:ext cx="1439862" cy="1746228"/>
              <a:chOff x="5153492" y="1636250"/>
              <a:chExt cx="1439862" cy="1701862"/>
            </a:xfrm>
          </p:grpSpPr>
          <p:pic>
            <p:nvPicPr>
              <p:cNvPr descr="microfone za comp" id="122" name="Google Shape;122;p4"/>
              <p:cNvPicPr preferRelativeResize="0"/>
              <p:nvPr/>
            </p:nvPicPr>
            <p:blipFill rotWithShape="1">
              <a:blip r:embed="rId6">
                <a:alphaModFix/>
              </a:blip>
              <a:srcRect b="0" l="0" r="0" t="0"/>
              <a:stretch/>
            </p:blipFill>
            <p:spPr>
              <a:xfrm>
                <a:off x="5153492" y="1636250"/>
                <a:ext cx="1428750" cy="1428751"/>
              </a:xfrm>
              <a:prstGeom prst="rect">
                <a:avLst/>
              </a:prstGeom>
              <a:noFill/>
              <a:ln>
                <a:noFill/>
              </a:ln>
            </p:spPr>
          </p:pic>
          <p:sp>
            <p:nvSpPr>
              <p:cNvPr id="123" name="Google Shape;123;p4"/>
              <p:cNvSpPr/>
              <p:nvPr/>
            </p:nvSpPr>
            <p:spPr>
              <a:xfrm>
                <a:off x="5153492" y="2858181"/>
                <a:ext cx="1439862" cy="47993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bg-BG" sz="1800">
                    <a:solidFill>
                      <a:schemeClr val="dk1"/>
                    </a:solidFill>
                    <a:latin typeface="Arial"/>
                    <a:ea typeface="Arial"/>
                    <a:cs typeface="Arial"/>
                    <a:sym typeface="Arial"/>
                  </a:rPr>
                  <a:t>Микрофон</a:t>
                </a:r>
                <a:endParaRPr/>
              </a:p>
            </p:txBody>
          </p:sp>
        </p:grpSp>
        <p:grpSp>
          <p:nvGrpSpPr>
            <p:cNvPr id="124" name="Google Shape;124;p4"/>
            <p:cNvGrpSpPr/>
            <p:nvPr/>
          </p:nvGrpSpPr>
          <p:grpSpPr>
            <a:xfrm>
              <a:off x="6904012" y="1688265"/>
              <a:ext cx="1522412" cy="1733521"/>
              <a:chOff x="257642" y="3796836"/>
              <a:chExt cx="1522412" cy="1630728"/>
            </a:xfrm>
          </p:grpSpPr>
          <p:pic>
            <p:nvPicPr>
              <p:cNvPr descr="trackball2" id="125" name="Google Shape;125;p4"/>
              <p:cNvPicPr preferRelativeResize="0"/>
              <p:nvPr/>
            </p:nvPicPr>
            <p:blipFill rotWithShape="1">
              <a:blip r:embed="rId7">
                <a:alphaModFix/>
              </a:blip>
              <a:srcRect b="0" l="0" r="0" t="0"/>
              <a:stretch/>
            </p:blipFill>
            <p:spPr>
              <a:xfrm>
                <a:off x="257642" y="3796836"/>
                <a:ext cx="1522412" cy="1367117"/>
              </a:xfrm>
              <a:prstGeom prst="rect">
                <a:avLst/>
              </a:prstGeom>
              <a:noFill/>
              <a:ln>
                <a:noFill/>
              </a:ln>
            </p:spPr>
          </p:pic>
          <p:sp>
            <p:nvSpPr>
              <p:cNvPr id="126" name="Google Shape;126;p4"/>
              <p:cNvSpPr/>
              <p:nvPr/>
            </p:nvSpPr>
            <p:spPr>
              <a:xfrm>
                <a:off x="537236" y="4964321"/>
                <a:ext cx="1189621" cy="46324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Трекбол </a:t>
                </a:r>
                <a:endParaRPr/>
              </a:p>
            </p:txBody>
          </p:sp>
        </p:grpSp>
        <p:grpSp>
          <p:nvGrpSpPr>
            <p:cNvPr id="127" name="Google Shape;127;p4"/>
            <p:cNvGrpSpPr/>
            <p:nvPr/>
          </p:nvGrpSpPr>
          <p:grpSpPr>
            <a:xfrm>
              <a:off x="5355496" y="1688261"/>
              <a:ext cx="1684094" cy="1733523"/>
              <a:chOff x="7020272" y="1636250"/>
              <a:chExt cx="1684094" cy="2045793"/>
            </a:xfrm>
          </p:grpSpPr>
          <p:pic>
            <p:nvPicPr>
              <p:cNvPr descr="webcamera1" id="128" name="Google Shape;128;p4"/>
              <p:cNvPicPr preferRelativeResize="0"/>
              <p:nvPr/>
            </p:nvPicPr>
            <p:blipFill rotWithShape="1">
              <a:blip r:embed="rId8">
                <a:alphaModFix/>
              </a:blip>
              <a:srcRect b="0" l="0" r="0" t="0"/>
              <a:stretch/>
            </p:blipFill>
            <p:spPr>
              <a:xfrm>
                <a:off x="7020272" y="1636250"/>
                <a:ext cx="1548516" cy="1706943"/>
              </a:xfrm>
              <a:prstGeom prst="rect">
                <a:avLst/>
              </a:prstGeom>
              <a:noFill/>
              <a:ln>
                <a:noFill/>
              </a:ln>
            </p:spPr>
          </p:pic>
          <p:sp>
            <p:nvSpPr>
              <p:cNvPr id="129" name="Google Shape;129;p4"/>
              <p:cNvSpPr/>
              <p:nvPr/>
            </p:nvSpPr>
            <p:spPr>
              <a:xfrm>
                <a:off x="7181128" y="3100893"/>
                <a:ext cx="1523238" cy="58115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Уеб камера </a:t>
                </a:r>
                <a:endParaRPr/>
              </a:p>
            </p:txBody>
          </p:sp>
        </p:grpSp>
        <p:grpSp>
          <p:nvGrpSpPr>
            <p:cNvPr id="130" name="Google Shape;130;p4"/>
            <p:cNvGrpSpPr/>
            <p:nvPr/>
          </p:nvGrpSpPr>
          <p:grpSpPr>
            <a:xfrm>
              <a:off x="4261672" y="3445733"/>
              <a:ext cx="2101022" cy="1885986"/>
              <a:chOff x="6714355" y="3714833"/>
              <a:chExt cx="2101022" cy="2055174"/>
            </a:xfrm>
          </p:grpSpPr>
          <p:pic>
            <p:nvPicPr>
              <p:cNvPr descr="barcode reader четец на баркодове" id="131" name="Google Shape;131;p4"/>
              <p:cNvPicPr preferRelativeResize="0"/>
              <p:nvPr/>
            </p:nvPicPr>
            <p:blipFill rotWithShape="1">
              <a:blip r:embed="rId9">
                <a:alphaModFix/>
              </a:blip>
              <a:srcRect b="0" l="0" r="0" t="0"/>
              <a:stretch/>
            </p:blipFill>
            <p:spPr>
              <a:xfrm>
                <a:off x="6839942" y="3714833"/>
                <a:ext cx="1975434" cy="1690773"/>
              </a:xfrm>
              <a:prstGeom prst="rect">
                <a:avLst/>
              </a:prstGeom>
              <a:noFill/>
              <a:ln>
                <a:noFill/>
              </a:ln>
            </p:spPr>
          </p:pic>
          <p:sp>
            <p:nvSpPr>
              <p:cNvPr id="132" name="Google Shape;132;p4"/>
              <p:cNvSpPr/>
              <p:nvPr/>
            </p:nvSpPr>
            <p:spPr>
              <a:xfrm>
                <a:off x="6714355" y="4830924"/>
                <a:ext cx="1909801" cy="93908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четец на баркод</a:t>
                </a:r>
                <a:r>
                  <a:rPr lang="bg-BG" sz="1800">
                    <a:solidFill>
                      <a:schemeClr val="dk1"/>
                    </a:solidFill>
                    <a:latin typeface="Arial"/>
                    <a:ea typeface="Arial"/>
                    <a:cs typeface="Arial"/>
                    <a:sym typeface="Arial"/>
                  </a:rPr>
                  <a:t> </a:t>
                </a:r>
                <a:endParaRPr/>
              </a:p>
            </p:txBody>
          </p:sp>
        </p:grpSp>
        <p:grpSp>
          <p:nvGrpSpPr>
            <p:cNvPr id="133" name="Google Shape;133;p4"/>
            <p:cNvGrpSpPr/>
            <p:nvPr/>
          </p:nvGrpSpPr>
          <p:grpSpPr>
            <a:xfrm>
              <a:off x="2259736" y="3470548"/>
              <a:ext cx="2092410" cy="1792957"/>
              <a:chOff x="5685745" y="5323603"/>
              <a:chExt cx="2092410" cy="1619652"/>
            </a:xfrm>
          </p:grpSpPr>
          <p:pic>
            <p:nvPicPr>
              <p:cNvPr id="134" name="Google Shape;134;p4"/>
              <p:cNvPicPr preferRelativeResize="0"/>
              <p:nvPr/>
            </p:nvPicPr>
            <p:blipFill rotWithShape="1">
              <a:blip r:embed="rId10">
                <a:alphaModFix/>
              </a:blip>
              <a:srcRect b="0" l="0" r="0" t="0"/>
              <a:stretch/>
            </p:blipFill>
            <p:spPr>
              <a:xfrm>
                <a:off x="5685745" y="5323603"/>
                <a:ext cx="2092410" cy="1368549"/>
              </a:xfrm>
              <a:prstGeom prst="rect">
                <a:avLst/>
              </a:prstGeom>
              <a:noFill/>
              <a:ln>
                <a:noFill/>
              </a:ln>
            </p:spPr>
          </p:pic>
          <p:sp>
            <p:nvSpPr>
              <p:cNvPr id="135" name="Google Shape;135;p4"/>
              <p:cNvSpPr/>
              <p:nvPr/>
            </p:nvSpPr>
            <p:spPr>
              <a:xfrm>
                <a:off x="6300193" y="6498411"/>
                <a:ext cx="1079500" cy="44484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bg-BG" sz="1800">
                    <a:solidFill>
                      <a:schemeClr val="dk1"/>
                    </a:solidFill>
                    <a:latin typeface="Arial"/>
                    <a:ea typeface="Arial"/>
                    <a:cs typeface="Arial"/>
                    <a:sym typeface="Arial"/>
                  </a:rPr>
                  <a:t>Тъчпад</a:t>
                </a:r>
                <a:endParaRPr b="1" sz="1800">
                  <a:solidFill>
                    <a:schemeClr val="dk1"/>
                  </a:solidFill>
                  <a:latin typeface="Arial"/>
                  <a:ea typeface="Arial"/>
                  <a:cs typeface="Arial"/>
                  <a:sym typeface="Arial"/>
                </a:endParaRPr>
              </a:p>
            </p:txBody>
          </p:sp>
        </p:grpSp>
        <p:grpSp>
          <p:nvGrpSpPr>
            <p:cNvPr id="136" name="Google Shape;136;p4"/>
            <p:cNvGrpSpPr/>
            <p:nvPr/>
          </p:nvGrpSpPr>
          <p:grpSpPr>
            <a:xfrm>
              <a:off x="6339711" y="3445734"/>
              <a:ext cx="2101021" cy="1817775"/>
              <a:chOff x="1642070" y="5138937"/>
              <a:chExt cx="2101021" cy="1650532"/>
            </a:xfrm>
          </p:grpSpPr>
          <p:pic>
            <p:nvPicPr>
              <p:cNvPr id="137" name="Google Shape;137;p4"/>
              <p:cNvPicPr preferRelativeResize="0"/>
              <p:nvPr/>
            </p:nvPicPr>
            <p:blipFill rotWithShape="1">
              <a:blip r:embed="rId11">
                <a:alphaModFix/>
              </a:blip>
              <a:srcRect b="0" l="0" r="0" t="0"/>
              <a:stretch/>
            </p:blipFill>
            <p:spPr>
              <a:xfrm>
                <a:off x="1642070" y="5138937"/>
                <a:ext cx="2101021" cy="1398134"/>
              </a:xfrm>
              <a:prstGeom prst="rect">
                <a:avLst/>
              </a:prstGeom>
              <a:noFill/>
              <a:ln>
                <a:noFill/>
              </a:ln>
            </p:spPr>
          </p:pic>
          <p:sp>
            <p:nvSpPr>
              <p:cNvPr id="138" name="Google Shape;138;p4"/>
              <p:cNvSpPr/>
              <p:nvPr/>
            </p:nvSpPr>
            <p:spPr>
              <a:xfrm>
                <a:off x="1837893" y="6342333"/>
                <a:ext cx="1730171" cy="44713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bg-BG" sz="1800">
                    <a:solidFill>
                      <a:schemeClr val="dk1"/>
                    </a:solidFill>
                    <a:latin typeface="Arial"/>
                    <a:ea typeface="Arial"/>
                    <a:cs typeface="Arial"/>
                    <a:sym typeface="Arial"/>
                  </a:rPr>
                  <a:t>Джойстик</a:t>
                </a:r>
                <a:endParaRPr b="1" sz="1800">
                  <a:solidFill>
                    <a:schemeClr val="dk1"/>
                  </a:solidFill>
                  <a:latin typeface="Arial"/>
                  <a:ea typeface="Arial"/>
                  <a:cs typeface="Arial"/>
                  <a:sym typeface="Aria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5"/>
          <p:cNvSpPr txBox="1"/>
          <p:nvPr>
            <p:ph type="title"/>
          </p:nvPr>
        </p:nvSpPr>
        <p:spPr>
          <a:xfrm>
            <a:off x="395289" y="-20538"/>
            <a:ext cx="8229600" cy="51911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bg-BG" sz="3200"/>
              <a:t>б) Изходни устройства</a:t>
            </a:r>
            <a:endParaRPr/>
          </a:p>
        </p:txBody>
      </p:sp>
      <p:sp>
        <p:nvSpPr>
          <p:cNvPr id="144" name="Google Shape;144;p5"/>
          <p:cNvSpPr/>
          <p:nvPr/>
        </p:nvSpPr>
        <p:spPr>
          <a:xfrm>
            <a:off x="121061" y="411510"/>
            <a:ext cx="8627403" cy="830997"/>
          </a:xfrm>
          <a:prstGeom prst="rect">
            <a:avLst/>
          </a:prstGeom>
          <a:solidFill>
            <a:srgbClr val="FB3338">
              <a:alpha val="0"/>
            </a:srgbClr>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bg-BG" sz="2400">
                <a:solidFill>
                  <a:schemeClr val="dk1"/>
                </a:solidFill>
                <a:latin typeface="Arial"/>
                <a:ea typeface="Arial"/>
                <a:cs typeface="Arial"/>
                <a:sym typeface="Arial"/>
              </a:rPr>
              <a:t>Чрез тях се извежда(показва) обработената от компютъра информация.</a:t>
            </a:r>
            <a:endParaRPr sz="2400">
              <a:solidFill>
                <a:schemeClr val="dk1"/>
              </a:solidFill>
              <a:latin typeface="Arial"/>
              <a:ea typeface="Arial"/>
              <a:cs typeface="Arial"/>
              <a:sym typeface="Arial"/>
            </a:endParaRPr>
          </a:p>
        </p:txBody>
      </p:sp>
      <p:grpSp>
        <p:nvGrpSpPr>
          <p:cNvPr id="145" name="Google Shape;145;p5"/>
          <p:cNvGrpSpPr/>
          <p:nvPr/>
        </p:nvGrpSpPr>
        <p:grpSpPr>
          <a:xfrm>
            <a:off x="550467" y="1287448"/>
            <a:ext cx="8249524" cy="1932375"/>
            <a:chOff x="116348" y="1314538"/>
            <a:chExt cx="7968103" cy="2417141"/>
          </a:xfrm>
        </p:grpSpPr>
        <p:grpSp>
          <p:nvGrpSpPr>
            <p:cNvPr id="146" name="Google Shape;146;p5"/>
            <p:cNvGrpSpPr/>
            <p:nvPr/>
          </p:nvGrpSpPr>
          <p:grpSpPr>
            <a:xfrm>
              <a:off x="116348" y="1330718"/>
              <a:ext cx="2960625" cy="2400961"/>
              <a:chOff x="0" y="1010392"/>
              <a:chExt cx="2748558" cy="2100105"/>
            </a:xfrm>
          </p:grpSpPr>
          <p:pic>
            <p:nvPicPr>
              <p:cNvPr id="147" name="Google Shape;147;p5"/>
              <p:cNvPicPr preferRelativeResize="0"/>
              <p:nvPr/>
            </p:nvPicPr>
            <p:blipFill rotWithShape="1">
              <a:blip r:embed="rId3">
                <a:alphaModFix/>
              </a:blip>
              <a:srcRect b="0" l="0" r="0" t="0"/>
              <a:stretch/>
            </p:blipFill>
            <p:spPr>
              <a:xfrm>
                <a:off x="0" y="1010392"/>
                <a:ext cx="2748558" cy="1812879"/>
              </a:xfrm>
              <a:prstGeom prst="rect">
                <a:avLst/>
              </a:prstGeom>
              <a:noFill/>
              <a:ln>
                <a:noFill/>
              </a:ln>
            </p:spPr>
          </p:pic>
          <p:sp>
            <p:nvSpPr>
              <p:cNvPr id="148" name="Google Shape;148;p5"/>
              <p:cNvSpPr/>
              <p:nvPr/>
            </p:nvSpPr>
            <p:spPr>
              <a:xfrm>
                <a:off x="0" y="2674832"/>
                <a:ext cx="1511300" cy="435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bg-BG" sz="2000">
                    <a:solidFill>
                      <a:schemeClr val="dk1"/>
                    </a:solidFill>
                    <a:latin typeface="Arial"/>
                    <a:ea typeface="Arial"/>
                    <a:cs typeface="Arial"/>
                    <a:sym typeface="Arial"/>
                  </a:rPr>
                  <a:t>Монитор</a:t>
                </a:r>
                <a:endParaRPr/>
              </a:p>
            </p:txBody>
          </p:sp>
        </p:grpSp>
        <p:grpSp>
          <p:nvGrpSpPr>
            <p:cNvPr id="149" name="Google Shape;149;p5"/>
            <p:cNvGrpSpPr/>
            <p:nvPr/>
          </p:nvGrpSpPr>
          <p:grpSpPr>
            <a:xfrm>
              <a:off x="3081901" y="1330719"/>
              <a:ext cx="2802183" cy="2310886"/>
              <a:chOff x="2201864" y="1916831"/>
              <a:chExt cx="2802183" cy="2164123"/>
            </a:xfrm>
          </p:grpSpPr>
          <p:pic>
            <p:nvPicPr>
              <p:cNvPr descr="hp-laserjet-1200-laser-printer" id="150" name="Google Shape;150;p5"/>
              <p:cNvPicPr preferRelativeResize="0"/>
              <p:nvPr/>
            </p:nvPicPr>
            <p:blipFill rotWithShape="1">
              <a:blip r:embed="rId4">
                <a:alphaModFix/>
              </a:blip>
              <a:srcRect b="0" l="0" r="0" t="0"/>
              <a:stretch/>
            </p:blipFill>
            <p:spPr>
              <a:xfrm>
                <a:off x="2201864" y="1916831"/>
                <a:ext cx="2802183" cy="1946027"/>
              </a:xfrm>
              <a:prstGeom prst="rect">
                <a:avLst/>
              </a:prstGeom>
              <a:noFill/>
              <a:ln>
                <a:noFill/>
              </a:ln>
            </p:spPr>
          </p:pic>
          <p:sp>
            <p:nvSpPr>
              <p:cNvPr id="151" name="Google Shape;151;p5"/>
              <p:cNvSpPr/>
              <p:nvPr/>
            </p:nvSpPr>
            <p:spPr>
              <a:xfrm>
                <a:off x="2523617" y="3648310"/>
                <a:ext cx="1180129" cy="43264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Принтер</a:t>
                </a:r>
                <a:r>
                  <a:rPr lang="bg-BG" sz="1800">
                    <a:solidFill>
                      <a:schemeClr val="dk1"/>
                    </a:solidFill>
                    <a:latin typeface="Arial"/>
                    <a:ea typeface="Arial"/>
                    <a:cs typeface="Arial"/>
                    <a:sym typeface="Arial"/>
                  </a:rPr>
                  <a:t> </a:t>
                </a:r>
                <a:endParaRPr/>
              </a:p>
            </p:txBody>
          </p:sp>
        </p:grpSp>
        <p:grpSp>
          <p:nvGrpSpPr>
            <p:cNvPr id="152" name="Google Shape;152;p5"/>
            <p:cNvGrpSpPr/>
            <p:nvPr/>
          </p:nvGrpSpPr>
          <p:grpSpPr>
            <a:xfrm>
              <a:off x="5868144" y="1314538"/>
              <a:ext cx="2216307" cy="2417139"/>
              <a:chOff x="5934578" y="1314538"/>
              <a:chExt cx="2216307" cy="2417139"/>
            </a:xfrm>
          </p:grpSpPr>
          <p:pic>
            <p:nvPicPr>
              <p:cNvPr descr="speakers" id="153" name="Google Shape;153;p5"/>
              <p:cNvPicPr preferRelativeResize="0"/>
              <p:nvPr/>
            </p:nvPicPr>
            <p:blipFill rotWithShape="1">
              <a:blip r:embed="rId5">
                <a:alphaModFix/>
              </a:blip>
              <a:srcRect b="0" l="0" r="0" t="0"/>
              <a:stretch/>
            </p:blipFill>
            <p:spPr>
              <a:xfrm>
                <a:off x="5934578" y="1314538"/>
                <a:ext cx="2216307" cy="2088767"/>
              </a:xfrm>
              <a:prstGeom prst="rect">
                <a:avLst/>
              </a:prstGeom>
              <a:noFill/>
              <a:ln>
                <a:noFill/>
              </a:ln>
            </p:spPr>
          </p:pic>
          <p:sp>
            <p:nvSpPr>
              <p:cNvPr id="154" name="Google Shape;154;p5"/>
              <p:cNvSpPr/>
              <p:nvPr/>
            </p:nvSpPr>
            <p:spPr>
              <a:xfrm>
                <a:off x="6340007" y="3269694"/>
                <a:ext cx="1357504" cy="46198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Тонколони</a:t>
                </a:r>
                <a:endParaRPr/>
              </a:p>
            </p:txBody>
          </p:sp>
        </p:grpSp>
      </p:grpSp>
      <p:sp>
        <p:nvSpPr>
          <p:cNvPr id="155" name="Google Shape;155;p5"/>
          <p:cNvSpPr/>
          <p:nvPr/>
        </p:nvSpPr>
        <p:spPr>
          <a:xfrm>
            <a:off x="550468" y="4373691"/>
            <a:ext cx="174783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bg-BG" sz="1800">
                <a:solidFill>
                  <a:schemeClr val="dk1"/>
                </a:solidFill>
                <a:latin typeface="Arial"/>
                <a:ea typeface="Arial"/>
                <a:cs typeface="Arial"/>
                <a:sym typeface="Arial"/>
              </a:rPr>
              <a:t>Мултимедиен</a:t>
            </a:r>
            <a:endParaRPr/>
          </a:p>
          <a:p>
            <a:pPr indent="0" lvl="0" marL="0" marR="0" rtl="0" algn="ctr">
              <a:spcBef>
                <a:spcPts val="0"/>
              </a:spcBef>
              <a:spcAft>
                <a:spcPts val="0"/>
              </a:spcAft>
              <a:buNone/>
            </a:pPr>
            <a:r>
              <a:rPr b="1" lang="bg-BG" sz="1800">
                <a:solidFill>
                  <a:schemeClr val="dk1"/>
                </a:solidFill>
                <a:latin typeface="Arial"/>
                <a:ea typeface="Arial"/>
                <a:cs typeface="Arial"/>
                <a:sym typeface="Arial"/>
              </a:rPr>
              <a:t> проектор</a:t>
            </a:r>
            <a:endParaRPr b="1" sz="1800">
              <a:solidFill>
                <a:schemeClr val="dk1"/>
              </a:solidFill>
              <a:latin typeface="Arial"/>
              <a:ea typeface="Arial"/>
              <a:cs typeface="Arial"/>
              <a:sym typeface="Arial"/>
            </a:endParaRPr>
          </a:p>
        </p:txBody>
      </p:sp>
      <p:sp>
        <p:nvSpPr>
          <p:cNvPr id="156" name="Google Shape;156;p5"/>
          <p:cNvSpPr/>
          <p:nvPr/>
        </p:nvSpPr>
        <p:spPr>
          <a:xfrm>
            <a:off x="6692713" y="4506674"/>
            <a:ext cx="13470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Слушалки</a:t>
            </a:r>
            <a:endParaRPr/>
          </a:p>
        </p:txBody>
      </p:sp>
      <p:grpSp>
        <p:nvGrpSpPr>
          <p:cNvPr id="157" name="Google Shape;157;p5"/>
          <p:cNvGrpSpPr/>
          <p:nvPr/>
        </p:nvGrpSpPr>
        <p:grpSpPr>
          <a:xfrm>
            <a:off x="551062" y="2931790"/>
            <a:ext cx="7866517" cy="2160239"/>
            <a:chOff x="261061" y="3717032"/>
            <a:chExt cx="7866517" cy="2880319"/>
          </a:xfrm>
        </p:grpSpPr>
        <p:grpSp>
          <p:nvGrpSpPr>
            <p:cNvPr id="158" name="Google Shape;158;p5"/>
            <p:cNvGrpSpPr/>
            <p:nvPr/>
          </p:nvGrpSpPr>
          <p:grpSpPr>
            <a:xfrm>
              <a:off x="3209520" y="3717032"/>
              <a:ext cx="2546943" cy="2880319"/>
              <a:chOff x="6156176" y="1271751"/>
              <a:chExt cx="2546943" cy="2123422"/>
            </a:xfrm>
          </p:grpSpPr>
          <p:pic>
            <p:nvPicPr>
              <p:cNvPr descr="plotter плотер" id="159" name="Google Shape;159;p5"/>
              <p:cNvPicPr preferRelativeResize="0"/>
              <p:nvPr/>
            </p:nvPicPr>
            <p:blipFill rotWithShape="1">
              <a:blip r:embed="rId6">
                <a:alphaModFix/>
              </a:blip>
              <a:srcRect b="0" l="0" r="0" t="0"/>
              <a:stretch/>
            </p:blipFill>
            <p:spPr>
              <a:xfrm>
                <a:off x="6156176" y="1271751"/>
                <a:ext cx="2546943" cy="2070337"/>
              </a:xfrm>
              <a:prstGeom prst="rect">
                <a:avLst/>
              </a:prstGeom>
              <a:noFill/>
              <a:ln>
                <a:noFill/>
              </a:ln>
            </p:spPr>
          </p:pic>
          <p:sp>
            <p:nvSpPr>
              <p:cNvPr id="160" name="Google Shape;160;p5"/>
              <p:cNvSpPr/>
              <p:nvPr/>
            </p:nvSpPr>
            <p:spPr>
              <a:xfrm>
                <a:off x="7167879" y="3032136"/>
                <a:ext cx="1076770" cy="36303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bg-BG" sz="1800">
                    <a:solidFill>
                      <a:schemeClr val="dk1"/>
                    </a:solidFill>
                    <a:latin typeface="Arial"/>
                    <a:ea typeface="Arial"/>
                    <a:cs typeface="Arial"/>
                    <a:sym typeface="Arial"/>
                  </a:rPr>
                  <a:t>Плотер</a:t>
                </a:r>
                <a:r>
                  <a:rPr lang="bg-BG" sz="1800">
                    <a:solidFill>
                      <a:schemeClr val="dk1"/>
                    </a:solidFill>
                    <a:latin typeface="Arial"/>
                    <a:ea typeface="Arial"/>
                    <a:cs typeface="Arial"/>
                    <a:sym typeface="Arial"/>
                  </a:rPr>
                  <a:t> </a:t>
                </a:r>
                <a:endParaRPr/>
              </a:p>
            </p:txBody>
          </p:sp>
        </p:grpSp>
        <p:pic>
          <p:nvPicPr>
            <p:cNvPr descr="headphones1" id="161" name="Google Shape;161;p5"/>
            <p:cNvPicPr preferRelativeResize="0"/>
            <p:nvPr/>
          </p:nvPicPr>
          <p:blipFill rotWithShape="1">
            <a:blip r:embed="rId7">
              <a:alphaModFix/>
            </a:blip>
            <a:srcRect b="0" l="0" r="0" t="0"/>
            <a:stretch/>
          </p:blipFill>
          <p:spPr>
            <a:xfrm>
              <a:off x="6658263" y="4241809"/>
              <a:ext cx="1469315" cy="1587458"/>
            </a:xfrm>
            <a:prstGeom prst="rect">
              <a:avLst/>
            </a:prstGeom>
            <a:noFill/>
            <a:ln>
              <a:noFill/>
            </a:ln>
          </p:spPr>
        </p:pic>
        <p:pic>
          <p:nvPicPr>
            <p:cNvPr id="162" name="Google Shape;162;p5"/>
            <p:cNvPicPr preferRelativeResize="0"/>
            <p:nvPr/>
          </p:nvPicPr>
          <p:blipFill rotWithShape="1">
            <a:blip r:embed="rId8">
              <a:alphaModFix/>
            </a:blip>
            <a:srcRect b="0" l="0" r="0" t="0"/>
            <a:stretch/>
          </p:blipFill>
          <p:spPr>
            <a:xfrm>
              <a:off x="261061" y="4087880"/>
              <a:ext cx="2846090" cy="2276872"/>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404749" y="123478"/>
            <a:ext cx="8229600" cy="53935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900"/>
              <a:buFont typeface="Calibri"/>
              <a:buNone/>
            </a:pPr>
            <a:r>
              <a:rPr b="1" lang="bg-BG" sz="2900">
                <a:solidFill>
                  <a:schemeClr val="dk1"/>
                </a:solidFill>
              </a:rPr>
              <a:t>в) Запаметяващи устройства</a:t>
            </a:r>
            <a:endParaRPr/>
          </a:p>
        </p:txBody>
      </p:sp>
      <p:sp>
        <p:nvSpPr>
          <p:cNvPr id="168" name="Google Shape;168;p6"/>
          <p:cNvSpPr txBox="1"/>
          <p:nvPr>
            <p:ph idx="1" type="body"/>
          </p:nvPr>
        </p:nvSpPr>
        <p:spPr>
          <a:xfrm>
            <a:off x="368236" y="843558"/>
            <a:ext cx="8302626" cy="1458161"/>
          </a:xfrm>
          <a:prstGeom prst="rect">
            <a:avLst/>
          </a:prstGeom>
          <a:solidFill>
            <a:srgbClr val="FFFF00">
              <a:alpha val="7450"/>
            </a:srgbClr>
          </a:solidFill>
          <a:ln>
            <a:noFill/>
          </a:ln>
        </p:spPr>
        <p:txBody>
          <a:bodyPr anchorCtr="0" anchor="t" bIns="45700" lIns="91425" spcFirstLastPara="1" rIns="91425" wrap="square" tIns="45700">
            <a:noAutofit/>
          </a:bodyPr>
          <a:lstStyle/>
          <a:p>
            <a:pPr indent="187325" lvl="0" marL="3175" rtl="0" algn="just">
              <a:lnSpc>
                <a:spcPct val="80000"/>
              </a:lnSpc>
              <a:spcBef>
                <a:spcPts val="0"/>
              </a:spcBef>
              <a:spcAft>
                <a:spcPts val="0"/>
              </a:spcAft>
              <a:buClr>
                <a:schemeClr val="dk1"/>
              </a:buClr>
              <a:buSzPts val="2800"/>
              <a:buFont typeface="Calibri"/>
              <a:buNone/>
            </a:pPr>
            <a:r>
              <a:rPr b="1" i="1" lang="bg-BG" sz="2800"/>
              <a:t>	</a:t>
            </a:r>
            <a:r>
              <a:rPr b="1" i="1" lang="bg-BG" sz="2400">
                <a:latin typeface="Calibri"/>
                <a:ea typeface="Calibri"/>
                <a:cs typeface="Calibri"/>
                <a:sym typeface="Calibri"/>
              </a:rPr>
              <a:t>Запаметяващите ПУ</a:t>
            </a:r>
            <a:r>
              <a:rPr lang="bg-BG" sz="2400">
                <a:latin typeface="Calibri"/>
                <a:ea typeface="Calibri"/>
                <a:cs typeface="Calibri"/>
                <a:sym typeface="Calibri"/>
              </a:rPr>
              <a:t> функционират едновременно като входни и изходни и за своята работа изискват специфичен носител за запомняне на данни. Чрез тях трайно се съхраняват и четат програмите и потребителската информация. </a:t>
            </a:r>
            <a:endParaRPr/>
          </a:p>
          <a:p>
            <a:pPr indent="187325" lvl="0" marL="3175" rtl="0" algn="just">
              <a:lnSpc>
                <a:spcPct val="80000"/>
              </a:lnSpc>
              <a:spcBef>
                <a:spcPts val="480"/>
              </a:spcBef>
              <a:spcAft>
                <a:spcPts val="0"/>
              </a:spcAft>
              <a:buClr>
                <a:schemeClr val="dk1"/>
              </a:buClr>
              <a:buSzPts val="2400"/>
              <a:buFont typeface="Calibri"/>
              <a:buNone/>
            </a:pPr>
            <a:r>
              <a:rPr lang="bg-BG" sz="2400">
                <a:latin typeface="Calibri"/>
                <a:ea typeface="Calibri"/>
                <a:cs typeface="Calibri"/>
                <a:sym typeface="Calibri"/>
              </a:rPr>
              <a:t>Те представляват </a:t>
            </a:r>
            <a:r>
              <a:rPr b="1" i="1" lang="bg-BG" sz="2400">
                <a:latin typeface="Calibri"/>
                <a:ea typeface="Calibri"/>
                <a:cs typeface="Calibri"/>
                <a:sym typeface="Calibri"/>
              </a:rPr>
              <a:t>външната (вторична) памет</a:t>
            </a:r>
            <a:r>
              <a:rPr lang="bg-BG" sz="2400">
                <a:latin typeface="Calibri"/>
                <a:ea typeface="Calibri"/>
                <a:cs typeface="Calibri"/>
                <a:sym typeface="Calibri"/>
              </a:rPr>
              <a:t> на компютърната система.</a:t>
            </a:r>
            <a:endParaRPr/>
          </a:p>
        </p:txBody>
      </p:sp>
      <p:pic>
        <p:nvPicPr>
          <p:cNvPr descr="z_ibm_ultrastar36zx" id="169" name="Google Shape;169;p6"/>
          <p:cNvPicPr preferRelativeResize="0"/>
          <p:nvPr/>
        </p:nvPicPr>
        <p:blipFill rotWithShape="1">
          <a:blip r:embed="rId3">
            <a:alphaModFix/>
          </a:blip>
          <a:srcRect b="0" l="0" r="0" t="0"/>
          <a:stretch/>
        </p:blipFill>
        <p:spPr>
          <a:xfrm>
            <a:off x="1564534" y="3553076"/>
            <a:ext cx="1279274" cy="1355770"/>
          </a:xfrm>
          <a:prstGeom prst="rect">
            <a:avLst/>
          </a:prstGeom>
          <a:noFill/>
          <a:ln>
            <a:noFill/>
          </a:ln>
        </p:spPr>
      </p:pic>
      <p:pic>
        <p:nvPicPr>
          <p:cNvPr descr="DVD-ROM1" id="170" name="Google Shape;170;p6"/>
          <p:cNvPicPr preferRelativeResize="0"/>
          <p:nvPr/>
        </p:nvPicPr>
        <p:blipFill rotWithShape="1">
          <a:blip r:embed="rId4">
            <a:alphaModFix/>
          </a:blip>
          <a:srcRect b="0" l="0" r="0" t="0"/>
          <a:stretch/>
        </p:blipFill>
        <p:spPr>
          <a:xfrm>
            <a:off x="2771801" y="3433284"/>
            <a:ext cx="1872207" cy="1355770"/>
          </a:xfrm>
          <a:prstGeom prst="rect">
            <a:avLst/>
          </a:prstGeom>
          <a:noFill/>
          <a:ln>
            <a:noFill/>
          </a:ln>
        </p:spPr>
      </p:pic>
      <p:pic>
        <p:nvPicPr>
          <p:cNvPr id="171" name="Google Shape;171;p6"/>
          <p:cNvPicPr preferRelativeResize="0"/>
          <p:nvPr/>
        </p:nvPicPr>
        <p:blipFill rotWithShape="1">
          <a:blip r:embed="rId5">
            <a:alphaModFix/>
          </a:blip>
          <a:srcRect b="0" l="0" r="0" t="0"/>
          <a:stretch/>
        </p:blipFill>
        <p:spPr>
          <a:xfrm>
            <a:off x="3882579" y="3072916"/>
            <a:ext cx="833437" cy="965535"/>
          </a:xfrm>
          <a:prstGeom prst="rect">
            <a:avLst/>
          </a:prstGeom>
          <a:noFill/>
          <a:ln>
            <a:noFill/>
          </a:ln>
        </p:spPr>
      </p:pic>
      <p:pic>
        <p:nvPicPr>
          <p:cNvPr id="172" name="Google Shape;172;p6"/>
          <p:cNvPicPr preferRelativeResize="0"/>
          <p:nvPr/>
        </p:nvPicPr>
        <p:blipFill rotWithShape="1">
          <a:blip r:embed="rId6">
            <a:alphaModFix/>
          </a:blip>
          <a:srcRect b="0" l="0" r="0" t="0"/>
          <a:stretch/>
        </p:blipFill>
        <p:spPr>
          <a:xfrm>
            <a:off x="5580112" y="3257404"/>
            <a:ext cx="1440160" cy="1464413"/>
          </a:xfrm>
          <a:prstGeom prst="rect">
            <a:avLst/>
          </a:prstGeom>
          <a:noFill/>
          <a:ln>
            <a:noFill/>
          </a:ln>
        </p:spPr>
      </p:pic>
      <p:pic>
        <p:nvPicPr>
          <p:cNvPr descr="C:\Users\EG1\Pictures\Хардуер - лаптоп\8 klas 12 urok\Holographic-Versatile-Disc.jpg" id="173" name="Google Shape;173;p6"/>
          <p:cNvPicPr preferRelativeResize="0"/>
          <p:nvPr/>
        </p:nvPicPr>
        <p:blipFill rotWithShape="1">
          <a:blip r:embed="rId7">
            <a:alphaModFix/>
          </a:blip>
          <a:srcRect b="0" l="30119" r="26331" t="0"/>
          <a:stretch/>
        </p:blipFill>
        <p:spPr>
          <a:xfrm>
            <a:off x="4671868" y="3304212"/>
            <a:ext cx="908244" cy="1355770"/>
          </a:xfrm>
          <a:prstGeom prst="rect">
            <a:avLst/>
          </a:prstGeom>
          <a:noFill/>
          <a:ln>
            <a:noFill/>
          </a:ln>
        </p:spPr>
      </p:pic>
      <p:pic>
        <p:nvPicPr>
          <p:cNvPr descr="flashmemory" id="174" name="Google Shape;174;p6"/>
          <p:cNvPicPr preferRelativeResize="0"/>
          <p:nvPr/>
        </p:nvPicPr>
        <p:blipFill rotWithShape="1">
          <a:blip r:embed="rId8">
            <a:alphaModFix/>
          </a:blip>
          <a:srcRect b="0" l="0" r="0" t="0"/>
          <a:stretch/>
        </p:blipFill>
        <p:spPr>
          <a:xfrm>
            <a:off x="7091932" y="3257404"/>
            <a:ext cx="1008460" cy="1356745"/>
          </a:xfrm>
          <a:prstGeom prst="rect">
            <a:avLst/>
          </a:prstGeom>
          <a:noFill/>
          <a:ln>
            <a:noFill/>
          </a:ln>
        </p:spPr>
      </p:pic>
      <p:pic>
        <p:nvPicPr>
          <p:cNvPr descr="memory_reader четец на карти памет" id="175" name="Google Shape;175;p6"/>
          <p:cNvPicPr preferRelativeResize="0"/>
          <p:nvPr/>
        </p:nvPicPr>
        <p:blipFill rotWithShape="1">
          <a:blip r:embed="rId9">
            <a:alphaModFix/>
          </a:blip>
          <a:srcRect b="0" l="0" r="0" t="0"/>
          <a:stretch/>
        </p:blipFill>
        <p:spPr>
          <a:xfrm>
            <a:off x="8045699" y="3257404"/>
            <a:ext cx="1134813" cy="1356747"/>
          </a:xfrm>
          <a:prstGeom prst="rect">
            <a:avLst/>
          </a:prstGeom>
          <a:noFill/>
          <a:ln>
            <a:noFill/>
          </a:ln>
        </p:spPr>
      </p:pic>
      <p:pic>
        <p:nvPicPr>
          <p:cNvPr id="176" name="Google Shape;176;p6"/>
          <p:cNvPicPr preferRelativeResize="0"/>
          <p:nvPr/>
        </p:nvPicPr>
        <p:blipFill rotWithShape="1">
          <a:blip r:embed="rId10">
            <a:alphaModFix/>
          </a:blip>
          <a:srcRect b="0" l="0" r="0" t="0"/>
          <a:stretch/>
        </p:blipFill>
        <p:spPr>
          <a:xfrm>
            <a:off x="225724" y="3435305"/>
            <a:ext cx="1321940" cy="1353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
          <p:cNvSpPr txBox="1"/>
          <p:nvPr>
            <p:ph type="title"/>
          </p:nvPr>
        </p:nvSpPr>
        <p:spPr>
          <a:xfrm>
            <a:off x="467544" y="0"/>
            <a:ext cx="8229600" cy="85725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2800"/>
              <a:buFont typeface="Calibri"/>
              <a:buNone/>
            </a:pPr>
            <a:r>
              <a:rPr b="1" lang="bg-BG" sz="2800"/>
              <a:t>г) Комуникационни устройства</a:t>
            </a:r>
            <a:endParaRPr b="1" sz="2800"/>
          </a:p>
        </p:txBody>
      </p:sp>
      <p:sp>
        <p:nvSpPr>
          <p:cNvPr id="182" name="Google Shape;182;p7"/>
          <p:cNvSpPr txBox="1"/>
          <p:nvPr>
            <p:ph idx="1" type="body"/>
          </p:nvPr>
        </p:nvSpPr>
        <p:spPr>
          <a:xfrm>
            <a:off x="734888" y="648072"/>
            <a:ext cx="8229600" cy="4227934"/>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00"/>
              <a:buFont typeface="Calibri"/>
              <a:buNone/>
            </a:pPr>
            <a:r>
              <a:rPr lang="bg-BG" sz="2400">
                <a:latin typeface="Calibri"/>
                <a:ea typeface="Calibri"/>
                <a:cs typeface="Calibri"/>
                <a:sym typeface="Calibri"/>
              </a:rPr>
              <a:t>Посредством тези устройства се обменят данни между два и повече компютъра.</a:t>
            </a:r>
            <a:endParaRPr/>
          </a:p>
          <a:p>
            <a:pPr indent="-342900" lvl="0" marL="342900" rtl="0" algn="just">
              <a:lnSpc>
                <a:spcPct val="80000"/>
              </a:lnSpc>
              <a:spcBef>
                <a:spcPts val="480"/>
              </a:spcBef>
              <a:spcAft>
                <a:spcPts val="0"/>
              </a:spcAft>
              <a:buClr>
                <a:schemeClr val="dk1"/>
              </a:buClr>
              <a:buSzPts val="2400"/>
              <a:buFont typeface="Noto Sans Symbols"/>
              <a:buChar char="⮚"/>
            </a:pPr>
            <a:r>
              <a:rPr lang="bg-BG" sz="2400">
                <a:latin typeface="Calibri"/>
                <a:ea typeface="Calibri"/>
                <a:cs typeface="Calibri"/>
                <a:sym typeface="Calibri"/>
              </a:rPr>
              <a:t>МОДЕМ - МОдулатор/ДЕМодулатор - превръща дискретната информация в аналогова и обратно.</a:t>
            </a:r>
            <a:endParaRPr/>
          </a:p>
          <a:p>
            <a:pPr indent="-342900" lvl="0" marL="342900" rtl="0" algn="just">
              <a:lnSpc>
                <a:spcPct val="80000"/>
              </a:lnSpc>
              <a:spcBef>
                <a:spcPts val="480"/>
              </a:spcBef>
              <a:spcAft>
                <a:spcPts val="0"/>
              </a:spcAft>
              <a:buClr>
                <a:schemeClr val="dk1"/>
              </a:buClr>
              <a:buSzPts val="2400"/>
              <a:buFont typeface="Calibri"/>
              <a:buNone/>
            </a:pPr>
            <a:r>
              <a:rPr lang="bg-BG" sz="2400" u="sng">
                <a:latin typeface="Calibri"/>
                <a:ea typeface="Calibri"/>
                <a:cs typeface="Calibri"/>
                <a:sym typeface="Calibri"/>
              </a:rPr>
              <a:t>Модемите биват: </a:t>
            </a:r>
            <a:r>
              <a:rPr lang="bg-BG" sz="2400">
                <a:latin typeface="Calibri"/>
                <a:ea typeface="Calibri"/>
                <a:cs typeface="Calibri"/>
                <a:sym typeface="Calibri"/>
              </a:rPr>
              <a:t>Кабелни, Телефонни, Мрежови и т.н.</a:t>
            </a:r>
            <a:endParaRPr/>
          </a:p>
          <a:p>
            <a:pPr indent="-342900" lvl="0" marL="342900" rtl="0" algn="l">
              <a:lnSpc>
                <a:spcPct val="80000"/>
              </a:lnSpc>
              <a:spcBef>
                <a:spcPts val="480"/>
              </a:spcBef>
              <a:spcAft>
                <a:spcPts val="0"/>
              </a:spcAft>
              <a:buClr>
                <a:schemeClr val="dk1"/>
              </a:buClr>
              <a:buSzPts val="2400"/>
              <a:buFont typeface="Calibri"/>
              <a:buNone/>
            </a:pPr>
            <a:r>
              <a:t/>
            </a:r>
            <a:endParaRPr sz="2400">
              <a:latin typeface="Calibri"/>
              <a:ea typeface="Calibri"/>
              <a:cs typeface="Calibri"/>
              <a:sym typeface="Calibri"/>
            </a:endParaRPr>
          </a:p>
          <a:p>
            <a:pPr indent="-342900" lvl="0" marL="342900" rtl="0" algn="l">
              <a:lnSpc>
                <a:spcPct val="80000"/>
              </a:lnSpc>
              <a:spcBef>
                <a:spcPts val="480"/>
              </a:spcBef>
              <a:spcAft>
                <a:spcPts val="0"/>
              </a:spcAft>
              <a:buClr>
                <a:schemeClr val="dk1"/>
              </a:buClr>
              <a:buSzPts val="2400"/>
              <a:buFont typeface="Calibri"/>
              <a:buNone/>
            </a:pPr>
            <a:r>
              <a:t/>
            </a:r>
            <a:endParaRPr sz="2400">
              <a:latin typeface="Calibri"/>
              <a:ea typeface="Calibri"/>
              <a:cs typeface="Calibri"/>
              <a:sym typeface="Calibri"/>
            </a:endParaRPr>
          </a:p>
          <a:p>
            <a:pPr indent="-342900" lvl="0" marL="342900" rtl="0" algn="l">
              <a:lnSpc>
                <a:spcPct val="80000"/>
              </a:lnSpc>
              <a:spcBef>
                <a:spcPts val="480"/>
              </a:spcBef>
              <a:spcAft>
                <a:spcPts val="0"/>
              </a:spcAft>
              <a:buClr>
                <a:schemeClr val="dk1"/>
              </a:buClr>
              <a:buSzPts val="2400"/>
              <a:buFont typeface="Calibri"/>
              <a:buNone/>
            </a:pPr>
            <a:r>
              <a:t/>
            </a:r>
            <a:endParaRPr sz="2400">
              <a:latin typeface="Calibri"/>
              <a:ea typeface="Calibri"/>
              <a:cs typeface="Calibri"/>
              <a:sym typeface="Calibri"/>
            </a:endParaRPr>
          </a:p>
          <a:p>
            <a:pPr indent="-342900" lvl="0" marL="342900" rtl="0" algn="l">
              <a:lnSpc>
                <a:spcPct val="80000"/>
              </a:lnSpc>
              <a:spcBef>
                <a:spcPts val="480"/>
              </a:spcBef>
              <a:spcAft>
                <a:spcPts val="0"/>
              </a:spcAft>
              <a:buClr>
                <a:schemeClr val="dk1"/>
              </a:buClr>
              <a:buSzPts val="2400"/>
              <a:buFont typeface="Calibri"/>
              <a:buNone/>
            </a:pPr>
            <a:r>
              <a:t/>
            </a:r>
            <a:endParaRPr sz="2400">
              <a:latin typeface="Calibri"/>
              <a:ea typeface="Calibri"/>
              <a:cs typeface="Calibri"/>
              <a:sym typeface="Calibri"/>
            </a:endParaRPr>
          </a:p>
          <a:p>
            <a:pPr indent="-342900" lvl="0" marL="342900" rtl="0" algn="l">
              <a:lnSpc>
                <a:spcPct val="80000"/>
              </a:lnSpc>
              <a:spcBef>
                <a:spcPts val="480"/>
              </a:spcBef>
              <a:spcAft>
                <a:spcPts val="0"/>
              </a:spcAft>
              <a:buClr>
                <a:schemeClr val="dk1"/>
              </a:buClr>
              <a:buSzPts val="2400"/>
              <a:buFont typeface="Calibri"/>
              <a:buNone/>
            </a:pPr>
            <a:r>
              <a:t/>
            </a:r>
            <a:endParaRPr sz="2400">
              <a:latin typeface="Calibri"/>
              <a:ea typeface="Calibri"/>
              <a:cs typeface="Calibri"/>
              <a:sym typeface="Calibri"/>
            </a:endParaRPr>
          </a:p>
          <a:p>
            <a:pPr indent="-342900" lvl="0" marL="342900" rtl="0" algn="just">
              <a:lnSpc>
                <a:spcPct val="80000"/>
              </a:lnSpc>
              <a:spcBef>
                <a:spcPts val="480"/>
              </a:spcBef>
              <a:spcAft>
                <a:spcPts val="0"/>
              </a:spcAft>
              <a:buClr>
                <a:schemeClr val="dk1"/>
              </a:buClr>
              <a:buSzPts val="2400"/>
              <a:buFont typeface="Noto Sans Symbols"/>
              <a:buChar char="⮚"/>
            </a:pPr>
            <a:r>
              <a:rPr lang="bg-BG" sz="2400">
                <a:latin typeface="Calibri"/>
                <a:ea typeface="Calibri"/>
                <a:cs typeface="Calibri"/>
                <a:sym typeface="Calibri"/>
              </a:rPr>
              <a:t> Мрежова /LAN/ - карта – за свързване на няколко компютъра в локална мрежа.</a:t>
            </a:r>
            <a:endParaRPr sz="2400">
              <a:latin typeface="Calibri"/>
              <a:ea typeface="Calibri"/>
              <a:cs typeface="Calibri"/>
              <a:sym typeface="Calibri"/>
            </a:endParaRPr>
          </a:p>
        </p:txBody>
      </p:sp>
      <p:grpSp>
        <p:nvGrpSpPr>
          <p:cNvPr id="183" name="Google Shape;183;p7"/>
          <p:cNvGrpSpPr/>
          <p:nvPr/>
        </p:nvGrpSpPr>
        <p:grpSpPr>
          <a:xfrm>
            <a:off x="1619672" y="2473185"/>
            <a:ext cx="4210716" cy="1231546"/>
            <a:chOff x="1403648" y="3551914"/>
            <a:chExt cx="4930796" cy="1591586"/>
          </a:xfrm>
        </p:grpSpPr>
        <p:pic>
          <p:nvPicPr>
            <p:cNvPr id="184" name="Google Shape;184;p7"/>
            <p:cNvPicPr preferRelativeResize="0"/>
            <p:nvPr/>
          </p:nvPicPr>
          <p:blipFill rotWithShape="1">
            <a:blip r:embed="rId3">
              <a:alphaModFix/>
            </a:blip>
            <a:srcRect b="0" l="0" r="0" t="0"/>
            <a:stretch/>
          </p:blipFill>
          <p:spPr>
            <a:xfrm>
              <a:off x="1403648" y="3551914"/>
              <a:ext cx="2808681" cy="1591586"/>
            </a:xfrm>
            <a:prstGeom prst="rect">
              <a:avLst/>
            </a:prstGeom>
            <a:noFill/>
            <a:ln>
              <a:noFill/>
            </a:ln>
          </p:spPr>
        </p:pic>
        <p:pic>
          <p:nvPicPr>
            <p:cNvPr id="185" name="Google Shape;185;p7"/>
            <p:cNvPicPr preferRelativeResize="0"/>
            <p:nvPr/>
          </p:nvPicPr>
          <p:blipFill rotWithShape="1">
            <a:blip r:embed="rId4">
              <a:alphaModFix/>
            </a:blip>
            <a:srcRect b="0" l="0" r="0" t="0"/>
            <a:stretch/>
          </p:blipFill>
          <p:spPr>
            <a:xfrm>
              <a:off x="4212329" y="3551914"/>
              <a:ext cx="2122115" cy="1591586"/>
            </a:xfrm>
            <a:prstGeom prst="rect">
              <a:avLst/>
            </a:prstGeom>
            <a:noFill/>
            <a:ln>
              <a:noFill/>
            </a:ln>
          </p:spPr>
        </p:pic>
      </p:grpSp>
      <p:pic>
        <p:nvPicPr>
          <p:cNvPr id="186" name="Google Shape;186;p7"/>
          <p:cNvPicPr preferRelativeResize="0"/>
          <p:nvPr/>
        </p:nvPicPr>
        <p:blipFill rotWithShape="1">
          <a:blip r:embed="rId5">
            <a:alphaModFix/>
          </a:blip>
          <a:srcRect b="23513" l="18409" r="15543" t="0"/>
          <a:stretch/>
        </p:blipFill>
        <p:spPr>
          <a:xfrm>
            <a:off x="6804248" y="2840635"/>
            <a:ext cx="1326512" cy="8640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nvSpPr>
        <p:spPr>
          <a:xfrm>
            <a:off x="457200" y="205483"/>
            <a:ext cx="8229600" cy="58340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ctr">
              <a:spcBef>
                <a:spcPts val="0"/>
              </a:spcBef>
              <a:spcAft>
                <a:spcPts val="0"/>
              </a:spcAft>
              <a:buClr>
                <a:schemeClr val="dk1"/>
              </a:buClr>
              <a:buSzPct val="100000"/>
              <a:buFont typeface="Noto Sans Symbols"/>
              <a:buNone/>
            </a:pPr>
            <a:r>
              <a:rPr b="1" lang="bg-BG" sz="3600">
                <a:solidFill>
                  <a:schemeClr val="dk1"/>
                </a:solidFill>
                <a:latin typeface="Calibri"/>
                <a:ea typeface="Calibri"/>
                <a:cs typeface="Calibri"/>
                <a:sym typeface="Calibri"/>
              </a:rPr>
              <a:t>3. Стандартен интерфейс</a:t>
            </a:r>
            <a:endParaRPr/>
          </a:p>
        </p:txBody>
      </p:sp>
      <p:sp>
        <p:nvSpPr>
          <p:cNvPr id="192" name="Google Shape;192;p8"/>
          <p:cNvSpPr txBox="1"/>
          <p:nvPr/>
        </p:nvSpPr>
        <p:spPr>
          <a:xfrm>
            <a:off x="683568" y="1028494"/>
            <a:ext cx="7560840" cy="2308324"/>
          </a:xfrm>
          <a:prstGeom prst="rect">
            <a:avLst/>
          </a:prstGeom>
          <a:noFill/>
          <a:ln>
            <a:noFill/>
          </a:ln>
        </p:spPr>
        <p:txBody>
          <a:bodyPr anchorCtr="0" anchor="t" bIns="45700" lIns="91425" spcFirstLastPara="1" rIns="91425" wrap="square" tIns="45700">
            <a:spAutoFit/>
          </a:bodyPr>
          <a:lstStyle/>
          <a:p>
            <a:pPr indent="265113" lvl="0" marL="0" marR="0" rtl="0" algn="just">
              <a:spcBef>
                <a:spcPts val="0"/>
              </a:spcBef>
              <a:spcAft>
                <a:spcPts val="0"/>
              </a:spcAft>
              <a:buNone/>
            </a:pPr>
            <a:r>
              <a:rPr lang="bg-BG" sz="2400">
                <a:solidFill>
                  <a:schemeClr val="dk1"/>
                </a:solidFill>
                <a:latin typeface="Calibri"/>
                <a:ea typeface="Calibri"/>
                <a:cs typeface="Calibri"/>
                <a:sym typeface="Calibri"/>
              </a:rPr>
              <a:t>Технологията на взаимодействие и обмен на информация между ПУ и централния процесор се нарича </a:t>
            </a:r>
            <a:r>
              <a:rPr b="1" lang="bg-BG" sz="2400">
                <a:solidFill>
                  <a:schemeClr val="dk1"/>
                </a:solidFill>
                <a:latin typeface="Calibri"/>
                <a:ea typeface="Calibri"/>
                <a:cs typeface="Calibri"/>
                <a:sym typeface="Calibri"/>
              </a:rPr>
              <a:t>стандартен интерфейс</a:t>
            </a:r>
            <a:r>
              <a:rPr lang="bg-BG" sz="2400">
                <a:solidFill>
                  <a:schemeClr val="dk1"/>
                </a:solidFill>
                <a:latin typeface="Calibri"/>
                <a:ea typeface="Calibri"/>
                <a:cs typeface="Calibri"/>
                <a:sym typeface="Calibri"/>
              </a:rPr>
              <a:t>.</a:t>
            </a:r>
            <a:endParaRPr/>
          </a:p>
          <a:p>
            <a:pPr indent="265113" lvl="0" marL="0" marR="0" rtl="0" algn="just">
              <a:spcBef>
                <a:spcPts val="0"/>
              </a:spcBef>
              <a:spcAft>
                <a:spcPts val="0"/>
              </a:spcAft>
              <a:buNone/>
            </a:pPr>
            <a:r>
              <a:rPr lang="bg-BG" sz="2400">
                <a:solidFill>
                  <a:schemeClr val="dk1"/>
                </a:solidFill>
                <a:latin typeface="Calibri"/>
                <a:ea typeface="Calibri"/>
                <a:cs typeface="Calibri"/>
                <a:sym typeface="Calibri"/>
              </a:rPr>
              <a:t>Стандартният интерфейс на входно-изходните устройства дава възможност за лесно свързване на устройствата.</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nvSpPr>
        <p:spPr>
          <a:xfrm>
            <a:off x="487304" y="195486"/>
            <a:ext cx="8229600" cy="58340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ctr">
              <a:spcBef>
                <a:spcPts val="0"/>
              </a:spcBef>
              <a:spcAft>
                <a:spcPts val="0"/>
              </a:spcAft>
              <a:buClr>
                <a:schemeClr val="dk1"/>
              </a:buClr>
              <a:buSzPct val="100000"/>
              <a:buFont typeface="Noto Sans Symbols"/>
              <a:buNone/>
            </a:pPr>
            <a:r>
              <a:rPr b="1" lang="bg-BG" sz="3600">
                <a:solidFill>
                  <a:schemeClr val="dk1"/>
                </a:solidFill>
                <a:latin typeface="Calibri"/>
                <a:ea typeface="Calibri"/>
                <a:cs typeface="Calibri"/>
                <a:sym typeface="Calibri"/>
              </a:rPr>
              <a:t>4. Принципи на действие на ПУ</a:t>
            </a:r>
            <a:endParaRPr/>
          </a:p>
        </p:txBody>
      </p:sp>
      <p:sp>
        <p:nvSpPr>
          <p:cNvPr id="198" name="Google Shape;198;p9"/>
          <p:cNvSpPr txBox="1"/>
          <p:nvPr/>
        </p:nvSpPr>
        <p:spPr>
          <a:xfrm>
            <a:off x="317529" y="778892"/>
            <a:ext cx="8640960" cy="193899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Noto Sans Symbols"/>
              <a:buChar char="⮚"/>
            </a:pPr>
            <a:r>
              <a:rPr lang="bg-BG" sz="2400">
                <a:solidFill>
                  <a:schemeClr val="dk1"/>
                </a:solidFill>
                <a:latin typeface="Calibri"/>
                <a:ea typeface="Calibri"/>
                <a:cs typeface="Calibri"/>
                <a:sym typeface="Calibri"/>
              </a:rPr>
              <a:t>Операционната система управлява дадено периферно устройство чрез </a:t>
            </a:r>
            <a:r>
              <a:rPr b="1" lang="bg-BG" sz="2400">
                <a:solidFill>
                  <a:schemeClr val="dk1"/>
                </a:solidFill>
                <a:latin typeface="Calibri"/>
                <a:ea typeface="Calibri"/>
                <a:cs typeface="Calibri"/>
                <a:sym typeface="Calibri"/>
              </a:rPr>
              <a:t>драйвър.</a:t>
            </a:r>
            <a:endParaRPr/>
          </a:p>
          <a:p>
            <a:pPr indent="-285750" lvl="0" marL="285750" marR="0" rtl="0" algn="just">
              <a:spcBef>
                <a:spcPts val="0"/>
              </a:spcBef>
              <a:spcAft>
                <a:spcPts val="0"/>
              </a:spcAft>
              <a:buClr>
                <a:schemeClr val="dk1"/>
              </a:buClr>
              <a:buSzPts val="2400"/>
              <a:buFont typeface="Noto Sans Symbols"/>
              <a:buChar char="⮚"/>
            </a:pPr>
            <a:r>
              <a:rPr lang="bg-BG" sz="2400">
                <a:solidFill>
                  <a:schemeClr val="dk1"/>
                </a:solidFill>
                <a:latin typeface="Calibri"/>
                <a:ea typeface="Calibri"/>
                <a:cs typeface="Calibri"/>
                <a:sym typeface="Calibri"/>
              </a:rPr>
              <a:t>Драйвърът комуникира с </a:t>
            </a:r>
            <a:r>
              <a:rPr b="1" lang="bg-BG" sz="2400">
                <a:solidFill>
                  <a:schemeClr val="dk1"/>
                </a:solidFill>
                <a:latin typeface="Calibri"/>
                <a:ea typeface="Calibri"/>
                <a:cs typeface="Calibri"/>
                <a:sym typeface="Calibri"/>
              </a:rPr>
              <a:t>контролера</a:t>
            </a:r>
            <a:r>
              <a:rPr lang="bg-BG" sz="2400">
                <a:solidFill>
                  <a:schemeClr val="dk1"/>
                </a:solidFill>
                <a:latin typeface="Calibri"/>
                <a:ea typeface="Calibri"/>
                <a:cs typeface="Calibri"/>
                <a:sym typeface="Calibri"/>
              </a:rPr>
              <a:t> на периферното устройство, който предава или приема данните към и от него.</a:t>
            </a:r>
            <a:endParaRPr/>
          </a:p>
          <a:p>
            <a:pPr indent="-285750" lvl="0" marL="285750" marR="0" rtl="0" algn="l">
              <a:spcBef>
                <a:spcPts val="0"/>
              </a:spcBef>
              <a:spcAft>
                <a:spcPts val="0"/>
              </a:spcAft>
              <a:buClr>
                <a:schemeClr val="dk1"/>
              </a:buClr>
              <a:buSzPts val="2400"/>
              <a:buFont typeface="Noto Sans Symbols"/>
              <a:buChar char="⮚"/>
            </a:pPr>
            <a:r>
              <a:rPr lang="bg-BG" sz="2400">
                <a:solidFill>
                  <a:schemeClr val="dk1"/>
                </a:solidFill>
                <a:latin typeface="Calibri"/>
                <a:ea typeface="Calibri"/>
                <a:cs typeface="Calibri"/>
                <a:sym typeface="Calibri"/>
              </a:rPr>
              <a:t>ПУ се свързват с компютъра чрез </a:t>
            </a:r>
            <a:r>
              <a:rPr b="1" lang="bg-BG" sz="2400">
                <a:solidFill>
                  <a:schemeClr val="dk1"/>
                </a:solidFill>
                <a:latin typeface="Calibri"/>
                <a:ea typeface="Calibri"/>
                <a:cs typeface="Calibri"/>
                <a:sym typeface="Calibri"/>
              </a:rPr>
              <a:t>портове</a:t>
            </a:r>
            <a:r>
              <a:rPr lang="bg-BG"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199" name="Google Shape;199;p9"/>
          <p:cNvSpPr txBox="1"/>
          <p:nvPr/>
        </p:nvSpPr>
        <p:spPr>
          <a:xfrm>
            <a:off x="50284" y="2717884"/>
            <a:ext cx="8928992"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bg-BG" sz="2000">
                <a:solidFill>
                  <a:schemeClr val="dk1"/>
                </a:solidFill>
                <a:latin typeface="Calibri"/>
                <a:ea typeface="Calibri"/>
                <a:cs typeface="Calibri"/>
                <a:sym typeface="Calibri"/>
              </a:rPr>
              <a:t>Пример: </a:t>
            </a:r>
            <a:endParaRPr/>
          </a:p>
          <a:p>
            <a:pPr indent="0" lvl="0" marL="0" marR="0" rtl="0" algn="l">
              <a:spcBef>
                <a:spcPts val="0"/>
              </a:spcBef>
              <a:spcAft>
                <a:spcPts val="0"/>
              </a:spcAft>
              <a:buNone/>
            </a:pPr>
            <a:r>
              <a:rPr b="1" lang="bg-BG" sz="2000">
                <a:solidFill>
                  <a:schemeClr val="dk1"/>
                </a:solidFill>
                <a:latin typeface="Calibri"/>
                <a:ea typeface="Calibri"/>
                <a:cs typeface="Calibri"/>
                <a:sym typeface="Calibri"/>
              </a:rPr>
              <a:t>Въвеждане на текст от клавиатурата при работа с текстов редактор.</a:t>
            </a:r>
            <a:endParaRPr/>
          </a:p>
          <a:p>
            <a:pPr indent="0" lvl="0" marL="0" marR="0" rtl="0" algn="just">
              <a:spcBef>
                <a:spcPts val="0"/>
              </a:spcBef>
              <a:spcAft>
                <a:spcPts val="0"/>
              </a:spcAft>
              <a:buNone/>
            </a:pPr>
            <a:r>
              <a:rPr lang="bg-BG" sz="2000">
                <a:solidFill>
                  <a:schemeClr val="dk1"/>
                </a:solidFill>
                <a:latin typeface="Calibri"/>
                <a:ea typeface="Calibri"/>
                <a:cs typeface="Calibri"/>
                <a:sym typeface="Calibri"/>
              </a:rPr>
              <a:t>ОС използва връзката през определен порт, към който е свързана клавиатурата, за да получи чрез него данни от клавиатурния драйвър, чрез който да идентифицира кои клавиши са натисната. След това, за да визуализира текста на екрана, ОС използва драйвъра на видеокартата, чрез който да подаде данни към контролера каква информация да визуализира на екрана.</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тема">
  <a:themeElements>
    <a:clrScheme name="О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2017-11-16T14:59:12Z</dcterms:created>
  <dc:creator>EG1</dc:creator>
</cp:coreProperties>
</file>