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2" r:id="rId19"/>
  </p:sldIdLst>
  <p:sldSz cx="9144000" cy="5715000" type="screen16x1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50" y="-7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12.10.2021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311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12.10.2021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628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12.10.2021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700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12.10.2021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311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12.10.2021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212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12.10.2021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84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12.10.2021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226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12.10.2021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247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12.10.2021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94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12.10.2021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893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12.10.2021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056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9C5EC-B4E2-4303-A16C-BD89141EB4EF}" type="datetimeFigureOut">
              <a:rPr lang="bg-BG" smtClean="0"/>
              <a:t>12.10.2021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659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-lessons.weebly.com/uploads/1/1/4/2/11423574/klasirane.xlsx" TargetMode="External"/><Relationship Id="rId2" Type="http://schemas.openxmlformats.org/officeDocument/2006/relationships/hyperlink" Target="https://it-study.weebly.com/uploads/2/1/4/0/21407078/laptop.xls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t-lessons.weebly.com/uploads/1/1/4/2/11423574/bookstore.xls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t-lessons.weebly.com/uploads/1/1/4/2/11423574/oborot_search.xlsx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evvG8iFnXO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925" y="1659042"/>
            <a:ext cx="9259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Урок 11</a:t>
            </a:r>
            <a:r>
              <a:rPr lang="ru-RU" sz="4000" dirty="0"/>
              <a:t>. Функции за </a:t>
            </a:r>
            <a:r>
              <a:rPr lang="ru-RU" sz="4000" dirty="0" err="1"/>
              <a:t>търсене</a:t>
            </a:r>
            <a:r>
              <a:rPr lang="ru-RU" sz="4000" dirty="0"/>
              <a:t> и </a:t>
            </a:r>
            <a:r>
              <a:rPr lang="ru-RU" sz="4000" dirty="0" err="1"/>
              <a:t>препратки</a:t>
            </a:r>
            <a:endParaRPr lang="bg-BG" sz="4000" dirty="0"/>
          </a:p>
        </p:txBody>
      </p:sp>
      <p:sp>
        <p:nvSpPr>
          <p:cNvPr id="3" name="Rectangle 2"/>
          <p:cNvSpPr/>
          <p:nvPr/>
        </p:nvSpPr>
        <p:spPr>
          <a:xfrm>
            <a:off x="611560" y="328954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Функциите</a:t>
            </a:r>
            <a:r>
              <a:rPr lang="ru-RU" sz="2400" dirty="0"/>
              <a:t> за </a:t>
            </a:r>
            <a:r>
              <a:rPr lang="ru-RU" sz="2400" dirty="0" err="1"/>
              <a:t>търсене</a:t>
            </a:r>
            <a:r>
              <a:rPr lang="ru-RU" sz="2400" dirty="0"/>
              <a:t> и </a:t>
            </a:r>
            <a:r>
              <a:rPr lang="ru-RU" sz="2400" dirty="0" err="1"/>
              <a:t>преп­ратки</a:t>
            </a:r>
            <a:r>
              <a:rPr lang="ru-RU" sz="2400" dirty="0"/>
              <a:t> в </a:t>
            </a:r>
            <a:r>
              <a:rPr lang="ru-RU" sz="2400" dirty="0" err="1"/>
              <a:t>програмата</a:t>
            </a:r>
            <a:r>
              <a:rPr lang="ru-RU" sz="2400" dirty="0"/>
              <a:t> MS </a:t>
            </a:r>
            <a:r>
              <a:rPr lang="ru-RU" sz="2400" dirty="0" err="1"/>
              <a:t>Excel</a:t>
            </a:r>
            <a:r>
              <a:rPr lang="ru-RU" sz="2400" dirty="0"/>
              <a:t> </a:t>
            </a:r>
            <a:r>
              <a:rPr lang="ru-RU" sz="2400" dirty="0" err="1"/>
              <a:t>са</a:t>
            </a:r>
            <a:r>
              <a:rPr lang="ru-RU" sz="2400" dirty="0"/>
              <a:t> </a:t>
            </a:r>
            <a:r>
              <a:rPr lang="ru-RU" sz="2400" dirty="0" err="1"/>
              <a:t>особено</a:t>
            </a:r>
            <a:r>
              <a:rPr lang="ru-RU" sz="2400" dirty="0"/>
              <a:t> </a:t>
            </a:r>
            <a:r>
              <a:rPr lang="ru-RU" sz="2400" dirty="0" err="1"/>
              <a:t>полезни</a:t>
            </a:r>
            <a:r>
              <a:rPr lang="ru-RU" sz="2400" dirty="0"/>
              <a:t>, </a:t>
            </a:r>
            <a:r>
              <a:rPr lang="ru-RU" sz="2400" dirty="0" err="1"/>
              <a:t>когато</a:t>
            </a:r>
            <a:r>
              <a:rPr lang="ru-RU" sz="2400" dirty="0"/>
              <a:t> се рабо­ти с </a:t>
            </a:r>
            <a:r>
              <a:rPr lang="ru-RU" sz="2400" dirty="0" err="1"/>
              <a:t>голям</a:t>
            </a:r>
            <a:r>
              <a:rPr lang="ru-RU" sz="2400" dirty="0"/>
              <a:t> </a:t>
            </a:r>
            <a:r>
              <a:rPr lang="ru-RU" sz="2400" dirty="0" err="1"/>
              <a:t>обем</a:t>
            </a:r>
            <a:r>
              <a:rPr lang="ru-RU" sz="2400" dirty="0"/>
              <a:t> от </a:t>
            </a:r>
            <a:r>
              <a:rPr lang="ru-RU" sz="2400" dirty="0" err="1"/>
              <a:t>данни</a:t>
            </a:r>
            <a:r>
              <a:rPr lang="ru-RU" sz="2400" dirty="0"/>
              <a:t>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954161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-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638" y="0"/>
            <a:ext cx="859313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13284"/>
            <a:ext cx="8676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Съобщения</a:t>
            </a:r>
            <a:r>
              <a:rPr lang="ru-RU" sz="2800" b="1" dirty="0"/>
              <a:t> за грешки в </a:t>
            </a:r>
            <a:r>
              <a:rPr lang="ru-RU" sz="2800" b="1" dirty="0" smtClean="0"/>
              <a:t>HLOOKUP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# </a:t>
            </a:r>
            <a:r>
              <a:rPr lang="ru-RU" sz="2400" b="1" dirty="0">
                <a:solidFill>
                  <a:srgbClr val="FF0000"/>
                </a:solidFill>
              </a:rPr>
              <a:t>N / A</a:t>
            </a:r>
            <a:r>
              <a:rPr lang="ru-RU" sz="2400" dirty="0"/>
              <a:t> </a:t>
            </a:r>
            <a:r>
              <a:rPr lang="ru-RU" sz="2400" dirty="0" smtClean="0"/>
              <a:t>: </a:t>
            </a:r>
            <a:r>
              <a:rPr lang="ru-RU" sz="2400" dirty="0" err="1"/>
              <a:t>Тази</a:t>
            </a:r>
            <a:r>
              <a:rPr lang="ru-RU" sz="2400" dirty="0"/>
              <a:t> грешка се </a:t>
            </a:r>
            <a:r>
              <a:rPr lang="ru-RU" sz="2400" dirty="0" err="1"/>
              <a:t>показва</a:t>
            </a:r>
            <a:r>
              <a:rPr lang="ru-RU" sz="2400" dirty="0"/>
              <a:t>, </a:t>
            </a:r>
            <a:r>
              <a:rPr lang="ru-RU" sz="2400" dirty="0" err="1"/>
              <a:t>ако</a:t>
            </a:r>
            <a:r>
              <a:rPr lang="ru-RU" sz="2400" dirty="0"/>
              <a:t> </a:t>
            </a:r>
            <a:r>
              <a:rPr lang="ru-RU" sz="2400" dirty="0" err="1"/>
              <a:t>стойността</a:t>
            </a:r>
            <a:r>
              <a:rPr lang="ru-RU" sz="2400" dirty="0"/>
              <a:t> на </a:t>
            </a:r>
            <a:r>
              <a:rPr lang="ru-RU" sz="2400" dirty="0" err="1"/>
              <a:t>търсене</a:t>
            </a:r>
            <a:r>
              <a:rPr lang="ru-RU" sz="2400" dirty="0"/>
              <a:t> не е намерена в </a:t>
            </a:r>
            <a:r>
              <a:rPr lang="ru-RU" sz="2400" dirty="0" err="1"/>
              <a:t>първата</a:t>
            </a:r>
            <a:r>
              <a:rPr lang="ru-RU" sz="2400" dirty="0"/>
              <a:t> колона на </a:t>
            </a:r>
            <a:r>
              <a:rPr lang="ru-RU" sz="2400" dirty="0" err="1"/>
              <a:t>табличния</a:t>
            </a:r>
            <a:r>
              <a:rPr lang="ru-RU" sz="2400" dirty="0"/>
              <a:t> </a:t>
            </a:r>
            <a:r>
              <a:rPr lang="ru-RU" sz="2400" dirty="0" err="1"/>
              <a:t>масив</a:t>
            </a:r>
            <a:r>
              <a:rPr lang="ru-RU" sz="2400" dirty="0"/>
              <a:t>. Той </a:t>
            </a:r>
            <a:r>
              <a:rPr lang="ru-RU" sz="2400" dirty="0" err="1"/>
              <a:t>също</a:t>
            </a:r>
            <a:r>
              <a:rPr lang="ru-RU" sz="2400" dirty="0"/>
              <a:t> </a:t>
            </a:r>
            <a:r>
              <a:rPr lang="ru-RU" sz="2400" dirty="0" err="1"/>
              <a:t>така</a:t>
            </a:r>
            <a:r>
              <a:rPr lang="ru-RU" sz="2400" dirty="0"/>
              <a:t> </a:t>
            </a:r>
            <a:r>
              <a:rPr lang="ru-RU" sz="2400" dirty="0" err="1"/>
              <a:t>показва</a:t>
            </a:r>
            <a:r>
              <a:rPr lang="ru-RU" sz="2400" dirty="0"/>
              <a:t>, </a:t>
            </a:r>
            <a:r>
              <a:rPr lang="ru-RU" sz="2400" dirty="0" err="1"/>
              <a:t>ако</a:t>
            </a:r>
            <a:r>
              <a:rPr lang="ru-RU" sz="2400" dirty="0"/>
              <a:t> </a:t>
            </a:r>
            <a:r>
              <a:rPr lang="ru-RU" sz="2400" dirty="0" err="1"/>
              <a:t>диапазонът</a:t>
            </a:r>
            <a:r>
              <a:rPr lang="ru-RU" sz="2400" dirty="0"/>
              <a:t> за аргумента на </a:t>
            </a:r>
            <a:r>
              <a:rPr lang="ru-RU" sz="2400" dirty="0" err="1"/>
              <a:t>табличния</a:t>
            </a:r>
            <a:r>
              <a:rPr lang="ru-RU" sz="2400" dirty="0"/>
              <a:t> </a:t>
            </a:r>
            <a:r>
              <a:rPr lang="ru-RU" sz="2400" dirty="0" err="1"/>
              <a:t>масив</a:t>
            </a:r>
            <a:r>
              <a:rPr lang="ru-RU" sz="2400" dirty="0"/>
              <a:t> е неточен.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#REF!</a:t>
            </a:r>
            <a:r>
              <a:rPr lang="ru-RU" sz="2400" b="1" dirty="0"/>
              <a:t> </a:t>
            </a:r>
            <a:r>
              <a:rPr lang="ru-RU" sz="2400" dirty="0"/>
              <a:t>: </a:t>
            </a:r>
            <a:r>
              <a:rPr lang="ru-RU" sz="2400" dirty="0" err="1"/>
              <a:t>Тази</a:t>
            </a:r>
            <a:r>
              <a:rPr lang="ru-RU" sz="2400" dirty="0"/>
              <a:t> грешка се </a:t>
            </a:r>
            <a:r>
              <a:rPr lang="ru-RU" sz="2400" dirty="0" err="1"/>
              <a:t>показва</a:t>
            </a:r>
            <a:r>
              <a:rPr lang="ru-RU" sz="2400" dirty="0"/>
              <a:t>, </a:t>
            </a:r>
            <a:r>
              <a:rPr lang="ru-RU" sz="2400" dirty="0" err="1"/>
              <a:t>ако</a:t>
            </a:r>
            <a:r>
              <a:rPr lang="ru-RU" sz="2400" dirty="0"/>
              <a:t> </a:t>
            </a:r>
            <a:r>
              <a:rPr lang="ru-RU" sz="2400" dirty="0" err="1"/>
              <a:t>аргументът</a:t>
            </a:r>
            <a:r>
              <a:rPr lang="ru-RU" sz="2400" dirty="0"/>
              <a:t> за номер на индекс на </a:t>
            </a:r>
            <a:r>
              <a:rPr lang="ru-RU" sz="2400" dirty="0" err="1"/>
              <a:t>редове</a:t>
            </a:r>
            <a:r>
              <a:rPr lang="ru-RU" sz="2400" dirty="0"/>
              <a:t> е </a:t>
            </a:r>
            <a:r>
              <a:rPr lang="ru-RU" sz="2400" dirty="0" err="1"/>
              <a:t>по-голям</a:t>
            </a:r>
            <a:r>
              <a:rPr lang="ru-RU" sz="2400" dirty="0"/>
              <a:t> от </a:t>
            </a:r>
            <a:r>
              <a:rPr lang="ru-RU" sz="2400" dirty="0" err="1"/>
              <a:t>броя</a:t>
            </a:r>
            <a:r>
              <a:rPr lang="ru-RU" sz="2400" dirty="0"/>
              <a:t> на </a:t>
            </a:r>
            <a:r>
              <a:rPr lang="ru-RU" sz="2400" dirty="0" err="1"/>
              <a:t>редовете</a:t>
            </a:r>
            <a:r>
              <a:rPr lang="ru-RU" sz="2400" dirty="0"/>
              <a:t> в </a:t>
            </a:r>
            <a:r>
              <a:rPr lang="ru-RU" sz="2400" dirty="0" err="1"/>
              <a:t>масива</a:t>
            </a:r>
            <a:r>
              <a:rPr lang="ru-RU" sz="2400" dirty="0"/>
              <a:t> от </a:t>
            </a:r>
            <a:r>
              <a:rPr lang="ru-RU" sz="2400" dirty="0" err="1"/>
              <a:t>таблици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206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6" y="0"/>
            <a:ext cx="913720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3. Функция LOOKUP</a:t>
            </a:r>
            <a:br>
              <a:rPr lang="ru-RU" sz="2000" b="1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   a) </a:t>
            </a:r>
            <a:r>
              <a:rPr lang="ru-RU" sz="2000" b="1" dirty="0" smtClean="0"/>
              <a:t>действие</a:t>
            </a:r>
            <a:r>
              <a:rPr lang="ru-RU" sz="2000" b="1" dirty="0"/>
              <a:t> </a:t>
            </a:r>
            <a:r>
              <a:rPr lang="ru-RU" sz="2000" dirty="0" smtClean="0"/>
              <a:t>- </a:t>
            </a:r>
            <a:r>
              <a:rPr lang="ru-RU" sz="2000" dirty="0" err="1"/>
              <a:t>търси</a:t>
            </a:r>
            <a:r>
              <a:rPr lang="ru-RU" sz="2000" dirty="0"/>
              <a:t> </a:t>
            </a:r>
            <a:r>
              <a:rPr lang="ru-RU" sz="2000" dirty="0" err="1"/>
              <a:t>стой­ности</a:t>
            </a:r>
            <a:r>
              <a:rPr lang="ru-RU" sz="2000" dirty="0"/>
              <a:t> в таблица в един ред или колона и </a:t>
            </a:r>
            <a:r>
              <a:rPr lang="ru-RU" sz="2000" dirty="0" err="1"/>
              <a:t>намира</a:t>
            </a:r>
            <a:r>
              <a:rPr lang="ru-RU" sz="2000" dirty="0"/>
              <a:t> </a:t>
            </a:r>
            <a:r>
              <a:rPr lang="ru-RU" sz="2000" dirty="0" err="1"/>
              <a:t>стойност</a:t>
            </a:r>
            <a:r>
              <a:rPr lang="ru-RU" sz="2000" dirty="0"/>
              <a:t> на </a:t>
            </a:r>
            <a:r>
              <a:rPr lang="ru-RU" sz="2000" dirty="0" err="1" smtClean="0"/>
              <a:t>същата</a:t>
            </a:r>
            <a:r>
              <a:rPr lang="ru-RU" sz="2000" dirty="0" smtClean="0"/>
              <a:t> </a:t>
            </a:r>
            <a:r>
              <a:rPr lang="ru-RU" sz="2000" dirty="0"/>
              <a:t>позиция </a:t>
            </a:r>
            <a:r>
              <a:rPr lang="ru-RU" sz="2000" dirty="0" err="1"/>
              <a:t>във</a:t>
            </a:r>
            <a:r>
              <a:rPr lang="ru-RU" sz="2000" dirty="0"/>
              <a:t> </a:t>
            </a:r>
            <a:r>
              <a:rPr lang="ru-RU" sz="2000" dirty="0" err="1"/>
              <a:t>втори</a:t>
            </a:r>
            <a:r>
              <a:rPr lang="ru-RU" sz="2000" dirty="0"/>
              <a:t> ред или колона</a:t>
            </a:r>
            <a:br>
              <a:rPr lang="ru-RU" sz="2000" dirty="0"/>
            </a:br>
            <a:r>
              <a:rPr lang="ru-RU" sz="2000" dirty="0" err="1"/>
              <a:t>Има</a:t>
            </a:r>
            <a:r>
              <a:rPr lang="ru-RU" sz="2000" dirty="0"/>
              <a:t> два начина на използване - </a:t>
            </a:r>
            <a:r>
              <a:rPr lang="ru-RU" sz="2000" dirty="0" err="1"/>
              <a:t>векторна</a:t>
            </a:r>
            <a:r>
              <a:rPr lang="ru-RU" sz="2000" dirty="0"/>
              <a:t> форма и форма на </a:t>
            </a:r>
            <a:r>
              <a:rPr lang="ru-RU" sz="2000" dirty="0" err="1"/>
              <a:t>масив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b="1" dirty="0"/>
              <a:t>   б) синтаксис на </a:t>
            </a:r>
            <a:r>
              <a:rPr lang="ru-RU" sz="2000" b="1" dirty="0" err="1"/>
              <a:t>векторна</a:t>
            </a:r>
            <a:r>
              <a:rPr lang="ru-RU" sz="2000" b="1" dirty="0"/>
              <a:t> форма </a:t>
            </a:r>
            <a:r>
              <a:rPr lang="ru-RU" b="1" dirty="0"/>
              <a:t> </a:t>
            </a:r>
            <a:br>
              <a:rPr lang="ru-RU" b="1" dirty="0"/>
            </a:br>
            <a:r>
              <a:rPr lang="ru-RU" sz="2200" b="1" dirty="0">
                <a:solidFill>
                  <a:srgbClr val="FF0000"/>
                </a:solidFill>
              </a:rPr>
              <a:t>= LOOKUP (</a:t>
            </a:r>
            <a:r>
              <a:rPr lang="ru-RU" sz="2200" b="1" dirty="0" err="1">
                <a:solidFill>
                  <a:srgbClr val="FF0000"/>
                </a:solidFill>
              </a:rPr>
              <a:t>Lookup_Value</a:t>
            </a:r>
            <a:r>
              <a:rPr lang="ru-RU" sz="2200" b="1" dirty="0">
                <a:solidFill>
                  <a:srgbClr val="FF0000"/>
                </a:solidFill>
              </a:rPr>
              <a:t>; </a:t>
            </a:r>
            <a:r>
              <a:rPr lang="ru-RU" sz="2200" b="1" dirty="0" err="1">
                <a:solidFill>
                  <a:srgbClr val="FF0000"/>
                </a:solidFill>
              </a:rPr>
              <a:t>Lookup_Vector</a:t>
            </a:r>
            <a:r>
              <a:rPr lang="ru-RU" sz="2200" b="1" dirty="0">
                <a:solidFill>
                  <a:srgbClr val="FF0000"/>
                </a:solidFill>
              </a:rPr>
              <a:t>; </a:t>
            </a:r>
            <a:r>
              <a:rPr lang="ru-RU" sz="2200" b="1" dirty="0" err="1">
                <a:solidFill>
                  <a:srgbClr val="FF0000"/>
                </a:solidFill>
              </a:rPr>
              <a:t>Result_Vector</a:t>
            </a:r>
            <a:r>
              <a:rPr lang="ru-RU" sz="2200" b="1" dirty="0">
                <a:solidFill>
                  <a:srgbClr val="FF0000"/>
                </a:solidFill>
              </a:rPr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sz="2000" b="1" dirty="0"/>
              <a:t>= LOOKUP (</a:t>
            </a:r>
            <a:r>
              <a:rPr lang="ru-RU" sz="2000" b="1" dirty="0" err="1"/>
              <a:t>търсена</a:t>
            </a:r>
            <a:r>
              <a:rPr lang="ru-RU" sz="2000" b="1" dirty="0"/>
              <a:t> </a:t>
            </a:r>
            <a:r>
              <a:rPr lang="ru-RU" sz="2000" b="1" dirty="0" err="1"/>
              <a:t>стойност</a:t>
            </a:r>
            <a:r>
              <a:rPr lang="ru-RU" sz="2000" b="1" dirty="0"/>
              <a:t>; вектор за </a:t>
            </a:r>
            <a:r>
              <a:rPr lang="ru-RU" sz="2000" b="1" dirty="0" err="1"/>
              <a:t>търсене</a:t>
            </a:r>
            <a:r>
              <a:rPr lang="ru-RU" sz="2000" b="1" dirty="0"/>
              <a:t>; вектор на </a:t>
            </a:r>
            <a:r>
              <a:rPr lang="ru-RU" sz="2000" b="1" dirty="0" err="1"/>
              <a:t>резултатите</a:t>
            </a:r>
            <a:r>
              <a:rPr lang="ru-RU" sz="2000" b="1" dirty="0" smtClean="0"/>
              <a:t>)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err="1"/>
              <a:t>Търсена</a:t>
            </a:r>
            <a:r>
              <a:rPr lang="ru-RU" sz="2000" b="1" dirty="0"/>
              <a:t> </a:t>
            </a:r>
            <a:r>
              <a:rPr lang="ru-RU" sz="2000" b="1" dirty="0" err="1"/>
              <a:t>стойност</a:t>
            </a:r>
            <a:r>
              <a:rPr lang="ru-RU" sz="2000" b="1" dirty="0"/>
              <a:t> (</a:t>
            </a:r>
            <a:r>
              <a:rPr lang="ru-RU" sz="2000" b="1" dirty="0" err="1">
                <a:solidFill>
                  <a:srgbClr val="FF0000"/>
                </a:solidFill>
              </a:rPr>
              <a:t>Lookup_value</a:t>
            </a:r>
            <a:r>
              <a:rPr lang="ru-RU" sz="2000" b="1" dirty="0"/>
              <a:t>)</a:t>
            </a:r>
            <a:r>
              <a:rPr lang="ru-RU" sz="2000" dirty="0"/>
              <a:t> е </a:t>
            </a:r>
            <a:r>
              <a:rPr lang="ru-RU" sz="2000" dirty="0" err="1"/>
              <a:t>стойността</a:t>
            </a:r>
            <a:r>
              <a:rPr lang="ru-RU" sz="2000" dirty="0"/>
              <a:t>, </a:t>
            </a:r>
            <a:r>
              <a:rPr lang="ru-RU" sz="2000" dirty="0" err="1"/>
              <a:t>която</a:t>
            </a:r>
            <a:r>
              <a:rPr lang="ru-RU" sz="2000" dirty="0"/>
              <a:t> </a:t>
            </a:r>
            <a:r>
              <a:rPr lang="ru-RU" sz="2000" dirty="0" err="1"/>
              <a:t>функцията</a:t>
            </a:r>
            <a:r>
              <a:rPr lang="ru-RU" sz="2000" dirty="0"/>
              <a:t> </a:t>
            </a:r>
            <a:r>
              <a:rPr lang="ru-RU" sz="2000" dirty="0" err="1"/>
              <a:t>тър­си</a:t>
            </a:r>
            <a:r>
              <a:rPr lang="ru-RU" sz="2000" dirty="0"/>
              <a:t> в </a:t>
            </a:r>
            <a:r>
              <a:rPr lang="ru-RU" sz="2000" dirty="0" err="1"/>
              <a:t>първия</a:t>
            </a:r>
            <a:r>
              <a:rPr lang="ru-RU" sz="2000" dirty="0"/>
              <a:t> вектор. </a:t>
            </a:r>
            <a:r>
              <a:rPr lang="ru-RU" sz="2000" dirty="0" err="1"/>
              <a:t>Тя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да бъде число, текст, </a:t>
            </a:r>
            <a:r>
              <a:rPr lang="ru-RU" sz="2000" dirty="0" err="1"/>
              <a:t>логическа</a:t>
            </a:r>
            <a:r>
              <a:rPr lang="ru-RU" sz="2000" dirty="0"/>
              <a:t> </a:t>
            </a:r>
            <a:r>
              <a:rPr lang="ru-RU" sz="2000" dirty="0" err="1"/>
              <a:t>стойност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  <a:p>
            <a:r>
              <a:rPr lang="ru-RU" sz="2000" b="1" dirty="0"/>
              <a:t>Вектор за </a:t>
            </a:r>
            <a:r>
              <a:rPr lang="ru-RU" sz="2000" b="1" dirty="0" err="1"/>
              <a:t>търсене</a:t>
            </a:r>
            <a:r>
              <a:rPr lang="ru-RU" sz="2000" b="1" dirty="0"/>
              <a:t> (</a:t>
            </a:r>
            <a:r>
              <a:rPr lang="ru-RU" sz="2000" b="1" dirty="0" err="1">
                <a:solidFill>
                  <a:srgbClr val="FF0000"/>
                </a:solidFill>
              </a:rPr>
              <a:t>Lookup_vector</a:t>
            </a:r>
            <a:r>
              <a:rPr lang="ru-RU" sz="2000" b="1" dirty="0"/>
              <a:t>)</a:t>
            </a:r>
            <a:r>
              <a:rPr lang="ru-RU" sz="2000" dirty="0"/>
              <a:t> е </a:t>
            </a:r>
            <a:r>
              <a:rPr lang="ru-RU" sz="2000" dirty="0" err="1"/>
              <a:t>областта</a:t>
            </a:r>
            <a:r>
              <a:rPr lang="ru-RU" sz="2000" dirty="0"/>
              <a:t>, </a:t>
            </a:r>
            <a:r>
              <a:rPr lang="ru-RU" sz="2000" dirty="0" err="1"/>
              <a:t>която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да </a:t>
            </a:r>
            <a:r>
              <a:rPr lang="ru-RU" sz="2000" dirty="0" err="1"/>
              <a:t>съдър­жа</a:t>
            </a:r>
            <a:r>
              <a:rPr lang="ru-RU" sz="2000" dirty="0"/>
              <a:t> само един ред или </a:t>
            </a:r>
            <a:r>
              <a:rPr lang="ru-RU" sz="2000" dirty="0" err="1"/>
              <a:t>една</a:t>
            </a:r>
            <a:r>
              <a:rPr lang="ru-RU" sz="2000" dirty="0"/>
              <a:t> колона, в </a:t>
            </a:r>
            <a:r>
              <a:rPr lang="ru-RU" sz="2000" dirty="0" err="1"/>
              <a:t>които</a:t>
            </a:r>
            <a:r>
              <a:rPr lang="ru-RU" sz="2000" dirty="0"/>
              <a:t> </a:t>
            </a:r>
            <a:r>
              <a:rPr lang="ru-RU" sz="2000" dirty="0" err="1"/>
              <a:t>функцията</a:t>
            </a:r>
            <a:r>
              <a:rPr lang="ru-RU" sz="2000" dirty="0"/>
              <a:t> </a:t>
            </a:r>
            <a:r>
              <a:rPr lang="ru-RU" sz="2000" dirty="0" err="1"/>
              <a:t>извършва</a:t>
            </a:r>
            <a:r>
              <a:rPr lang="ru-RU" sz="2000" dirty="0"/>
              <a:t> </a:t>
            </a:r>
            <a:r>
              <a:rPr lang="ru-RU" sz="2000" dirty="0" err="1"/>
              <a:t>търсене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Стойностите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търсене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трябва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бъдат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разположени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възходящ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ред!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r>
              <a:rPr lang="ru-RU" sz="2000" b="1" dirty="0"/>
              <a:t>Вектор на </a:t>
            </a:r>
            <a:r>
              <a:rPr lang="ru-RU" sz="2000" b="1" dirty="0" err="1"/>
              <a:t>резултатите</a:t>
            </a:r>
            <a:r>
              <a:rPr lang="ru-RU" sz="2000" b="1" dirty="0"/>
              <a:t> (</a:t>
            </a:r>
            <a:r>
              <a:rPr lang="ru-RU" sz="2000" b="1" dirty="0" err="1">
                <a:solidFill>
                  <a:srgbClr val="FF0000"/>
                </a:solidFill>
              </a:rPr>
              <a:t>Result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vector</a:t>
            </a:r>
            <a:r>
              <a:rPr lang="ru-RU" sz="2000" b="1" dirty="0"/>
              <a:t>)</a:t>
            </a:r>
            <a:r>
              <a:rPr lang="ru-RU" sz="2000" dirty="0"/>
              <a:t> е </a:t>
            </a:r>
            <a:r>
              <a:rPr lang="ru-RU" sz="2000" dirty="0" err="1"/>
              <a:t>област</a:t>
            </a:r>
            <a:r>
              <a:rPr lang="ru-RU" sz="2000" dirty="0"/>
              <a:t> от един ред или коло­на. </a:t>
            </a:r>
            <a:endParaRPr lang="ru-RU" sz="2000" dirty="0" smtClean="0"/>
          </a:p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Областта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трябва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 бъде със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същия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размер като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областта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търсене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26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6" y="0"/>
            <a:ext cx="8290279" cy="36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87328"/>
            <a:ext cx="32670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543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-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763"/>
            <a:ext cx="9144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9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4" y="24656"/>
            <a:ext cx="406091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76" y="1794369"/>
            <a:ext cx="3888432" cy="395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2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428" y="185458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/>
              <a:t>Задачи:</a:t>
            </a:r>
            <a:endParaRPr lang="bg-BG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0" y="1201316"/>
            <a:ext cx="87812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Задача </a:t>
            </a:r>
            <a:r>
              <a:rPr lang="ru-RU" sz="2400" b="1" i="1" dirty="0"/>
              <a:t>1.</a:t>
            </a:r>
            <a:r>
              <a:rPr lang="ru-RU" sz="2400" dirty="0"/>
              <a:t> </a:t>
            </a:r>
            <a:r>
              <a:rPr lang="ru-RU" sz="2400" b="1" dirty="0"/>
              <a:t>Като се </a:t>
            </a:r>
            <a:r>
              <a:rPr lang="ru-RU" sz="2400" b="1" dirty="0" err="1"/>
              <a:t>използва</a:t>
            </a:r>
            <a:r>
              <a:rPr lang="ru-RU" sz="2400" b="1" dirty="0"/>
              <a:t> </a:t>
            </a:r>
            <a:r>
              <a:rPr lang="ru-RU" sz="2400" b="1" dirty="0" err="1"/>
              <a:t>функцията</a:t>
            </a:r>
            <a:r>
              <a:rPr lang="ru-RU" sz="2400" b="1" dirty="0"/>
              <a:t> VLOOKUP да се направят </a:t>
            </a:r>
            <a:r>
              <a:rPr lang="ru-RU" sz="2400" b="1" dirty="0" err="1"/>
              <a:t>нужните</a:t>
            </a:r>
            <a:r>
              <a:rPr lang="ru-RU" sz="2400" b="1" dirty="0"/>
              <a:t> </a:t>
            </a:r>
            <a:r>
              <a:rPr lang="ru-RU" sz="2400" b="1" dirty="0" err="1"/>
              <a:t>изчисления</a:t>
            </a:r>
            <a:r>
              <a:rPr lang="ru-RU" sz="2400" b="1" dirty="0"/>
              <a:t> в задача </a:t>
            </a:r>
            <a:r>
              <a:rPr lang="ru-RU" sz="2400" b="1" dirty="0" smtClean="0">
                <a:hlinkClick r:id="rId2"/>
              </a:rPr>
              <a:t>laptop.xlsx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r>
              <a:rPr lang="bg-BG" sz="2400" b="1" i="1" dirty="0" smtClean="0"/>
              <a:t>Задача </a:t>
            </a:r>
            <a:r>
              <a:rPr lang="bg-BG" sz="2400" b="1" i="1" dirty="0"/>
              <a:t>2: </a:t>
            </a:r>
            <a:r>
              <a:rPr lang="bg-BG" sz="2400" b="1" dirty="0"/>
              <a:t>Свалете файла  </a:t>
            </a:r>
            <a:r>
              <a:rPr lang="en-US" sz="2400" b="1" dirty="0">
                <a:hlinkClick r:id="rId3"/>
              </a:rPr>
              <a:t>klasirane.xlsx</a:t>
            </a:r>
            <a:r>
              <a:rPr lang="en-US" sz="2400" b="1" dirty="0"/>
              <a:t>  </a:t>
            </a:r>
            <a:r>
              <a:rPr lang="bg-BG" sz="2400" b="1" dirty="0"/>
              <a:t>Условието на задачата е в работен лист "Задача" на този файл. </a:t>
            </a:r>
            <a:r>
              <a:rPr lang="bg-BG" sz="2400" dirty="0"/>
              <a:t/>
            </a:r>
            <a:br>
              <a:rPr lang="bg-BG" sz="2400" dirty="0"/>
            </a:br>
            <a:r>
              <a:rPr lang="bg-BG" sz="2400" b="1" i="1" dirty="0"/>
              <a:t> 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bg-BG" sz="2400" b="1" i="1" dirty="0" smtClean="0"/>
              <a:t>Задача 3:</a:t>
            </a:r>
            <a:r>
              <a:rPr lang="bg-BG" sz="2400" b="1" i="1" dirty="0"/>
              <a:t> </a:t>
            </a:r>
            <a:r>
              <a:rPr lang="bg-BG" sz="2400" b="1" dirty="0"/>
              <a:t>Свалете файла  </a:t>
            </a:r>
            <a:r>
              <a:rPr lang="en-US" sz="2400" b="1" dirty="0">
                <a:hlinkClick r:id="rId4"/>
              </a:rPr>
              <a:t>bookstore.xlsx</a:t>
            </a:r>
            <a:r>
              <a:rPr lang="en-US" sz="2400" b="1" dirty="0"/>
              <a:t> </a:t>
            </a:r>
            <a:r>
              <a:rPr lang="bg-BG" sz="2400" b="1" dirty="0"/>
              <a:t>Условието на задачата е в работен лист "Задача" на този файл. </a:t>
            </a:r>
            <a:endParaRPr lang="bg-BG" sz="2400" dirty="0"/>
          </a:p>
          <a:p>
            <a:endParaRPr lang="ru-RU" sz="2400" b="1" dirty="0" smtClean="0"/>
          </a:p>
          <a:p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27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576" y="857245"/>
            <a:ext cx="886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i="1" dirty="0"/>
              <a:t>Задача </a:t>
            </a:r>
            <a:r>
              <a:rPr lang="bg-BG" sz="2400" b="1" i="1" dirty="0" smtClean="0"/>
              <a:t>4:</a:t>
            </a:r>
            <a:r>
              <a:rPr lang="bg-BG" sz="2400" b="1" i="1" dirty="0"/>
              <a:t>﻿﻿﻿ </a:t>
            </a:r>
            <a:r>
              <a:rPr lang="bg-BG" sz="2400" b="1" dirty="0"/>
              <a:t>Свалете файла</a:t>
            </a:r>
            <a:r>
              <a:rPr lang="bg-BG" sz="2400" dirty="0"/>
              <a:t> </a:t>
            </a:r>
            <a:r>
              <a:rPr lang="en-US" sz="2400" b="1" dirty="0">
                <a:hlinkClick r:id="rId2"/>
              </a:rPr>
              <a:t>oborot_search.xlsx</a:t>
            </a:r>
            <a:endParaRPr lang="bg-BG" sz="2400" dirty="0"/>
          </a:p>
        </p:txBody>
      </p:sp>
      <p:pic>
        <p:nvPicPr>
          <p:cNvPr id="3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6" y="1921396"/>
            <a:ext cx="878128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14375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2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339"/>
            <a:ext cx="9144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bg-BG" sz="2000" b="1" dirty="0" smtClean="0"/>
              <a:t>Функция </a:t>
            </a:r>
            <a:r>
              <a:rPr lang="en-US" sz="2000" b="1" dirty="0"/>
              <a:t>VLOOKUP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   a) </a:t>
            </a:r>
            <a:r>
              <a:rPr lang="bg-BG" sz="2000" b="1" dirty="0" smtClean="0"/>
              <a:t>действие</a:t>
            </a:r>
            <a:r>
              <a:rPr lang="bg-BG" sz="2000" dirty="0"/>
              <a:t> </a:t>
            </a:r>
            <a:r>
              <a:rPr lang="bg-BG" sz="2000" dirty="0" smtClean="0"/>
              <a:t>- търси </a:t>
            </a:r>
            <a:r>
              <a:rPr lang="bg-BG" sz="2000" dirty="0"/>
              <a:t>стойности в таблица или в област от данни по </a:t>
            </a:r>
            <a:r>
              <a:rPr lang="bg-BG" sz="2000" dirty="0" smtClean="0"/>
              <a:t>колона и </a:t>
            </a:r>
            <a:r>
              <a:rPr lang="bg-BG" sz="2000" dirty="0"/>
              <a:t>връща стойност от същия ред, но от друга колона.</a:t>
            </a:r>
            <a:br>
              <a:rPr lang="bg-BG" sz="2000" dirty="0"/>
            </a:br>
            <a:r>
              <a:rPr lang="bg-BG" sz="2000" dirty="0"/>
              <a:t>​  </a:t>
            </a:r>
            <a:r>
              <a:rPr lang="bg-BG" sz="2000" b="1" dirty="0"/>
              <a:t>б) </a:t>
            </a:r>
            <a:r>
              <a:rPr lang="bg-BG" sz="2000" b="1" dirty="0" smtClean="0"/>
              <a:t>синтаксис</a:t>
            </a:r>
            <a:endParaRPr lang="bg-BG" sz="2000" dirty="0"/>
          </a:p>
          <a:p>
            <a:pPr algn="ctr"/>
            <a:r>
              <a:rPr lang="bg-BG" sz="2200" b="1" dirty="0" smtClean="0">
                <a:solidFill>
                  <a:srgbClr val="FF0000"/>
                </a:solidFill>
              </a:rPr>
              <a:t>= </a:t>
            </a:r>
            <a:r>
              <a:rPr lang="en-US" sz="2200" b="1" dirty="0">
                <a:solidFill>
                  <a:srgbClr val="FF0000"/>
                </a:solidFill>
              </a:rPr>
              <a:t>VLOOKUP (</a:t>
            </a:r>
            <a:r>
              <a:rPr lang="en-US" sz="2200" b="1" dirty="0" err="1">
                <a:solidFill>
                  <a:srgbClr val="FF0000"/>
                </a:solidFill>
              </a:rPr>
              <a:t>Lookup_Value</a:t>
            </a:r>
            <a:r>
              <a:rPr lang="en-US" sz="2200" b="1" dirty="0">
                <a:solidFill>
                  <a:srgbClr val="FF0000"/>
                </a:solidFill>
              </a:rPr>
              <a:t>; </a:t>
            </a:r>
            <a:r>
              <a:rPr lang="en-US" sz="2200" b="1" dirty="0" err="1">
                <a:solidFill>
                  <a:srgbClr val="FF0000"/>
                </a:solidFill>
              </a:rPr>
              <a:t>Table_Array</a:t>
            </a:r>
            <a:r>
              <a:rPr lang="en-US" sz="2200" b="1" dirty="0">
                <a:solidFill>
                  <a:srgbClr val="FF0000"/>
                </a:solidFill>
              </a:rPr>
              <a:t>; </a:t>
            </a:r>
            <a:r>
              <a:rPr lang="en-US" sz="2200" b="1" dirty="0" err="1">
                <a:solidFill>
                  <a:srgbClr val="FF0000"/>
                </a:solidFill>
              </a:rPr>
              <a:t>Col_Index_Num</a:t>
            </a:r>
            <a:r>
              <a:rPr lang="en-US" sz="2200" b="1" dirty="0">
                <a:solidFill>
                  <a:srgbClr val="FF0000"/>
                </a:solidFill>
              </a:rPr>
              <a:t>; </a:t>
            </a:r>
            <a:r>
              <a:rPr lang="en-US" sz="2200" b="1" dirty="0" err="1">
                <a:solidFill>
                  <a:srgbClr val="FF0000"/>
                </a:solidFill>
              </a:rPr>
              <a:t>Range_Lookup</a:t>
            </a:r>
            <a:r>
              <a:rPr lang="en-US" sz="2200" b="1" dirty="0" smtClean="0">
                <a:solidFill>
                  <a:srgbClr val="FF0000"/>
                </a:solidFill>
              </a:rPr>
              <a:t>)</a:t>
            </a:r>
            <a:endParaRPr lang="bg-BG" sz="2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/>
              <a:t>- </a:t>
            </a:r>
            <a:r>
              <a:rPr lang="ru-RU" sz="2000" b="1" dirty="0" err="1"/>
              <a:t>Търсена</a:t>
            </a:r>
            <a:r>
              <a:rPr lang="ru-RU" sz="2000" b="1" dirty="0"/>
              <a:t> </a:t>
            </a:r>
            <a:r>
              <a:rPr lang="ru-RU" sz="2000" b="1" dirty="0" err="1"/>
              <a:t>стойност</a:t>
            </a:r>
            <a:r>
              <a:rPr lang="ru-RU" sz="2000" b="1" dirty="0"/>
              <a:t> (</a:t>
            </a:r>
            <a:r>
              <a:rPr lang="ru-RU" sz="2000" b="1" dirty="0" err="1">
                <a:solidFill>
                  <a:srgbClr val="FF0000"/>
                </a:solidFill>
              </a:rPr>
              <a:t>Lookup_value</a:t>
            </a:r>
            <a:r>
              <a:rPr lang="ru-RU" sz="2000" b="1" dirty="0"/>
              <a:t>)</a:t>
            </a:r>
            <a:r>
              <a:rPr lang="ru-RU" sz="2000" dirty="0"/>
              <a:t> е </a:t>
            </a:r>
            <a:r>
              <a:rPr lang="ru-RU" sz="2000" dirty="0" err="1"/>
              <a:t>стойността</a:t>
            </a:r>
            <a:r>
              <a:rPr lang="ru-RU" sz="2000" dirty="0"/>
              <a:t>, </a:t>
            </a:r>
            <a:r>
              <a:rPr lang="ru-RU" sz="2000" dirty="0" err="1"/>
              <a:t>която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търсим</a:t>
            </a:r>
            <a:r>
              <a:rPr lang="ru-RU" sz="2000" dirty="0"/>
              <a:t> в </a:t>
            </a:r>
            <a:r>
              <a:rPr lang="ru-RU" sz="2000" dirty="0" err="1" smtClean="0"/>
              <a:t>първата</a:t>
            </a:r>
            <a:r>
              <a:rPr lang="ru-RU" sz="2000" dirty="0"/>
              <a:t> </a:t>
            </a:r>
            <a:r>
              <a:rPr lang="ru-RU" sz="2000" dirty="0" smtClean="0"/>
              <a:t>колона </a:t>
            </a:r>
            <a:r>
              <a:rPr lang="ru-RU" sz="2000" dirty="0"/>
              <a:t>на </a:t>
            </a:r>
            <a:r>
              <a:rPr lang="ru-RU" sz="2000" dirty="0" err="1"/>
              <a:t>областта</a:t>
            </a:r>
            <a:r>
              <a:rPr lang="ru-RU" sz="2000" dirty="0"/>
              <a:t> от </a:t>
            </a:r>
            <a:r>
              <a:rPr lang="ru-RU" sz="2000" dirty="0" err="1"/>
              <a:t>данни</a:t>
            </a:r>
            <a:r>
              <a:rPr lang="ru-RU" sz="2000" dirty="0"/>
              <a:t>. </a:t>
            </a:r>
            <a:r>
              <a:rPr lang="ru-RU" sz="2000" dirty="0" err="1"/>
              <a:t>Тя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да бъде </a:t>
            </a:r>
            <a:r>
              <a:rPr lang="ru-RU" sz="2000" dirty="0" err="1"/>
              <a:t>стойност</a:t>
            </a:r>
            <a:r>
              <a:rPr lang="ru-RU" sz="2000" dirty="0"/>
              <a:t> или </a:t>
            </a:r>
            <a:r>
              <a:rPr lang="ru-RU" sz="2000" dirty="0" err="1"/>
              <a:t>препратка</a:t>
            </a:r>
            <a:r>
              <a:rPr lang="ru-RU" sz="2000" dirty="0"/>
              <a:t> </a:t>
            </a:r>
            <a:r>
              <a:rPr lang="ru-RU" sz="2000" dirty="0" err="1"/>
              <a:t>към</a:t>
            </a:r>
            <a:r>
              <a:rPr lang="ru-RU" sz="2000" dirty="0"/>
              <a:t> клетка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dirty="0" smtClean="0"/>
              <a:t>-</a:t>
            </a:r>
            <a:r>
              <a:rPr lang="ru-RU" sz="2000" b="1" dirty="0"/>
              <a:t> </a:t>
            </a:r>
            <a:r>
              <a:rPr lang="ru-RU" sz="2000" b="1" dirty="0" err="1"/>
              <a:t>Табличен</a:t>
            </a:r>
            <a:r>
              <a:rPr lang="ru-RU" sz="2000" b="1" dirty="0"/>
              <a:t> </a:t>
            </a:r>
            <a:r>
              <a:rPr lang="ru-RU" sz="2000" b="1" dirty="0" err="1"/>
              <a:t>масив</a:t>
            </a:r>
            <a:r>
              <a:rPr lang="ru-RU" sz="2000" b="1" dirty="0"/>
              <a:t> (</a:t>
            </a:r>
            <a:r>
              <a:rPr lang="ru-RU" sz="2000" b="1" dirty="0" err="1">
                <a:solidFill>
                  <a:srgbClr val="FF0000"/>
                </a:solidFill>
              </a:rPr>
              <a:t>Table_array</a:t>
            </a:r>
            <a:r>
              <a:rPr lang="ru-RU" sz="2000" b="1" dirty="0"/>
              <a:t>)</a:t>
            </a:r>
            <a:r>
              <a:rPr lang="ru-RU" sz="2000" dirty="0"/>
              <a:t> е </a:t>
            </a:r>
            <a:r>
              <a:rPr lang="ru-RU" sz="2000" dirty="0" err="1"/>
              <a:t>областта</a:t>
            </a:r>
            <a:r>
              <a:rPr lang="ru-RU" sz="2000" dirty="0"/>
              <a:t> от клетки, в </a:t>
            </a:r>
            <a:r>
              <a:rPr lang="ru-RU" sz="2000" dirty="0" err="1"/>
              <a:t>които</a:t>
            </a:r>
            <a:r>
              <a:rPr lang="ru-RU" sz="2000" dirty="0"/>
              <a:t> </a:t>
            </a:r>
            <a:r>
              <a:rPr lang="ru-RU" sz="2000" dirty="0" err="1"/>
              <a:t>функцията</a:t>
            </a:r>
            <a:r>
              <a:rPr lang="ru-RU" sz="2000" dirty="0"/>
              <a:t> </a:t>
            </a:r>
            <a:r>
              <a:rPr lang="ru-RU" sz="2000" dirty="0" err="1"/>
              <a:t>извършва</a:t>
            </a:r>
            <a:r>
              <a:rPr lang="ru-RU" sz="2000" dirty="0"/>
              <a:t> </a:t>
            </a:r>
            <a:r>
              <a:rPr lang="ru-RU" sz="2000" dirty="0" err="1"/>
              <a:t>търсене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dirty="0" smtClean="0"/>
              <a:t>-</a:t>
            </a:r>
            <a:r>
              <a:rPr lang="ru-RU" sz="2000" b="1" dirty="0"/>
              <a:t> Номер на колона (</a:t>
            </a:r>
            <a:r>
              <a:rPr lang="ru-RU" sz="2000" b="1" dirty="0" err="1">
                <a:solidFill>
                  <a:srgbClr val="FF0000"/>
                </a:solidFill>
              </a:rPr>
              <a:t>Col_index_num</a:t>
            </a:r>
            <a:r>
              <a:rPr lang="ru-RU" sz="2000" b="1" dirty="0"/>
              <a:t>)</a:t>
            </a:r>
            <a:r>
              <a:rPr lang="ru-RU" sz="2000" dirty="0"/>
              <a:t> </a:t>
            </a:r>
            <a:r>
              <a:rPr lang="ru-RU" sz="2000" dirty="0" err="1"/>
              <a:t>показва</a:t>
            </a:r>
            <a:r>
              <a:rPr lang="ru-RU" sz="2000" dirty="0"/>
              <a:t> от коя колона </a:t>
            </a:r>
            <a:r>
              <a:rPr lang="ru-RU" sz="2000" dirty="0" err="1"/>
              <a:t>отдадения</a:t>
            </a:r>
            <a:r>
              <a:rPr lang="ru-RU" sz="2000" dirty="0"/>
              <a:t> </a:t>
            </a:r>
            <a:r>
              <a:rPr lang="ru-RU" sz="2000" dirty="0" err="1"/>
              <a:t>табличен</a:t>
            </a:r>
            <a:r>
              <a:rPr lang="ru-RU" sz="2000" dirty="0"/>
              <a:t> </a:t>
            </a:r>
            <a:r>
              <a:rPr lang="ru-RU" sz="2000" dirty="0" err="1"/>
              <a:t>масив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се </a:t>
            </a:r>
            <a:r>
              <a:rPr lang="ru-RU" sz="2000" dirty="0" err="1"/>
              <a:t>върнат</a:t>
            </a:r>
            <a:r>
              <a:rPr lang="ru-RU" sz="2000" dirty="0"/>
              <a:t> </a:t>
            </a:r>
            <a:r>
              <a:rPr lang="ru-RU" sz="2000" dirty="0" err="1"/>
              <a:t>данните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-</a:t>
            </a:r>
            <a:r>
              <a:rPr lang="ru-RU" sz="2000" dirty="0"/>
              <a:t> </a:t>
            </a:r>
            <a:r>
              <a:rPr lang="ru-RU" sz="2000" b="1" dirty="0"/>
              <a:t>Обхват на </a:t>
            </a:r>
            <a:r>
              <a:rPr lang="ru-RU" sz="2000" b="1" dirty="0" err="1"/>
              <a:t>търсене</a:t>
            </a:r>
            <a:r>
              <a:rPr lang="ru-RU" sz="2000" b="1" dirty="0"/>
              <a:t> (</a:t>
            </a:r>
            <a:r>
              <a:rPr lang="ru-RU" sz="2000" b="1" dirty="0" err="1">
                <a:solidFill>
                  <a:srgbClr val="FF0000"/>
                </a:solidFill>
              </a:rPr>
              <a:t>Range_lookup</a:t>
            </a:r>
            <a:r>
              <a:rPr lang="ru-RU" sz="2000" b="1" dirty="0"/>
              <a:t>)</a:t>
            </a:r>
            <a:r>
              <a:rPr lang="ru-RU" sz="2000" dirty="0"/>
              <a:t> е </a:t>
            </a:r>
            <a:r>
              <a:rPr lang="ru-RU" sz="2000" dirty="0" err="1"/>
              <a:t>логическа</a:t>
            </a:r>
            <a:r>
              <a:rPr lang="ru-RU" sz="2000" dirty="0"/>
              <a:t> </a:t>
            </a:r>
            <a:r>
              <a:rPr lang="ru-RU" sz="2000" dirty="0" err="1"/>
              <a:t>стойност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err="1"/>
              <a:t>Параметърът</a:t>
            </a:r>
            <a:r>
              <a:rPr lang="ru-RU" sz="2000" dirty="0"/>
              <a:t> не е </a:t>
            </a:r>
            <a:r>
              <a:rPr lang="ru-RU" sz="2000" dirty="0" err="1"/>
              <a:t>задължителен</a:t>
            </a:r>
            <a:r>
              <a:rPr lang="ru-RU" sz="2000" dirty="0"/>
              <a:t>, но по </a:t>
            </a:r>
            <a:r>
              <a:rPr lang="ru-RU" sz="2000" dirty="0" err="1"/>
              <a:t>подразбиране</a:t>
            </a:r>
            <a:r>
              <a:rPr lang="ru-RU" sz="2000" dirty="0"/>
              <a:t> се приема </a:t>
            </a:r>
            <a:r>
              <a:rPr lang="ru-RU" sz="2000" dirty="0" smtClean="0"/>
              <a:t>TRUE</a:t>
            </a:r>
            <a:r>
              <a:rPr lang="ru-RU" sz="2000" dirty="0"/>
              <a:t>.</a:t>
            </a:r>
            <a:endParaRPr lang="bg-BG" sz="2000" dirty="0"/>
          </a:p>
          <a:p>
            <a:pPr algn="just"/>
            <a:r>
              <a:rPr lang="ru-RU" sz="2000" dirty="0" err="1" smtClean="0"/>
              <a:t>Ако</a:t>
            </a:r>
            <a:r>
              <a:rPr lang="ru-RU" sz="2000" dirty="0"/>
              <a:t> </a:t>
            </a:r>
            <a:r>
              <a:rPr lang="ru-RU" sz="2000" b="1" dirty="0"/>
              <a:t>е истина (1/TRUE),</a:t>
            </a:r>
            <a:r>
              <a:rPr lang="ru-RU" sz="2000" dirty="0"/>
              <a:t> се </a:t>
            </a:r>
            <a:r>
              <a:rPr lang="ru-RU" sz="2000" dirty="0" err="1"/>
              <a:t>търси</a:t>
            </a:r>
            <a:r>
              <a:rPr lang="ru-RU" sz="2000" dirty="0"/>
              <a:t> </a:t>
            </a:r>
            <a:r>
              <a:rPr lang="ru-RU" sz="2000" dirty="0" err="1"/>
              <a:t>приблизително</a:t>
            </a:r>
            <a:r>
              <a:rPr lang="ru-RU" sz="2000" dirty="0"/>
              <a:t> </a:t>
            </a:r>
            <a:r>
              <a:rPr lang="ru-RU" sz="2000" dirty="0" err="1"/>
              <a:t>съответствие</a:t>
            </a:r>
            <a:r>
              <a:rPr lang="ru-RU" sz="2000" dirty="0"/>
              <a:t> на </a:t>
            </a:r>
            <a:r>
              <a:rPr lang="ru-RU" sz="2000" dirty="0" err="1"/>
              <a:t>търсената</a:t>
            </a:r>
            <a:r>
              <a:rPr lang="ru-RU" sz="2000" dirty="0"/>
              <a:t> </a:t>
            </a:r>
            <a:r>
              <a:rPr lang="ru-RU" sz="2000" dirty="0" err="1"/>
              <a:t>стойност</a:t>
            </a:r>
            <a:r>
              <a:rPr lang="ru-RU" sz="2000" dirty="0"/>
              <a:t>, като се </a:t>
            </a:r>
            <a:r>
              <a:rPr lang="ru-RU" sz="2000" dirty="0" err="1"/>
              <a:t>намира</a:t>
            </a:r>
            <a:r>
              <a:rPr lang="ru-RU" sz="2000" dirty="0"/>
              <a:t> </a:t>
            </a:r>
            <a:r>
              <a:rPr lang="ru-RU" sz="2000" dirty="0" err="1"/>
              <a:t>най-близката</a:t>
            </a:r>
            <a:r>
              <a:rPr lang="ru-RU" sz="2000" dirty="0"/>
              <a:t> </a:t>
            </a:r>
            <a:r>
              <a:rPr lang="ru-RU" sz="2000" dirty="0" err="1"/>
              <a:t>по-малка</a:t>
            </a:r>
            <a:r>
              <a:rPr lang="ru-RU" sz="2000" dirty="0"/>
              <a:t> </a:t>
            </a:r>
            <a:r>
              <a:rPr lang="ru-RU" sz="2000" dirty="0" err="1" smtClean="0"/>
              <a:t>стойност</a:t>
            </a:r>
            <a:r>
              <a:rPr lang="ru-RU" sz="2000" dirty="0" smtClean="0"/>
              <a:t>, но</a:t>
            </a:r>
            <a:r>
              <a:rPr lang="ru-RU" sz="2000" dirty="0"/>
              <a:t> </a:t>
            </a:r>
            <a:r>
              <a:rPr lang="ru-RU" sz="2000" dirty="0" err="1"/>
              <a:t>данните</a:t>
            </a:r>
            <a:r>
              <a:rPr lang="ru-RU" sz="2000" dirty="0"/>
              <a:t> в </a:t>
            </a:r>
            <a:r>
              <a:rPr lang="ru-RU" sz="2000" dirty="0" err="1"/>
              <a:t>първата</a:t>
            </a:r>
            <a:r>
              <a:rPr lang="ru-RU" sz="2000" dirty="0"/>
              <a:t> колона </a:t>
            </a:r>
            <a:r>
              <a:rPr lang="ru-RU" sz="2000" dirty="0" err="1"/>
              <a:t>задължително</a:t>
            </a:r>
            <a:r>
              <a:rPr lang="ru-RU" sz="2000" dirty="0"/>
              <a:t> </a:t>
            </a:r>
            <a:r>
              <a:rPr lang="ru-RU" sz="2000" dirty="0" err="1"/>
              <a:t>трябва</a:t>
            </a:r>
            <a:r>
              <a:rPr lang="ru-RU" sz="2000" dirty="0"/>
              <a:t> да </a:t>
            </a:r>
            <a:r>
              <a:rPr lang="ru-RU" sz="2000" dirty="0" err="1"/>
              <a:t>са</a:t>
            </a:r>
            <a:r>
              <a:rPr lang="ru-RU" sz="2000" dirty="0"/>
              <a:t> </a:t>
            </a:r>
            <a:r>
              <a:rPr lang="ru-RU" sz="2000" dirty="0" err="1"/>
              <a:t>подредени</a:t>
            </a:r>
            <a:r>
              <a:rPr lang="ru-RU" sz="2000" dirty="0"/>
              <a:t> </a:t>
            </a:r>
            <a:r>
              <a:rPr lang="ru-RU" sz="2000" dirty="0" err="1"/>
              <a:t>във</a:t>
            </a:r>
            <a:r>
              <a:rPr lang="ru-RU" sz="2000" dirty="0"/>
              <a:t> </a:t>
            </a:r>
            <a:r>
              <a:rPr lang="ru-RU" sz="2000" dirty="0" err="1"/>
              <a:t>възходящ</a:t>
            </a:r>
            <a:r>
              <a:rPr lang="ru-RU" sz="2000" dirty="0"/>
              <a:t> ред</a:t>
            </a:r>
            <a:endParaRPr lang="ru-RU" sz="2000" dirty="0" smtClean="0"/>
          </a:p>
          <a:p>
            <a:pPr algn="just"/>
            <a:r>
              <a:rPr lang="ru-RU" sz="2000" b="1" dirty="0" err="1" smtClean="0"/>
              <a:t>Ако</a:t>
            </a:r>
            <a:r>
              <a:rPr lang="ru-RU" sz="2000" b="1" dirty="0" smtClean="0"/>
              <a:t> </a:t>
            </a:r>
            <a:r>
              <a:rPr lang="ru-RU" sz="2000" b="1" dirty="0"/>
              <a:t>е </a:t>
            </a:r>
            <a:r>
              <a:rPr lang="ru-RU" sz="2000" b="1" dirty="0" err="1"/>
              <a:t>лъжа</a:t>
            </a:r>
            <a:r>
              <a:rPr lang="ru-RU" sz="2000" b="1" dirty="0"/>
              <a:t> (0/FALSE),</a:t>
            </a:r>
            <a:r>
              <a:rPr lang="ru-RU" sz="2000" dirty="0"/>
              <a:t> се </a:t>
            </a:r>
            <a:r>
              <a:rPr lang="ru-RU" sz="2000" dirty="0" err="1"/>
              <a:t>търси</a:t>
            </a:r>
            <a:r>
              <a:rPr lang="ru-RU" sz="2000" dirty="0"/>
              <a:t> точно </a:t>
            </a:r>
            <a:r>
              <a:rPr lang="ru-RU" sz="2000" dirty="0" err="1"/>
              <a:t>съответствие</a:t>
            </a:r>
            <a:r>
              <a:rPr lang="ru-RU" sz="2000" dirty="0"/>
              <a:t>. 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74767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" y="195262"/>
            <a:ext cx="4095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95262"/>
            <a:ext cx="856895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 </a:t>
            </a:r>
            <a:r>
              <a:rPr lang="ru-RU" sz="2000" b="1" dirty="0"/>
              <a:t>VLOOKUP</a:t>
            </a:r>
            <a:r>
              <a:rPr lang="ru-RU" sz="2000" dirty="0"/>
              <a:t> </a:t>
            </a:r>
            <a:r>
              <a:rPr lang="ru-RU" sz="2000" dirty="0" err="1"/>
              <a:t>трябва</a:t>
            </a:r>
            <a:r>
              <a:rPr lang="ru-RU" sz="2000" dirty="0"/>
              <a:t> да запомните </a:t>
            </a:r>
            <a:r>
              <a:rPr lang="ru-RU" sz="2000" dirty="0" err="1"/>
              <a:t>поне</a:t>
            </a:r>
            <a:r>
              <a:rPr lang="ru-RU" sz="2000" dirty="0"/>
              <a:t> </a:t>
            </a:r>
            <a:r>
              <a:rPr lang="ru-RU" sz="2000" dirty="0" err="1"/>
              <a:t>тези</a:t>
            </a:r>
            <a:r>
              <a:rPr lang="ru-RU" sz="2000" dirty="0"/>
              <a:t> 3 </a:t>
            </a:r>
            <a:r>
              <a:rPr lang="ru-RU" sz="2000" dirty="0" err="1"/>
              <a:t>неща</a:t>
            </a:r>
            <a:r>
              <a:rPr lang="ru-RU" sz="20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Търси</a:t>
            </a:r>
            <a:r>
              <a:rPr lang="ru-RU" sz="2000" dirty="0"/>
              <a:t> </a:t>
            </a:r>
            <a:r>
              <a:rPr lang="ru-RU" sz="2000" dirty="0" err="1"/>
              <a:t>данни</a:t>
            </a:r>
            <a:r>
              <a:rPr lang="ru-RU" sz="2000" dirty="0"/>
              <a:t> </a:t>
            </a:r>
            <a:r>
              <a:rPr lang="ru-RU" sz="2000" dirty="0" err="1"/>
              <a:t>отляво</a:t>
            </a:r>
            <a:r>
              <a:rPr lang="ru-RU" sz="2000" dirty="0"/>
              <a:t> </a:t>
            </a:r>
            <a:r>
              <a:rPr lang="ru-RU" sz="2000" dirty="0" err="1" smtClean="0"/>
              <a:t>надясно</a:t>
            </a:r>
            <a:r>
              <a:rPr lang="ru-RU" sz="2000" dirty="0" smtClean="0"/>
              <a:t>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Търси</a:t>
            </a:r>
            <a:r>
              <a:rPr lang="ru-RU" sz="2000" dirty="0"/>
              <a:t> се по </a:t>
            </a:r>
            <a:r>
              <a:rPr lang="ru-RU" sz="2000" dirty="0" err="1"/>
              <a:t>уникална</a:t>
            </a:r>
            <a:r>
              <a:rPr lang="ru-RU" sz="2000" dirty="0"/>
              <a:t> </a:t>
            </a:r>
            <a:r>
              <a:rPr lang="ru-RU" sz="2000" dirty="0" err="1" smtClean="0"/>
              <a:t>стойност</a:t>
            </a:r>
            <a:r>
              <a:rPr lang="ru-RU" sz="2000" dirty="0" smtClean="0"/>
              <a:t>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При използване на VLOOKUP за </a:t>
            </a:r>
            <a:r>
              <a:rPr lang="ru-RU" sz="2000" dirty="0" err="1"/>
              <a:t>прехвърляне</a:t>
            </a:r>
            <a:r>
              <a:rPr lang="ru-RU" sz="2000" dirty="0"/>
              <a:t> на </a:t>
            </a:r>
            <a:r>
              <a:rPr lang="ru-RU" sz="2000" dirty="0" err="1" smtClean="0"/>
              <a:t>данни</a:t>
            </a:r>
            <a:r>
              <a:rPr lang="ru-RU" sz="2000" dirty="0" smtClean="0"/>
              <a:t>, </a:t>
            </a:r>
            <a:r>
              <a:rPr lang="ru-RU" sz="2000" dirty="0" err="1" smtClean="0"/>
              <a:t>препоръчителното</a:t>
            </a:r>
            <a:r>
              <a:rPr lang="ru-RU" sz="2000" dirty="0" smtClean="0"/>
              <a:t>  </a:t>
            </a:r>
            <a:r>
              <a:rPr lang="ru-RU" sz="2000" dirty="0" err="1" smtClean="0"/>
              <a:t>търсене</a:t>
            </a:r>
            <a:r>
              <a:rPr lang="ru-RU" sz="2000" dirty="0" smtClean="0"/>
              <a:t> </a:t>
            </a:r>
            <a:r>
              <a:rPr lang="ru-RU" sz="2000" dirty="0"/>
              <a:t>е по точно </a:t>
            </a:r>
            <a:r>
              <a:rPr lang="ru-RU" sz="2000" dirty="0" err="1"/>
              <a:t>съвпадение</a:t>
            </a:r>
            <a:r>
              <a:rPr lang="ru-RU" sz="2000" dirty="0" smtClean="0"/>
              <a:t>.</a:t>
            </a:r>
          </a:p>
          <a:p>
            <a:endParaRPr lang="ru-RU" sz="1100" dirty="0" smtClean="0"/>
          </a:p>
          <a:p>
            <a:r>
              <a:rPr lang="bg-BG" sz="2000" b="1" dirty="0"/>
              <a:t>Пример:</a:t>
            </a:r>
            <a:endParaRPr lang="ru-RU" sz="2000" dirty="0"/>
          </a:p>
        </p:txBody>
      </p:sp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93404"/>
            <a:ext cx="6061100" cy="267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48017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Видео:</a:t>
            </a:r>
            <a:br>
              <a:rPr lang="ru-RU" sz="2000" b="1" dirty="0"/>
            </a:br>
            <a:r>
              <a:rPr lang="ru-RU" sz="2000" b="1" dirty="0">
                <a:hlinkClick r:id="rId4"/>
              </a:rPr>
              <a:t>VLOOKUP | 4 проблема и 4 решения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65171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" y="45343"/>
            <a:ext cx="7805216" cy="226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5452"/>
            <a:ext cx="5436096" cy="186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657" y="2314701"/>
            <a:ext cx="30670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1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-9500"/>
            <a:ext cx="6044332" cy="216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91" y="2081510"/>
            <a:ext cx="58959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01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-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763"/>
            <a:ext cx="9144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6" y="16272"/>
            <a:ext cx="91372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Функцията</a:t>
            </a:r>
            <a:r>
              <a:rPr lang="ru-RU" dirty="0"/>
              <a:t> </a:t>
            </a:r>
            <a:r>
              <a:rPr lang="ru-RU" b="1" dirty="0"/>
              <a:t>HLOOKUP </a:t>
            </a:r>
            <a:r>
              <a:rPr lang="ru-RU" dirty="0"/>
              <a:t>работи почти по </a:t>
            </a:r>
            <a:r>
              <a:rPr lang="ru-RU" dirty="0" err="1"/>
              <a:t>същия</a:t>
            </a:r>
            <a:r>
              <a:rPr lang="ru-RU" dirty="0"/>
              <a:t> начин, </a:t>
            </a:r>
            <a:r>
              <a:rPr lang="ru-RU" dirty="0" err="1"/>
              <a:t>както</a:t>
            </a:r>
            <a:r>
              <a:rPr lang="ru-RU" dirty="0"/>
              <a:t> и </a:t>
            </a:r>
            <a:r>
              <a:rPr lang="ru-RU" dirty="0" err="1"/>
              <a:t>функцията</a:t>
            </a:r>
            <a:r>
              <a:rPr lang="ru-RU" dirty="0"/>
              <a:t> </a:t>
            </a:r>
            <a:r>
              <a:rPr lang="ru-RU" b="1" dirty="0"/>
              <a:t>VLOOKUP</a:t>
            </a:r>
            <a:r>
              <a:rPr lang="ru-RU" dirty="0"/>
              <a:t>, като </a:t>
            </a:r>
            <a:r>
              <a:rPr lang="ru-RU" dirty="0" err="1"/>
              <a:t>разликата</a:t>
            </a:r>
            <a:r>
              <a:rPr lang="ru-RU" dirty="0"/>
              <a:t> с, че </a:t>
            </a:r>
            <a:r>
              <a:rPr lang="ru-RU" dirty="0" err="1"/>
              <a:t>тя</a:t>
            </a:r>
            <a:r>
              <a:rPr lang="ru-RU" dirty="0"/>
              <a:t> се </a:t>
            </a:r>
            <a:r>
              <a:rPr lang="ru-RU" dirty="0" err="1"/>
              <a:t>използва</a:t>
            </a:r>
            <a:r>
              <a:rPr lang="ru-RU" dirty="0"/>
              <a:t> за </a:t>
            </a:r>
            <a:r>
              <a:rPr lang="ru-RU" dirty="0" err="1"/>
              <a:t>търсене</a:t>
            </a:r>
            <a:r>
              <a:rPr lang="ru-RU" dirty="0"/>
              <a:t> на </a:t>
            </a:r>
            <a:r>
              <a:rPr lang="ru-RU" dirty="0" err="1"/>
              <a:t>стойности</a:t>
            </a:r>
            <a:r>
              <a:rPr lang="ru-RU" dirty="0"/>
              <a:t> в таблица или в </a:t>
            </a:r>
            <a:r>
              <a:rPr lang="ru-RU" dirty="0" err="1"/>
              <a:t>област</a:t>
            </a:r>
            <a:r>
              <a:rPr lang="ru-RU" dirty="0"/>
              <a:t> от </a:t>
            </a:r>
            <a:r>
              <a:rPr lang="ru-RU" dirty="0" err="1"/>
              <a:t>данни</a:t>
            </a:r>
            <a:r>
              <a:rPr lang="ru-RU" dirty="0"/>
              <a:t> по </a:t>
            </a:r>
            <a:r>
              <a:rPr lang="ru-RU" dirty="0" err="1">
                <a:solidFill>
                  <a:srgbClr val="FF0000"/>
                </a:solidFill>
              </a:rPr>
              <a:t>редове</a:t>
            </a:r>
            <a:r>
              <a:rPr lang="ru-RU" dirty="0"/>
              <a:t>. </a:t>
            </a:r>
          </a:p>
          <a:p>
            <a:r>
              <a:rPr lang="ru-RU" b="1" dirty="0"/>
              <a:t>2. ​Функция HLOOKUP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  a) </a:t>
            </a:r>
            <a:r>
              <a:rPr lang="ru-RU" b="1" dirty="0" smtClean="0"/>
              <a:t>действие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търси</a:t>
            </a:r>
            <a:r>
              <a:rPr lang="ru-RU" dirty="0" smtClean="0"/>
              <a:t> </a:t>
            </a:r>
            <a:r>
              <a:rPr lang="ru-RU" dirty="0" err="1"/>
              <a:t>стойност</a:t>
            </a:r>
            <a:r>
              <a:rPr lang="ru-RU" dirty="0"/>
              <a:t> в </a:t>
            </a:r>
            <a:r>
              <a:rPr lang="ru-RU" dirty="0" err="1"/>
              <a:t>най-горния</a:t>
            </a:r>
            <a:r>
              <a:rPr lang="ru-RU" dirty="0"/>
              <a:t> </a:t>
            </a:r>
            <a:r>
              <a:rPr lang="ru-RU" dirty="0" err="1"/>
              <a:t>маркиран</a:t>
            </a:r>
            <a:r>
              <a:rPr lang="ru-RU" dirty="0"/>
              <a:t> ред и </a:t>
            </a:r>
            <a:r>
              <a:rPr lang="ru-RU" dirty="0" err="1"/>
              <a:t>връща</a:t>
            </a:r>
            <a:r>
              <a:rPr lang="ru-RU" dirty="0"/>
              <a:t> </a:t>
            </a:r>
            <a:r>
              <a:rPr lang="ru-RU" dirty="0" err="1"/>
              <a:t>стойност</a:t>
            </a:r>
            <a:r>
              <a:rPr lang="ru-RU" dirty="0"/>
              <a:t> от </a:t>
            </a:r>
            <a:r>
              <a:rPr lang="ru-RU" dirty="0" err="1"/>
              <a:t>същата</a:t>
            </a:r>
            <a:r>
              <a:rPr lang="ru-RU" dirty="0"/>
              <a:t> колона, но от друг </a:t>
            </a:r>
            <a:r>
              <a:rPr lang="ru-RU" dirty="0" err="1"/>
              <a:t>зададен</a:t>
            </a:r>
            <a:r>
              <a:rPr lang="ru-RU" dirty="0"/>
              <a:t> ред</a:t>
            </a:r>
            <a:br>
              <a:rPr lang="ru-RU" dirty="0"/>
            </a:br>
            <a:r>
              <a:rPr lang="ru-RU" b="1" dirty="0"/>
              <a:t>   б) </a:t>
            </a:r>
            <a:r>
              <a:rPr lang="ru-RU" b="1" dirty="0" err="1"/>
              <a:t>сунтаксис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dirty="0">
                <a:solidFill>
                  <a:srgbClr val="FF0000"/>
                </a:solidFill>
              </a:rPr>
              <a:t>= HLOOKUP (</a:t>
            </a:r>
            <a:r>
              <a:rPr lang="ru-RU" sz="2200" b="1" dirty="0" err="1">
                <a:solidFill>
                  <a:srgbClr val="FF0000"/>
                </a:solidFill>
              </a:rPr>
              <a:t>lookup_value</a:t>
            </a:r>
            <a:r>
              <a:rPr lang="ru-RU" sz="2200" b="1" dirty="0">
                <a:solidFill>
                  <a:srgbClr val="FF0000"/>
                </a:solidFill>
              </a:rPr>
              <a:t>, </a:t>
            </a:r>
            <a:r>
              <a:rPr lang="ru-RU" sz="2200" b="1" dirty="0" err="1">
                <a:solidFill>
                  <a:srgbClr val="FF0000"/>
                </a:solidFill>
              </a:rPr>
              <a:t>table_array</a:t>
            </a:r>
            <a:r>
              <a:rPr lang="ru-RU" sz="2200" b="1" dirty="0">
                <a:solidFill>
                  <a:srgbClr val="FF0000"/>
                </a:solidFill>
              </a:rPr>
              <a:t>, </a:t>
            </a:r>
            <a:r>
              <a:rPr lang="ru-RU" sz="2200" b="1" dirty="0" err="1">
                <a:solidFill>
                  <a:srgbClr val="FF0000"/>
                </a:solidFill>
              </a:rPr>
              <a:t>col_index_num</a:t>
            </a:r>
            <a:r>
              <a:rPr lang="ru-RU" sz="2200" b="1" dirty="0">
                <a:solidFill>
                  <a:srgbClr val="FF0000"/>
                </a:solidFill>
              </a:rPr>
              <a:t>, </a:t>
            </a:r>
            <a:r>
              <a:rPr lang="ru-RU" sz="2200" b="1" dirty="0" err="1">
                <a:solidFill>
                  <a:srgbClr val="FF0000"/>
                </a:solidFill>
              </a:rPr>
              <a:t>range_lookup</a:t>
            </a:r>
            <a:r>
              <a:rPr lang="ru-RU" sz="2200" b="1" dirty="0">
                <a:solidFill>
                  <a:srgbClr val="FF0000"/>
                </a:solidFill>
              </a:rPr>
              <a:t>)</a:t>
            </a:r>
            <a:r>
              <a:rPr lang="ru-RU" sz="2200" dirty="0">
                <a:solidFill>
                  <a:srgbClr val="FF0000"/>
                </a:solidFill>
              </a:rPr>
              <a:t>​</a:t>
            </a:r>
          </a:p>
          <a:p>
            <a:pPr algn="just"/>
            <a:r>
              <a:rPr lang="ru-RU" b="1" dirty="0"/>
              <a:t>-</a:t>
            </a:r>
            <a:r>
              <a:rPr lang="ru-RU" dirty="0"/>
              <a:t> </a:t>
            </a:r>
            <a:r>
              <a:rPr lang="ru-RU" b="1" dirty="0" err="1"/>
              <a:t>Търсена</a:t>
            </a:r>
            <a:r>
              <a:rPr lang="ru-RU" b="1" dirty="0"/>
              <a:t> </a:t>
            </a:r>
            <a:r>
              <a:rPr lang="ru-RU" b="1" dirty="0" err="1"/>
              <a:t>стойност</a:t>
            </a:r>
            <a:r>
              <a:rPr lang="ru-RU" b="1" dirty="0"/>
              <a:t> (</a:t>
            </a:r>
            <a:r>
              <a:rPr lang="ru-RU" b="1" dirty="0" err="1">
                <a:solidFill>
                  <a:srgbClr val="FF0000"/>
                </a:solidFill>
              </a:rPr>
              <a:t>Lookup_value</a:t>
            </a:r>
            <a:r>
              <a:rPr lang="ru-RU" b="1" dirty="0"/>
              <a:t>)</a:t>
            </a:r>
            <a:r>
              <a:rPr lang="ru-RU" dirty="0"/>
              <a:t> е </a:t>
            </a:r>
            <a:r>
              <a:rPr lang="ru-RU" dirty="0" err="1"/>
              <a:t>стойността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търсим</a:t>
            </a:r>
            <a:r>
              <a:rPr lang="ru-RU" dirty="0"/>
              <a:t> в </a:t>
            </a:r>
            <a:r>
              <a:rPr lang="ru-RU" dirty="0" err="1"/>
              <a:t>първия</a:t>
            </a:r>
            <a:r>
              <a:rPr lang="ru-RU" dirty="0"/>
              <a:t> ред на </a:t>
            </a:r>
            <a:r>
              <a:rPr lang="ru-RU" dirty="0" err="1"/>
              <a:t>областта</a:t>
            </a:r>
            <a:r>
              <a:rPr lang="ru-RU" dirty="0"/>
              <a:t> от </a:t>
            </a:r>
            <a:r>
              <a:rPr lang="ru-RU" dirty="0" err="1"/>
              <a:t>данни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/>
              <a:t>- </a:t>
            </a:r>
            <a:r>
              <a:rPr lang="ru-RU" b="1" dirty="0" err="1"/>
              <a:t>Табличен</a:t>
            </a:r>
            <a:r>
              <a:rPr lang="ru-RU" b="1" dirty="0"/>
              <a:t> </a:t>
            </a:r>
            <a:r>
              <a:rPr lang="ru-RU" b="1" dirty="0" err="1"/>
              <a:t>масив</a:t>
            </a:r>
            <a:r>
              <a:rPr lang="ru-RU" b="1" dirty="0"/>
              <a:t> (</a:t>
            </a:r>
            <a:r>
              <a:rPr lang="ru-RU" b="1" dirty="0" err="1">
                <a:solidFill>
                  <a:srgbClr val="FF0000"/>
                </a:solidFill>
              </a:rPr>
              <a:t>Table_array</a:t>
            </a:r>
            <a:r>
              <a:rPr lang="ru-RU" b="1" dirty="0"/>
              <a:t>)</a:t>
            </a:r>
            <a:r>
              <a:rPr lang="ru-RU" dirty="0"/>
              <a:t> е </a:t>
            </a:r>
            <a:r>
              <a:rPr lang="ru-RU" dirty="0" err="1"/>
              <a:t>областта</a:t>
            </a:r>
            <a:r>
              <a:rPr lang="ru-RU" dirty="0"/>
              <a:t> от клетки, в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функция­та</a:t>
            </a:r>
            <a:r>
              <a:rPr lang="ru-RU" dirty="0"/>
              <a:t> </a:t>
            </a:r>
            <a:r>
              <a:rPr lang="ru-RU" dirty="0" err="1"/>
              <a:t>извършва</a:t>
            </a:r>
            <a:r>
              <a:rPr lang="ru-RU" dirty="0"/>
              <a:t> </a:t>
            </a:r>
            <a:r>
              <a:rPr lang="ru-RU" dirty="0" err="1"/>
              <a:t>търсене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/>
              <a:t>- Номер на ред (</a:t>
            </a:r>
            <a:r>
              <a:rPr lang="ru-RU" b="1" dirty="0" err="1">
                <a:solidFill>
                  <a:srgbClr val="FF0000"/>
                </a:solidFill>
              </a:rPr>
              <a:t>Row_index_num</a:t>
            </a:r>
            <a:r>
              <a:rPr lang="ru-RU" b="1" dirty="0"/>
              <a:t>)</a:t>
            </a:r>
            <a:r>
              <a:rPr lang="ru-RU" dirty="0"/>
              <a:t> </a:t>
            </a:r>
            <a:r>
              <a:rPr lang="ru-RU" dirty="0" err="1"/>
              <a:t>показва</a:t>
            </a:r>
            <a:r>
              <a:rPr lang="ru-RU" dirty="0"/>
              <a:t> от кой ред от </a:t>
            </a:r>
            <a:r>
              <a:rPr lang="ru-RU" dirty="0" err="1"/>
              <a:t>табличния</a:t>
            </a:r>
            <a:r>
              <a:rPr lang="ru-RU" dirty="0"/>
              <a:t> </a:t>
            </a:r>
            <a:r>
              <a:rPr lang="ru-RU" dirty="0" err="1"/>
              <a:t>ма­сив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се </a:t>
            </a:r>
            <a:r>
              <a:rPr lang="ru-RU" dirty="0" err="1"/>
              <a:t>върнат</a:t>
            </a:r>
            <a:r>
              <a:rPr lang="ru-RU" dirty="0"/>
              <a:t> </a:t>
            </a:r>
            <a:r>
              <a:rPr lang="ru-RU" dirty="0" err="1"/>
              <a:t>данните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/>
              <a:t>- Обхват на </a:t>
            </a:r>
            <a:r>
              <a:rPr lang="ru-RU" b="1" dirty="0" err="1"/>
              <a:t>търсене</a:t>
            </a:r>
            <a:r>
              <a:rPr lang="ru-RU" b="1" dirty="0"/>
              <a:t> (</a:t>
            </a:r>
            <a:r>
              <a:rPr lang="ru-RU" b="1" dirty="0" err="1">
                <a:solidFill>
                  <a:srgbClr val="FF0000"/>
                </a:solidFill>
              </a:rPr>
              <a:t>Range_lookup</a:t>
            </a:r>
            <a:r>
              <a:rPr lang="ru-RU" b="1" dirty="0"/>
              <a:t>)</a:t>
            </a:r>
            <a:r>
              <a:rPr lang="ru-RU" dirty="0"/>
              <a:t> - </a:t>
            </a:r>
            <a:r>
              <a:rPr lang="ru-RU" dirty="0" err="1"/>
              <a:t>търси</a:t>
            </a:r>
            <a:r>
              <a:rPr lang="ru-RU" dirty="0"/>
              <a:t> се </a:t>
            </a:r>
            <a:r>
              <a:rPr lang="ru-RU" dirty="0" err="1"/>
              <a:t>приблизително</a:t>
            </a:r>
            <a:r>
              <a:rPr lang="ru-RU" dirty="0"/>
              <a:t> </a:t>
            </a:r>
            <a:r>
              <a:rPr lang="ru-RU" dirty="0" err="1"/>
              <a:t>съот­ветствие</a:t>
            </a:r>
            <a:r>
              <a:rPr lang="ru-RU" dirty="0"/>
              <a:t> на </a:t>
            </a:r>
            <a:r>
              <a:rPr lang="ru-RU" dirty="0" err="1"/>
              <a:t>търсената</a:t>
            </a:r>
            <a:r>
              <a:rPr lang="ru-RU" dirty="0"/>
              <a:t> </a:t>
            </a:r>
            <a:r>
              <a:rPr lang="ru-RU" dirty="0" err="1"/>
              <a:t>стойност</a:t>
            </a:r>
            <a:r>
              <a:rPr lang="ru-RU" dirty="0"/>
              <a:t> - истина (TRUE), или точно </a:t>
            </a:r>
            <a:r>
              <a:rPr lang="ru-RU" dirty="0" err="1" smtClean="0"/>
              <a:t>съответствие</a:t>
            </a:r>
            <a:r>
              <a:rPr lang="ru-RU" dirty="0" smtClean="0"/>
              <a:t> - </a:t>
            </a:r>
            <a:r>
              <a:rPr lang="ru-RU" dirty="0" err="1"/>
              <a:t>лъжа</a:t>
            </a:r>
            <a:r>
              <a:rPr lang="ru-RU" dirty="0"/>
              <a:t> (FALSE). </a:t>
            </a:r>
            <a:endParaRPr lang="ru-RU" dirty="0" smtClean="0"/>
          </a:p>
          <a:p>
            <a:pPr algn="just"/>
            <a:r>
              <a:rPr lang="ru-RU" dirty="0" err="1" smtClean="0"/>
              <a:t>Ако</a:t>
            </a:r>
            <a:r>
              <a:rPr lang="ru-RU" dirty="0" smtClean="0"/>
              <a:t> </a:t>
            </a:r>
            <a:r>
              <a:rPr lang="ru-RU" dirty="0" err="1"/>
              <a:t>обхватът</a:t>
            </a:r>
            <a:r>
              <a:rPr lang="ru-RU" dirty="0"/>
              <a:t> на </a:t>
            </a:r>
            <a:r>
              <a:rPr lang="ru-RU" dirty="0" err="1"/>
              <a:t>търсене</a:t>
            </a:r>
            <a:r>
              <a:rPr lang="ru-RU" dirty="0"/>
              <a:t> е TRUE, </a:t>
            </a:r>
            <a:r>
              <a:rPr lang="ru-RU" dirty="0" err="1"/>
              <a:t>стойностите</a:t>
            </a:r>
            <a:r>
              <a:rPr lang="ru-RU" dirty="0"/>
              <a:t> в </a:t>
            </a:r>
            <a:r>
              <a:rPr lang="ru-RU" dirty="0" err="1"/>
              <a:t>първия</a:t>
            </a:r>
            <a:r>
              <a:rPr lang="ru-RU" dirty="0"/>
              <a:t> ред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подредени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възходящ</a:t>
            </a:r>
            <a:r>
              <a:rPr lang="ru-RU" dirty="0"/>
              <a:t> ред. </a:t>
            </a:r>
            <a:endParaRPr lang="ru-RU" dirty="0" smtClean="0"/>
          </a:p>
          <a:p>
            <a:pPr algn="just"/>
            <a:r>
              <a:rPr lang="ru-RU" dirty="0" err="1" smtClean="0"/>
              <a:t>Задаването</a:t>
            </a:r>
            <a:r>
              <a:rPr lang="ru-RU" dirty="0" smtClean="0"/>
              <a:t> </a:t>
            </a:r>
            <a:r>
              <a:rPr lang="ru-RU" dirty="0"/>
              <a:t>на TRUE или FALSE не е </a:t>
            </a:r>
            <a:r>
              <a:rPr lang="ru-RU" dirty="0" err="1"/>
              <a:t>задължително</a:t>
            </a:r>
            <a:r>
              <a:rPr lang="ru-RU" dirty="0"/>
              <a:t>, по </a:t>
            </a:r>
            <a:r>
              <a:rPr lang="ru-RU" dirty="0" err="1"/>
              <a:t>подразбиране</a:t>
            </a:r>
            <a:r>
              <a:rPr lang="ru-RU" dirty="0"/>
              <a:t> </a:t>
            </a:r>
            <a:r>
              <a:rPr lang="ru-RU" dirty="0" err="1"/>
              <a:t>програмата</a:t>
            </a:r>
            <a:r>
              <a:rPr lang="ru-RU" dirty="0"/>
              <a:t> приема TRUE - </a:t>
            </a:r>
            <a:r>
              <a:rPr lang="ru-RU" dirty="0" err="1"/>
              <a:t>приблизително</a:t>
            </a:r>
            <a:r>
              <a:rPr lang="ru-RU" dirty="0"/>
              <a:t> </a:t>
            </a:r>
            <a:r>
              <a:rPr lang="ru-RU" dirty="0" err="1"/>
              <a:t>съответствие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Вместо </a:t>
            </a:r>
            <a:r>
              <a:rPr lang="ru-RU" dirty="0"/>
              <a:t>TRUE или FALSE </a:t>
            </a: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изписват</a:t>
            </a:r>
            <a:r>
              <a:rPr lang="ru-RU" dirty="0"/>
              <a:t> </a:t>
            </a:r>
            <a:r>
              <a:rPr lang="ru-RU" dirty="0" err="1"/>
              <a:t>съответно</a:t>
            </a:r>
            <a:r>
              <a:rPr lang="ru-RU" dirty="0"/>
              <a:t> </a:t>
            </a:r>
            <a:r>
              <a:rPr lang="ru-RU" dirty="0" err="1"/>
              <a:t>числата</a:t>
            </a:r>
            <a:r>
              <a:rPr lang="ru-RU" dirty="0"/>
              <a:t> 1 или 0.</a:t>
            </a:r>
          </a:p>
        </p:txBody>
      </p:sp>
    </p:spTree>
    <p:extLst>
      <p:ext uri="{BB962C8B-B14F-4D97-AF65-F5344CB8AC3E}">
        <p14:creationId xmlns:p14="http://schemas.microsoft.com/office/powerpoint/2010/main" val="69282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12" y="193204"/>
            <a:ext cx="9170392" cy="26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4" y="2959324"/>
            <a:ext cx="7370938" cy="269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41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4" y="3024908"/>
            <a:ext cx="7370938" cy="269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55" y="3223"/>
            <a:ext cx="4104456" cy="302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300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6269</TotalTime>
  <Words>57</Words>
  <Application>Microsoft Office PowerPoint</Application>
  <PresentationFormat>On-screen Show (16:10)</PresentationFormat>
  <Paragraphs>38</Paragraphs>
  <Slides>18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Диана</dc:creator>
  <cp:lastModifiedBy>Диана</cp:lastModifiedBy>
  <cp:revision>97</cp:revision>
  <dcterms:created xsi:type="dcterms:W3CDTF">2021-09-12T01:34:41Z</dcterms:created>
  <dcterms:modified xsi:type="dcterms:W3CDTF">2021-10-11T21:37:09Z</dcterms:modified>
</cp:coreProperties>
</file>