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5715000" type="screen16x1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50" y="-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11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628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700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311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212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84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26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24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94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89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056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C5EC-B4E2-4303-A16C-BD89141EB4EF}" type="datetimeFigureOut">
              <a:rPr lang="bg-BG" smtClean="0"/>
              <a:t>20.10.2021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659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64" y="1907729"/>
            <a:ext cx="8963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/>
              <a:t>Урок </a:t>
            </a:r>
            <a:r>
              <a:rPr lang="bg-BG" sz="4400" b="1" dirty="0" smtClean="0"/>
              <a:t>15</a:t>
            </a:r>
            <a:r>
              <a:rPr lang="ru-RU" sz="4400" b="1" dirty="0" smtClean="0"/>
              <a:t>. </a:t>
            </a:r>
            <a:r>
              <a:rPr lang="bg-BG" sz="4400" b="1" dirty="0"/>
              <a:t>Обобщаващи </a:t>
            </a:r>
            <a:r>
              <a:rPr lang="bg-BG" sz="4400" b="1" dirty="0" smtClean="0"/>
              <a:t>диаграми</a:t>
            </a:r>
            <a:endParaRPr lang="bg-BG" sz="4400" dirty="0"/>
          </a:p>
        </p:txBody>
      </p:sp>
      <p:sp>
        <p:nvSpPr>
          <p:cNvPr id="4" name="Rectangle 3"/>
          <p:cNvSpPr/>
          <p:nvPr/>
        </p:nvSpPr>
        <p:spPr>
          <a:xfrm>
            <a:off x="323528" y="337220"/>
            <a:ext cx="8639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Тема 1. Приложение на ЕТ за обработка на </a:t>
            </a:r>
            <a:r>
              <a:rPr lang="ru-RU" sz="4000" dirty="0" err="1"/>
              <a:t>големи</a:t>
            </a:r>
            <a:r>
              <a:rPr lang="ru-RU" sz="4000" dirty="0"/>
              <a:t> </a:t>
            </a:r>
            <a:r>
              <a:rPr lang="ru-RU" sz="4000" dirty="0" err="1"/>
              <a:t>обеми</a:t>
            </a:r>
            <a:r>
              <a:rPr lang="ru-RU" sz="4000" dirty="0"/>
              <a:t> от </a:t>
            </a:r>
            <a:r>
              <a:rPr lang="ru-RU" sz="4000" dirty="0" err="1"/>
              <a:t>данни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37" y="3073524"/>
            <a:ext cx="36671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6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40804"/>
            <a:ext cx="4101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​3. </a:t>
            </a:r>
            <a:r>
              <a:rPr lang="ru-RU" sz="2000" b="1" dirty="0" err="1"/>
              <a:t>Промяна</a:t>
            </a:r>
            <a:r>
              <a:rPr lang="ru-RU" sz="2000" b="1" dirty="0"/>
              <a:t> на типа на </a:t>
            </a:r>
            <a:r>
              <a:rPr lang="ru-RU" sz="2000" b="1" dirty="0" err="1"/>
              <a:t>диаграмата</a:t>
            </a:r>
            <a:r>
              <a:rPr lang="ru-RU" sz="2000" b="1" dirty="0"/>
              <a:t>.</a:t>
            </a:r>
            <a:endParaRPr lang="bg-BG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1" y="1417340"/>
            <a:ext cx="8900562" cy="21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6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-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488" y="0"/>
            <a:ext cx="89630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16"/>
            <a:ext cx="9036496" cy="265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" y="2757782"/>
            <a:ext cx="4915891" cy="277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09" y="2719653"/>
            <a:ext cx="4215191" cy="284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41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08" y="-28807"/>
            <a:ext cx="4123438" cy="139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08" y="1295589"/>
            <a:ext cx="4060474" cy="441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05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04"/>
            <a:ext cx="9175198" cy="502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83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12" y="248048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err="1" smtClean="0"/>
              <a:t>Обобщаващите</a:t>
            </a:r>
            <a:r>
              <a:rPr lang="ru-RU" sz="2400" b="1" dirty="0" smtClean="0"/>
              <a:t> </a:t>
            </a:r>
            <a:r>
              <a:rPr lang="ru-RU" sz="2400" b="1" dirty="0" err="1"/>
              <a:t>диаграми</a:t>
            </a:r>
            <a:r>
              <a:rPr lang="ru-RU" sz="2400" b="1" dirty="0"/>
              <a:t> (</a:t>
            </a:r>
            <a:r>
              <a:rPr lang="ru-RU" sz="2400" b="1" dirty="0" err="1"/>
              <a:t>PivotChart</a:t>
            </a:r>
            <a:r>
              <a:rPr lang="ru-RU" sz="2400" b="1" dirty="0"/>
              <a:t>)</a:t>
            </a:r>
            <a:r>
              <a:rPr lang="ru-RU" sz="2400" dirty="0"/>
              <a:t> в </a:t>
            </a:r>
            <a:r>
              <a:rPr lang="ru-RU" sz="2400" dirty="0" err="1"/>
              <a:t>програмата</a:t>
            </a:r>
            <a:r>
              <a:rPr lang="ru-RU" sz="2400" dirty="0"/>
              <a:t> MS </a:t>
            </a:r>
            <a:r>
              <a:rPr lang="ru-RU" sz="2400" dirty="0" err="1"/>
              <a:t>Excel</a:t>
            </a:r>
            <a:r>
              <a:rPr lang="ru-RU" sz="2400" dirty="0"/>
              <a:t> предоставят </a:t>
            </a:r>
            <a:r>
              <a:rPr lang="ru-RU" sz="2400" dirty="0" err="1"/>
              <a:t>графични</a:t>
            </a:r>
            <a:r>
              <a:rPr lang="ru-RU" sz="2400" dirty="0"/>
              <a:t> </a:t>
            </a:r>
            <a:r>
              <a:rPr lang="ru-RU" sz="2400" dirty="0" err="1"/>
              <a:t>представяния</a:t>
            </a:r>
            <a:r>
              <a:rPr lang="ru-RU" sz="2400" dirty="0"/>
              <a:t> на </a:t>
            </a:r>
            <a:r>
              <a:rPr lang="ru-RU" sz="2400" dirty="0" err="1"/>
              <a:t>данните</a:t>
            </a:r>
            <a:r>
              <a:rPr lang="ru-RU" sz="2400" dirty="0"/>
              <a:t> в </a:t>
            </a:r>
            <a:r>
              <a:rPr lang="ru-RU" sz="2400" dirty="0" err="1"/>
              <a:t>свързаните</a:t>
            </a:r>
            <a:r>
              <a:rPr lang="ru-RU" sz="2400" dirty="0"/>
              <a:t> с </a:t>
            </a:r>
            <a:r>
              <a:rPr lang="ru-RU" sz="2400" dirty="0" err="1"/>
              <a:t>тях</a:t>
            </a:r>
            <a:r>
              <a:rPr lang="ru-RU" sz="2400" dirty="0"/>
              <a:t> </a:t>
            </a:r>
            <a:r>
              <a:rPr lang="ru-RU" sz="2400" dirty="0" err="1"/>
              <a:t>обобщаващи</a:t>
            </a:r>
            <a:r>
              <a:rPr lang="ru-RU" sz="2400" dirty="0"/>
              <a:t> </a:t>
            </a:r>
            <a:r>
              <a:rPr lang="ru-RU" sz="2400" dirty="0" err="1"/>
              <a:t>таблици</a:t>
            </a:r>
            <a:r>
              <a:rPr lang="ru-RU" sz="2400" dirty="0"/>
              <a:t>. Те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интерактивни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При създаване на </a:t>
            </a:r>
            <a:r>
              <a:rPr lang="ru-RU" sz="2400" dirty="0" err="1"/>
              <a:t>обобщаваща</a:t>
            </a:r>
            <a:r>
              <a:rPr lang="ru-RU" sz="2400" dirty="0"/>
              <a:t> </a:t>
            </a:r>
            <a:r>
              <a:rPr lang="ru-RU" sz="2400" dirty="0" err="1"/>
              <a:t>диаграма</a:t>
            </a:r>
            <a:r>
              <a:rPr lang="ru-RU" sz="2400" dirty="0"/>
              <a:t>, </a:t>
            </a:r>
            <a:r>
              <a:rPr lang="ru-RU" sz="2400" dirty="0" err="1"/>
              <a:t>може</a:t>
            </a:r>
            <a:r>
              <a:rPr lang="ru-RU" sz="2400" dirty="0"/>
              <a:t> да се </a:t>
            </a:r>
            <a:r>
              <a:rPr lang="ru-RU" sz="2400" dirty="0" err="1"/>
              <a:t>покаже</a:t>
            </a:r>
            <a:r>
              <a:rPr lang="ru-RU" sz="2400" dirty="0"/>
              <a:t> </a:t>
            </a:r>
            <a:r>
              <a:rPr lang="ru-RU" sz="2400" dirty="0" err="1"/>
              <a:t>екран</a:t>
            </a:r>
            <a:r>
              <a:rPr lang="ru-RU" sz="2400" dirty="0"/>
              <a:t> за </a:t>
            </a:r>
            <a:r>
              <a:rPr lang="ru-RU" sz="2400" dirty="0" err="1"/>
              <a:t>филтриране</a:t>
            </a:r>
            <a:r>
              <a:rPr lang="ru-RU" sz="2400" dirty="0"/>
              <a:t> на </a:t>
            </a:r>
            <a:r>
              <a:rPr lang="ru-RU" sz="2400" dirty="0" err="1"/>
              <a:t>обобщаващата</a:t>
            </a:r>
            <a:r>
              <a:rPr lang="ru-RU" sz="2400" dirty="0"/>
              <a:t> </a:t>
            </a:r>
            <a:r>
              <a:rPr lang="ru-RU" sz="2400" dirty="0" err="1"/>
              <a:t>диаграма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Промените</a:t>
            </a:r>
            <a:r>
              <a:rPr lang="ru-RU" sz="2400" dirty="0" smtClean="0"/>
              <a:t> с </a:t>
            </a:r>
            <a:r>
              <a:rPr lang="ru-RU" sz="2400" dirty="0" err="1"/>
              <a:t>данните</a:t>
            </a:r>
            <a:r>
              <a:rPr lang="ru-RU" sz="2400" dirty="0"/>
              <a:t> на </a:t>
            </a:r>
            <a:r>
              <a:rPr lang="ru-RU" sz="2400" dirty="0" err="1"/>
              <a:t>обобщаващата</a:t>
            </a:r>
            <a:r>
              <a:rPr lang="ru-RU" sz="2400" dirty="0"/>
              <a:t> </a:t>
            </a:r>
            <a:r>
              <a:rPr lang="ru-RU" sz="2400" dirty="0" smtClean="0"/>
              <a:t>таблица се </a:t>
            </a:r>
            <a:r>
              <a:rPr lang="ru-RU" sz="2400" dirty="0" err="1"/>
              <a:t>отразяват</a:t>
            </a:r>
            <a:r>
              <a:rPr lang="ru-RU" sz="2400" dirty="0"/>
              <a:t> в </a:t>
            </a:r>
            <a:r>
              <a:rPr lang="ru-RU" sz="2400" dirty="0" err="1"/>
              <a:t>оформлението</a:t>
            </a:r>
            <a:r>
              <a:rPr lang="ru-RU" sz="2400" dirty="0"/>
              <a:t> и </a:t>
            </a:r>
            <a:r>
              <a:rPr lang="ru-RU" sz="2400" dirty="0" err="1"/>
              <a:t>данните</a:t>
            </a:r>
            <a:r>
              <a:rPr lang="ru-RU" sz="2400" dirty="0"/>
              <a:t> на </a:t>
            </a:r>
            <a:r>
              <a:rPr lang="ru-RU" sz="2400" dirty="0" err="1"/>
              <a:t>обобщаващата</a:t>
            </a:r>
            <a:r>
              <a:rPr lang="ru-RU" sz="2400" dirty="0"/>
              <a:t> </a:t>
            </a:r>
            <a:r>
              <a:rPr lang="ru-RU" sz="2400" dirty="0" err="1"/>
              <a:t>диаграма</a:t>
            </a:r>
            <a:r>
              <a:rPr lang="ru-RU" sz="2400" dirty="0"/>
              <a:t> и </a:t>
            </a:r>
            <a:r>
              <a:rPr lang="ru-RU" sz="2400" dirty="0" smtClean="0"/>
              <a:t>обратно.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Обобщаващите</a:t>
            </a:r>
            <a:r>
              <a:rPr lang="ru-RU" sz="2400" dirty="0" smtClean="0"/>
              <a:t> </a:t>
            </a:r>
            <a:r>
              <a:rPr lang="ru-RU" sz="2400" dirty="0" err="1"/>
              <a:t>диаграми</a:t>
            </a:r>
            <a:r>
              <a:rPr lang="ru-RU" sz="2400" dirty="0"/>
              <a:t> и </a:t>
            </a:r>
            <a:r>
              <a:rPr lang="ru-RU" sz="2400" dirty="0" err="1"/>
              <a:t>стандартните</a:t>
            </a:r>
            <a:r>
              <a:rPr lang="ru-RU" sz="2400" dirty="0"/>
              <a:t> </a:t>
            </a:r>
            <a:r>
              <a:rPr lang="ru-RU" sz="2400" dirty="0" err="1"/>
              <a:t>диаграми</a:t>
            </a:r>
            <a:r>
              <a:rPr lang="ru-RU" sz="2400" dirty="0"/>
              <a:t>, </a:t>
            </a:r>
            <a:r>
              <a:rPr lang="ru-RU" sz="2400" dirty="0" err="1"/>
              <a:t>създадени</a:t>
            </a:r>
            <a:r>
              <a:rPr lang="ru-RU" sz="2400" dirty="0"/>
              <a:t> с </a:t>
            </a:r>
            <a:r>
              <a:rPr lang="ru-RU" sz="2400" dirty="0" err="1"/>
              <a:t>програмата</a:t>
            </a:r>
            <a:r>
              <a:rPr lang="ru-RU" sz="2400" dirty="0"/>
              <a:t> MS </a:t>
            </a:r>
            <a:r>
              <a:rPr lang="ru-RU" sz="2400" dirty="0" err="1"/>
              <a:t>Excel</a:t>
            </a:r>
            <a:r>
              <a:rPr lang="ru-RU" sz="2400" dirty="0"/>
              <a:t>, </a:t>
            </a:r>
            <a:r>
              <a:rPr lang="ru-RU" sz="2400" dirty="0" err="1"/>
              <a:t>имат</a:t>
            </a:r>
            <a:r>
              <a:rPr lang="ru-RU" sz="2400" dirty="0"/>
              <a:t> сходни </a:t>
            </a:r>
            <a:r>
              <a:rPr lang="ru-RU" sz="2400" dirty="0" err="1"/>
              <a:t>елементи</a:t>
            </a:r>
            <a:r>
              <a:rPr lang="ru-RU" sz="2400" dirty="0"/>
              <a:t> и функции.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32888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16" y="12119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Задача </a:t>
            </a:r>
            <a:r>
              <a:rPr lang="ru-RU" sz="2000" b="1" dirty="0" smtClean="0"/>
              <a:t>1.</a:t>
            </a:r>
            <a:r>
              <a:rPr lang="ru-RU" sz="2000" dirty="0" smtClean="0"/>
              <a:t> </a:t>
            </a:r>
            <a:r>
              <a:rPr lang="ru-RU" sz="2000" dirty="0" err="1" smtClean="0"/>
              <a:t>Създайте</a:t>
            </a:r>
            <a:r>
              <a:rPr lang="ru-RU" sz="2000" dirty="0" smtClean="0"/>
              <a:t> </a:t>
            </a:r>
            <a:r>
              <a:rPr lang="ru-RU" sz="2000" dirty="0" err="1"/>
              <a:t>правоъгълна</a:t>
            </a:r>
            <a:r>
              <a:rPr lang="ru-RU" sz="2000" dirty="0"/>
              <a:t> </a:t>
            </a:r>
            <a:r>
              <a:rPr lang="ru-RU" sz="2000" dirty="0" err="1"/>
              <a:t>обобщаваща</a:t>
            </a:r>
            <a:r>
              <a:rPr lang="ru-RU" sz="2000" dirty="0"/>
              <a:t> </a:t>
            </a:r>
            <a:r>
              <a:rPr lang="ru-RU" sz="2000" dirty="0" err="1"/>
              <a:t>диаграма</a:t>
            </a:r>
            <a:r>
              <a:rPr lang="ru-RU" sz="2000" dirty="0"/>
              <a:t>, като </a:t>
            </a:r>
            <a:r>
              <a:rPr lang="ru-RU" sz="2000" dirty="0" err="1"/>
              <a:t>използвате</a:t>
            </a:r>
            <a:r>
              <a:rPr lang="ru-RU" sz="2000" dirty="0"/>
              <a:t> </a:t>
            </a:r>
            <a:r>
              <a:rPr lang="ru-RU" sz="2000" dirty="0" err="1"/>
              <a:t>обобщаващата</a:t>
            </a:r>
            <a:r>
              <a:rPr lang="ru-RU" sz="2000" dirty="0"/>
              <a:t> таблица от файла </a:t>
            </a:r>
            <a:r>
              <a:rPr lang="ru-RU" sz="2000" b="1" dirty="0"/>
              <a:t>oborot.xlsx</a:t>
            </a:r>
            <a:endParaRPr lang="bg-BG" sz="2000" dirty="0"/>
          </a:p>
        </p:txBody>
      </p:sp>
      <p:sp>
        <p:nvSpPr>
          <p:cNvPr id="3" name="Rectangle 2"/>
          <p:cNvSpPr/>
          <p:nvPr/>
        </p:nvSpPr>
        <p:spPr>
          <a:xfrm>
            <a:off x="107504" y="913284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 да </a:t>
            </a:r>
            <a:r>
              <a:rPr lang="ru-RU" sz="2000" b="1" dirty="0" err="1"/>
              <a:t>вмъкнете</a:t>
            </a:r>
            <a:r>
              <a:rPr lang="ru-RU" sz="2000" b="1" dirty="0"/>
              <a:t> </a:t>
            </a:r>
            <a:r>
              <a:rPr lang="ru-RU" sz="2000" b="1" dirty="0" err="1"/>
              <a:t>диаграма</a:t>
            </a:r>
            <a:r>
              <a:rPr lang="ru-RU" sz="2000" b="1" dirty="0"/>
              <a:t> на </a:t>
            </a:r>
            <a:r>
              <a:rPr lang="ru-RU" sz="2000" b="1" dirty="0" err="1"/>
              <a:t>въртене</a:t>
            </a:r>
            <a:r>
              <a:rPr lang="ru-RU" sz="2000" b="1" dirty="0"/>
              <a:t>, </a:t>
            </a:r>
            <a:r>
              <a:rPr lang="ru-RU" sz="2000" b="1" dirty="0" err="1"/>
              <a:t>изпълнете</a:t>
            </a:r>
            <a:r>
              <a:rPr lang="ru-RU" sz="2000" b="1" dirty="0"/>
              <a:t> </a:t>
            </a:r>
            <a:r>
              <a:rPr lang="ru-RU" sz="2000" b="1" dirty="0" err="1"/>
              <a:t>следните</a:t>
            </a:r>
            <a:r>
              <a:rPr lang="ru-RU" sz="2000" b="1" dirty="0"/>
              <a:t> </a:t>
            </a:r>
            <a:r>
              <a:rPr lang="ru-RU" sz="2000" b="1" dirty="0" err="1"/>
              <a:t>стъпки</a:t>
            </a:r>
            <a:r>
              <a:rPr lang="ru-RU" sz="2000" b="1" dirty="0" smtClean="0"/>
              <a:t>:</a:t>
            </a:r>
          </a:p>
          <a:p>
            <a:r>
              <a:rPr lang="ru-RU" sz="2000" b="1" dirty="0" smtClean="0"/>
              <a:t>1) </a:t>
            </a:r>
            <a:r>
              <a:rPr lang="ru-RU" sz="2000" dirty="0" smtClean="0"/>
              <a:t>Кликнете </a:t>
            </a:r>
            <a:r>
              <a:rPr lang="ru-RU" sz="2000" dirty="0"/>
              <a:t>върху </a:t>
            </a:r>
            <a:r>
              <a:rPr lang="ru-RU" sz="2000" dirty="0" err="1"/>
              <a:t>която</a:t>
            </a:r>
            <a:r>
              <a:rPr lang="ru-RU" sz="2000" dirty="0"/>
              <a:t> и да е клетка в </a:t>
            </a:r>
            <a:r>
              <a:rPr lang="ru-RU" sz="2000" dirty="0" err="1"/>
              <a:t>обобщената</a:t>
            </a:r>
            <a:r>
              <a:rPr lang="ru-RU" sz="2000" dirty="0"/>
              <a:t> таблица.</a:t>
            </a:r>
          </a:p>
          <a:p>
            <a:r>
              <a:rPr lang="ru-RU" sz="2000" b="1" dirty="0"/>
              <a:t>2) </a:t>
            </a:r>
            <a:r>
              <a:rPr lang="ru-RU" sz="2000" dirty="0" smtClean="0"/>
              <a:t>В </a:t>
            </a:r>
            <a:r>
              <a:rPr lang="ru-RU" sz="2000" dirty="0"/>
              <a:t>раздела </a:t>
            </a:r>
            <a:r>
              <a:rPr lang="ru-RU" sz="2000" dirty="0" err="1"/>
              <a:t>Анализирайте</a:t>
            </a:r>
            <a:r>
              <a:rPr lang="ru-RU" sz="2000" dirty="0"/>
              <a:t> в </a:t>
            </a:r>
            <a:r>
              <a:rPr lang="ru-RU" sz="2000" dirty="0" err="1"/>
              <a:t>групата</a:t>
            </a:r>
            <a:r>
              <a:rPr lang="ru-RU" sz="2000" dirty="0"/>
              <a:t> </a:t>
            </a:r>
            <a:r>
              <a:rPr lang="ru-RU" sz="2000" dirty="0" err="1"/>
              <a:t>Tools</a:t>
            </a:r>
            <a:r>
              <a:rPr lang="ru-RU" sz="2000" dirty="0"/>
              <a:t>, </a:t>
            </a:r>
            <a:r>
              <a:rPr lang="ru-RU" sz="2000" dirty="0" err="1"/>
              <a:t>щракнете</a:t>
            </a:r>
            <a:r>
              <a:rPr lang="ru-RU" sz="2000" dirty="0"/>
              <a:t> върху </a:t>
            </a:r>
            <a:r>
              <a:rPr lang="ru-RU" sz="2000" b="1" dirty="0" err="1"/>
              <a:t>PivotChart</a:t>
            </a:r>
            <a:r>
              <a:rPr lang="ru-RU" sz="2000" dirty="0"/>
              <a:t>.</a:t>
            </a:r>
          </a:p>
        </p:txBody>
      </p:sp>
      <p:pic>
        <p:nvPicPr>
          <p:cNvPr id="2048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7420"/>
            <a:ext cx="652437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3505572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Появява</a:t>
            </a:r>
            <a:r>
              <a:rPr lang="ru-RU" sz="2000" dirty="0"/>
              <a:t> се </a:t>
            </a:r>
            <a:r>
              <a:rPr lang="ru-RU" sz="2000" dirty="0" err="1"/>
              <a:t>диалоговият</a:t>
            </a:r>
            <a:r>
              <a:rPr lang="ru-RU" sz="2000" dirty="0"/>
              <a:t> </a:t>
            </a:r>
            <a:r>
              <a:rPr lang="ru-RU" sz="2000" dirty="0" err="1"/>
              <a:t>прозорец</a:t>
            </a:r>
            <a:r>
              <a:rPr lang="ru-RU" sz="2000" dirty="0"/>
              <a:t> </a:t>
            </a:r>
            <a:r>
              <a:rPr lang="ru-RU" sz="2000" dirty="0" err="1"/>
              <a:t>Insert</a:t>
            </a:r>
            <a:r>
              <a:rPr lang="ru-RU" sz="2000" dirty="0"/>
              <a:t> </a:t>
            </a:r>
            <a:r>
              <a:rPr lang="ru-RU" sz="2000" dirty="0" err="1"/>
              <a:t>Chart</a:t>
            </a:r>
            <a:r>
              <a:rPr lang="ru-RU" sz="2000" dirty="0"/>
              <a:t>, в него </a:t>
            </a:r>
            <a:r>
              <a:rPr lang="ru-RU" sz="2000" dirty="0" err="1"/>
              <a:t>изираме</a:t>
            </a:r>
            <a:r>
              <a:rPr lang="ru-RU" sz="2000" dirty="0"/>
              <a:t> вида на </a:t>
            </a:r>
            <a:r>
              <a:rPr lang="ru-RU" sz="2000" dirty="0" err="1" smtClean="0"/>
              <a:t>диаграмата</a:t>
            </a:r>
            <a:endParaRPr lang="ru-RU" sz="2000" dirty="0" smtClean="0"/>
          </a:p>
          <a:p>
            <a:pPr algn="just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b="1" dirty="0" smtClean="0"/>
              <a:t>3) </a:t>
            </a:r>
            <a:r>
              <a:rPr lang="ru-RU" sz="2000" dirty="0" err="1" smtClean="0"/>
              <a:t>Щракнете</a:t>
            </a:r>
            <a:r>
              <a:rPr lang="ru-RU" sz="2000" dirty="0" smtClean="0"/>
              <a:t> </a:t>
            </a:r>
            <a:r>
              <a:rPr lang="ru-RU" sz="2000" dirty="0"/>
              <a:t>върху OK.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407489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4814" y="0"/>
            <a:ext cx="2932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dirty="0"/>
              <a:t>Ще се появи диаграмата.</a:t>
            </a:r>
          </a:p>
        </p:txBody>
      </p:sp>
      <p:pic>
        <p:nvPicPr>
          <p:cNvPr id="2150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77" y="400109"/>
            <a:ext cx="7200800" cy="43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200" y="4807222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Забележка</a:t>
            </a:r>
            <a:r>
              <a:rPr lang="ru-RU" sz="2000" b="1" dirty="0"/>
              <a:t>:</a:t>
            </a:r>
            <a:r>
              <a:rPr lang="ru-RU" sz="2000" dirty="0"/>
              <a:t> всички </a:t>
            </a:r>
            <a:r>
              <a:rPr lang="ru-RU" sz="2000" dirty="0" err="1"/>
              <a:t>промени</a:t>
            </a:r>
            <a:r>
              <a:rPr lang="ru-RU" sz="2000" dirty="0"/>
              <a:t>, </a:t>
            </a:r>
            <a:r>
              <a:rPr lang="ru-RU" sz="2000" dirty="0" err="1"/>
              <a:t>които</a:t>
            </a:r>
            <a:r>
              <a:rPr lang="ru-RU" sz="2000" dirty="0"/>
              <a:t> правите в </a:t>
            </a:r>
            <a:r>
              <a:rPr lang="ru-RU" sz="2000" dirty="0" err="1"/>
              <a:t>пилотската</a:t>
            </a:r>
            <a:r>
              <a:rPr lang="ru-RU" sz="2000" dirty="0"/>
              <a:t> </a:t>
            </a:r>
            <a:r>
              <a:rPr lang="ru-RU" sz="2000" dirty="0" err="1"/>
              <a:t>диаграма</a:t>
            </a:r>
            <a:r>
              <a:rPr lang="ru-RU" sz="2000" dirty="0"/>
              <a:t>, </a:t>
            </a:r>
            <a:r>
              <a:rPr lang="ru-RU" sz="2000" dirty="0" err="1"/>
              <a:t>незабавно</a:t>
            </a:r>
            <a:r>
              <a:rPr lang="ru-RU" sz="2000" dirty="0"/>
              <a:t> се </a:t>
            </a:r>
            <a:r>
              <a:rPr lang="ru-RU" sz="2000" dirty="0" err="1"/>
              <a:t>отразяват</a:t>
            </a:r>
            <a:r>
              <a:rPr lang="ru-RU" sz="2000" dirty="0"/>
              <a:t> в </a:t>
            </a:r>
            <a:r>
              <a:rPr lang="ru-RU" sz="2000" dirty="0" err="1"/>
              <a:t>осевата</a:t>
            </a:r>
            <a:r>
              <a:rPr lang="ru-RU" sz="2000" dirty="0"/>
              <a:t> таблица и обратно.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87316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-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488" y="0"/>
            <a:ext cx="89630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21196"/>
            <a:ext cx="3352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/>
              <a:t>2. Филтриране на диаграма.</a:t>
            </a:r>
            <a:endParaRPr lang="bg-BG" sz="2000" dirty="0"/>
          </a:p>
        </p:txBody>
      </p:sp>
      <p:sp>
        <p:nvSpPr>
          <p:cNvPr id="3" name="Rectangle 2"/>
          <p:cNvSpPr/>
          <p:nvPr/>
        </p:nvSpPr>
        <p:spPr>
          <a:xfrm>
            <a:off x="129804" y="545466"/>
            <a:ext cx="8946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Задача </a:t>
            </a:r>
            <a:r>
              <a:rPr lang="ru-RU" sz="2000" b="1" dirty="0" smtClean="0"/>
              <a:t>2.</a:t>
            </a:r>
            <a:r>
              <a:rPr lang="ru-RU" sz="2000" dirty="0" smtClean="0"/>
              <a:t> </a:t>
            </a:r>
            <a:r>
              <a:rPr lang="ru-RU" sz="2000" dirty="0" err="1" smtClean="0"/>
              <a:t>Филтрирайте</a:t>
            </a:r>
            <a:r>
              <a:rPr lang="ru-RU" sz="2000" dirty="0" smtClean="0"/>
              <a:t> </a:t>
            </a:r>
            <a:r>
              <a:rPr lang="ru-RU" sz="2000" dirty="0" err="1"/>
              <a:t>данните</a:t>
            </a:r>
            <a:r>
              <a:rPr lang="ru-RU" sz="2000" dirty="0"/>
              <a:t> от </a:t>
            </a:r>
            <a:r>
              <a:rPr lang="ru-RU" sz="2000" dirty="0" err="1"/>
              <a:t>обобщаващата</a:t>
            </a:r>
            <a:r>
              <a:rPr lang="ru-RU" sz="2000" dirty="0"/>
              <a:t> </a:t>
            </a:r>
            <a:r>
              <a:rPr lang="ru-RU" sz="2000" dirty="0" err="1"/>
              <a:t>диаграма</a:t>
            </a:r>
            <a:r>
              <a:rPr lang="ru-RU" sz="2000" dirty="0"/>
              <a:t>, </a:t>
            </a:r>
            <a:r>
              <a:rPr lang="ru-RU" sz="2000" dirty="0" err="1"/>
              <a:t>която</a:t>
            </a:r>
            <a:r>
              <a:rPr lang="ru-RU" sz="2000" dirty="0"/>
              <a:t> </a:t>
            </a:r>
            <a:r>
              <a:rPr lang="ru-RU" sz="2000" dirty="0" err="1"/>
              <a:t>създадохте</a:t>
            </a:r>
            <a:r>
              <a:rPr lang="ru-RU" sz="2000" dirty="0"/>
              <a:t> в Задача 1, по дата, дни и </a:t>
            </a:r>
            <a:r>
              <a:rPr lang="ru-RU" sz="2000" dirty="0" err="1"/>
              <a:t>магазини</a:t>
            </a:r>
            <a:r>
              <a:rPr lang="ru-RU" sz="2000" dirty="0"/>
              <a:t> от </a:t>
            </a:r>
            <a:r>
              <a:rPr lang="ru-RU" sz="2000" dirty="0" err="1"/>
              <a:t>различните</a:t>
            </a:r>
            <a:r>
              <a:rPr lang="ru-RU" sz="2000" dirty="0"/>
              <a:t> </a:t>
            </a:r>
            <a:r>
              <a:rPr lang="ru-RU" sz="2000" dirty="0" err="1"/>
              <a:t>градове</a:t>
            </a:r>
            <a:r>
              <a:rPr lang="ru-RU" sz="2000" dirty="0"/>
              <a:t>.</a:t>
            </a:r>
            <a:endParaRPr lang="bg-BG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" y="1781173"/>
            <a:ext cx="9083663" cy="28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0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-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488" y="0"/>
            <a:ext cx="89630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16" y="71903"/>
            <a:ext cx="8688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Задача </a:t>
            </a:r>
            <a:r>
              <a:rPr lang="ru-RU" sz="2000" b="1" dirty="0" smtClean="0"/>
              <a:t>3.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Променете</a:t>
            </a:r>
            <a:r>
              <a:rPr lang="ru-RU" sz="2000" dirty="0" smtClean="0"/>
              <a:t> </a:t>
            </a:r>
            <a:r>
              <a:rPr lang="ru-RU" sz="2000" dirty="0"/>
              <a:t>типа на </a:t>
            </a:r>
            <a:r>
              <a:rPr lang="ru-RU" sz="2000" dirty="0" err="1"/>
              <a:t>обобщаващата</a:t>
            </a:r>
            <a:r>
              <a:rPr lang="ru-RU" sz="2000" dirty="0"/>
              <a:t> </a:t>
            </a:r>
            <a:r>
              <a:rPr lang="ru-RU" sz="2000" dirty="0" err="1"/>
              <a:t>диаграма</a:t>
            </a:r>
            <a:r>
              <a:rPr lang="ru-RU" sz="2000" dirty="0"/>
              <a:t> на линейна.</a:t>
            </a:r>
            <a:endParaRPr lang="bg-BG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" y="500612"/>
            <a:ext cx="8990779" cy="12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35" y="1767308"/>
            <a:ext cx="6500532" cy="39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5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10752</TotalTime>
  <Words>143</Words>
  <Application>Microsoft Office PowerPoint</Application>
  <PresentationFormat>On-screen Show (16:10)</PresentationFormat>
  <Paragraphs>18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Диана</dc:creator>
  <cp:lastModifiedBy>Диана</cp:lastModifiedBy>
  <cp:revision>144</cp:revision>
  <dcterms:created xsi:type="dcterms:W3CDTF">2021-09-12T01:34:41Z</dcterms:created>
  <dcterms:modified xsi:type="dcterms:W3CDTF">2021-10-19T23:12:34Z</dcterms:modified>
</cp:coreProperties>
</file>