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715000" type="screen16x1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5" y="-7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4311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628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700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6311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212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684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2263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0247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94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893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056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9C5EC-B4E2-4303-A16C-BD89141EB4EF}" type="datetimeFigureOut">
              <a:rPr lang="bg-BG" smtClean="0"/>
              <a:t>9.11.2021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BEFB-868E-4EAE-ADBD-B0889592C7F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4659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713484"/>
            <a:ext cx="865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Урок </a:t>
            </a:r>
            <a:r>
              <a:rPr lang="ru-RU" sz="4000" b="1" dirty="0" smtClean="0"/>
              <a:t>2</a:t>
            </a:r>
            <a:r>
              <a:rPr lang="bg-BG" sz="4000" b="1" dirty="0" smtClean="0"/>
              <a:t>4</a:t>
            </a:r>
            <a:r>
              <a:rPr lang="ru-RU" sz="4000" b="1" dirty="0" smtClean="0"/>
              <a:t>. </a:t>
            </a:r>
            <a:r>
              <a:rPr lang="ru-RU" sz="4000" b="1" dirty="0" err="1"/>
              <a:t>Четене</a:t>
            </a:r>
            <a:r>
              <a:rPr lang="ru-RU" sz="4000" b="1" dirty="0"/>
              <a:t> на </a:t>
            </a:r>
            <a:r>
              <a:rPr lang="ru-RU" sz="4000" b="1" dirty="0" err="1"/>
              <a:t>данни</a:t>
            </a:r>
            <a:r>
              <a:rPr lang="ru-RU" sz="4000" b="1" dirty="0"/>
              <a:t> </a:t>
            </a:r>
            <a:endParaRPr lang="en-US" sz="4000" b="1" dirty="0" smtClean="0"/>
          </a:p>
          <a:p>
            <a:pPr algn="ctr"/>
            <a:r>
              <a:rPr lang="ru-RU" sz="4000" b="1" dirty="0" smtClean="0"/>
              <a:t>от </a:t>
            </a:r>
            <a:r>
              <a:rPr lang="ru-RU" sz="4000" b="1" dirty="0" err="1"/>
              <a:t>външни</a:t>
            </a:r>
            <a:r>
              <a:rPr lang="ru-RU" sz="4000" b="1" dirty="0"/>
              <a:t> </a:t>
            </a:r>
            <a:r>
              <a:rPr lang="ru-RU" sz="4000" b="1" dirty="0" err="1" smtClean="0"/>
              <a:t>източници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(упражнение)</a:t>
            </a:r>
            <a:endParaRPr lang="ru-RU" sz="4000" dirty="0"/>
          </a:p>
        </p:txBody>
      </p:sp>
      <p:sp>
        <p:nvSpPr>
          <p:cNvPr id="4" name="Rectangle 3"/>
          <p:cNvSpPr/>
          <p:nvPr/>
        </p:nvSpPr>
        <p:spPr>
          <a:xfrm>
            <a:off x="323527" y="409228"/>
            <a:ext cx="8639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Тема 1. Приложение на ЕТ за обработка на </a:t>
            </a:r>
            <a:r>
              <a:rPr lang="ru-RU" sz="4000" dirty="0" err="1"/>
              <a:t>големи</a:t>
            </a:r>
            <a:r>
              <a:rPr lang="ru-RU" sz="4000" dirty="0"/>
              <a:t> </a:t>
            </a:r>
            <a:r>
              <a:rPr lang="ru-RU" sz="4000" dirty="0" err="1"/>
              <a:t>обеми</a:t>
            </a:r>
            <a:r>
              <a:rPr lang="ru-RU" sz="4000" dirty="0"/>
              <a:t> от </a:t>
            </a:r>
            <a:r>
              <a:rPr lang="ru-RU" sz="4000" dirty="0" err="1"/>
              <a:t>данни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541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639661"/>
            <a:ext cx="4861181" cy="440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15" y="0"/>
            <a:ext cx="4418885" cy="559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71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4-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763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3285"/>
            <a:ext cx="8774559" cy="28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852" y="409227"/>
            <a:ext cx="3587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g-BG" sz="2400" b="1" i="1" dirty="0"/>
              <a:t>Самостоятелна работа</a:t>
            </a:r>
          </a:p>
        </p:txBody>
      </p:sp>
    </p:spTree>
    <p:extLst>
      <p:ext uri="{BB962C8B-B14F-4D97-AF65-F5344CB8AC3E}">
        <p14:creationId xmlns:p14="http://schemas.microsoft.com/office/powerpoint/2010/main" val="250857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79844"/>
            <a:ext cx="878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err="1" smtClean="0"/>
              <a:t>Зареждане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данни</a:t>
            </a:r>
            <a:r>
              <a:rPr lang="ru-RU" sz="2400" b="1" dirty="0"/>
              <a:t> в </a:t>
            </a:r>
            <a:r>
              <a:rPr lang="ru-RU" sz="2400" b="1" dirty="0" err="1"/>
              <a:t>електронна</a:t>
            </a:r>
            <a:r>
              <a:rPr lang="ru-RU" sz="2400" b="1" dirty="0"/>
              <a:t> таблица от XML </a:t>
            </a:r>
            <a:r>
              <a:rPr lang="ru-RU" sz="2400" b="1" dirty="0" smtClean="0"/>
              <a:t>файл</a:t>
            </a:r>
          </a:p>
          <a:p>
            <a:pPr algn="just"/>
            <a:r>
              <a:rPr lang="en-US" sz="2400" dirty="0" smtClean="0"/>
              <a:t>XML </a:t>
            </a:r>
            <a:r>
              <a:rPr lang="en-US" sz="2400" dirty="0"/>
              <a:t>(</a:t>
            </a:r>
            <a:r>
              <a:rPr lang="bg-BG" sz="2400" dirty="0"/>
              <a:t>произнася се </a:t>
            </a:r>
            <a:r>
              <a:rPr lang="bg-BG" sz="2400" dirty="0" err="1"/>
              <a:t>екс-ем-ел</a:t>
            </a:r>
            <a:r>
              <a:rPr lang="bg-BG" sz="2400" dirty="0"/>
              <a:t>, от </a:t>
            </a:r>
            <a:r>
              <a:rPr lang="bg-BG" sz="2400" dirty="0" err="1"/>
              <a:t>англ</a:t>
            </a:r>
            <a:r>
              <a:rPr lang="bg-BG" sz="2400" dirty="0"/>
              <a:t>. </a:t>
            </a:r>
            <a:r>
              <a:rPr lang="en-US" sz="2400" b="1" dirty="0" err="1"/>
              <a:t>eXtensible</a:t>
            </a:r>
            <a:r>
              <a:rPr lang="en-US" sz="2400" b="1" dirty="0"/>
              <a:t> Markup Language </a:t>
            </a:r>
            <a:r>
              <a:rPr lang="en-US" sz="2400" dirty="0"/>
              <a:t>– </a:t>
            </a:r>
            <a:r>
              <a:rPr lang="bg-BG" sz="2400" dirty="0"/>
              <a:t>разширяем маркиращ език) е стандарт (метаезик), дефиниращ правила за създаване на специализирани маркиращи езици, както и синтаксисът, на който тези езици трябва да се подчиняват</a:t>
            </a:r>
            <a:r>
              <a:rPr lang="bg-BG" sz="2400" dirty="0" smtClean="0"/>
              <a:t>.</a:t>
            </a:r>
          </a:p>
          <a:p>
            <a:pPr algn="just"/>
            <a:endParaRPr lang="bg-BG" sz="2000" dirty="0" smtClean="0"/>
          </a:p>
          <a:p>
            <a:r>
              <a:rPr lang="bg-BG" sz="2400" b="1" dirty="0" smtClean="0"/>
              <a:t>Ако </a:t>
            </a:r>
            <a:r>
              <a:rPr lang="bg-BG" sz="2400" b="1" dirty="0"/>
              <a:t>използвате по-ниска версия на програмата </a:t>
            </a:r>
            <a:r>
              <a:rPr lang="en-US" sz="2400" b="1" dirty="0"/>
              <a:t>MS Excel, </a:t>
            </a:r>
            <a:r>
              <a:rPr lang="bg-BG" sz="2400" b="1" dirty="0" err="1"/>
              <a:t>изпилнете</a:t>
            </a:r>
            <a:r>
              <a:rPr lang="bg-BG" sz="2400" b="1" dirty="0" smtClean="0"/>
              <a:t>:</a:t>
            </a:r>
            <a:endParaRPr lang="bg-BG" sz="2400" dirty="0" smtClean="0"/>
          </a:p>
          <a:p>
            <a:pPr algn="just"/>
            <a:r>
              <a:rPr lang="bg-BG" sz="2400" dirty="0" smtClean="0"/>
              <a:t>от </a:t>
            </a:r>
            <a:r>
              <a:rPr lang="bg-BG" sz="2400" dirty="0"/>
              <a:t>менюто </a:t>
            </a:r>
            <a:r>
              <a:rPr lang="en-US" sz="2400" dirty="0"/>
              <a:t>Data → Get External Data → From Other Sources → From XML Data </a:t>
            </a:r>
            <a:r>
              <a:rPr lang="en-US" sz="2400" dirty="0" smtClean="0"/>
              <a:t>Import</a:t>
            </a:r>
            <a:endParaRPr lang="bg-BG" sz="2400" dirty="0" smtClean="0"/>
          </a:p>
          <a:p>
            <a:pPr algn="just"/>
            <a:r>
              <a:rPr lang="bg-BG" sz="2400" dirty="0" smtClean="0"/>
              <a:t>Изберете </a:t>
            </a:r>
            <a:r>
              <a:rPr lang="bg-BG" sz="2400" dirty="0"/>
              <a:t>файлът и посочвате къде да се вмъкне таблицата</a:t>
            </a:r>
            <a:r>
              <a:rPr lang="bg-BG" sz="2400" dirty="0" smtClean="0"/>
              <a:t>.</a:t>
            </a:r>
          </a:p>
          <a:p>
            <a:pPr algn="just"/>
            <a:endParaRPr lang="bg-BG" sz="2000" dirty="0" smtClean="0"/>
          </a:p>
          <a:p>
            <a:pPr algn="just"/>
            <a:r>
              <a:rPr lang="bg-BG" sz="2400" b="1" dirty="0"/>
              <a:t>За да прочетете данни от </a:t>
            </a:r>
            <a:r>
              <a:rPr lang="en-US" sz="2400" b="1" dirty="0"/>
              <a:t>XML </a:t>
            </a:r>
            <a:r>
              <a:rPr lang="bg-BG" sz="2400" b="1" dirty="0"/>
              <a:t>файл</a:t>
            </a:r>
            <a:r>
              <a:rPr lang="bg-BG" sz="2400" b="1" dirty="0" smtClean="0"/>
              <a:t>:</a:t>
            </a:r>
          </a:p>
          <a:p>
            <a:pPr algn="just"/>
            <a:r>
              <a:rPr lang="bg-BG" sz="2400" dirty="0" smtClean="0"/>
              <a:t>​</a:t>
            </a:r>
            <a:r>
              <a:rPr lang="bg-BG" sz="2400" dirty="0"/>
              <a:t>Изберете менюто </a:t>
            </a:r>
            <a:r>
              <a:rPr lang="en-US" sz="2400" b="1" dirty="0"/>
              <a:t>Data → New Query  → From File  → From XML</a:t>
            </a:r>
            <a:r>
              <a:rPr lang="en-US" sz="2400" dirty="0"/>
              <a:t>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87761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16767"/>
            <a:ext cx="9130184" cy="190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61923"/>
            <a:ext cx="4953949" cy="355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87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4-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763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056" y="1959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2. </a:t>
            </a:r>
            <a:r>
              <a:rPr lang="ru-RU" sz="2400" b="1" dirty="0"/>
              <a:t>​</a:t>
            </a:r>
            <a:r>
              <a:rPr lang="ru-RU" sz="2400" b="1" dirty="0" err="1"/>
              <a:t>Зареждане</a:t>
            </a:r>
            <a:r>
              <a:rPr lang="ru-RU" sz="2400" b="1" dirty="0"/>
              <a:t> на </a:t>
            </a:r>
            <a:r>
              <a:rPr lang="ru-RU" sz="2400" b="1" dirty="0" err="1"/>
              <a:t>данни</a:t>
            </a:r>
            <a:r>
              <a:rPr lang="ru-RU" sz="2400" b="1" dirty="0"/>
              <a:t> в </a:t>
            </a:r>
            <a:r>
              <a:rPr lang="ru-RU" sz="2400" b="1" dirty="0" err="1"/>
              <a:t>електронна</a:t>
            </a:r>
            <a:r>
              <a:rPr lang="ru-RU" sz="2400" b="1" dirty="0"/>
              <a:t> таблица от </a:t>
            </a:r>
            <a:r>
              <a:rPr lang="ru-RU" sz="2400" b="1" dirty="0" err="1"/>
              <a:t>уеб</a:t>
            </a:r>
            <a:r>
              <a:rPr lang="ru-RU" sz="2400" b="1" dirty="0"/>
              <a:t> страница</a:t>
            </a:r>
            <a:endParaRPr lang="bg-BG" sz="2400" dirty="0"/>
          </a:p>
        </p:txBody>
      </p:sp>
      <p:sp>
        <p:nvSpPr>
          <p:cNvPr id="3" name="Rectangle 2"/>
          <p:cNvSpPr/>
          <p:nvPr/>
        </p:nvSpPr>
        <p:spPr>
          <a:xfrm>
            <a:off x="19596" y="481261"/>
            <a:ext cx="90364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000" dirty="0"/>
              <a:t>От менюто </a:t>
            </a:r>
            <a:r>
              <a:rPr lang="en-US" sz="2000" b="1" dirty="0"/>
              <a:t>Data → New Query → From Other Sources → From </a:t>
            </a:r>
            <a:r>
              <a:rPr lang="en-US" sz="2000" b="1" dirty="0" smtClean="0"/>
              <a:t>Web</a:t>
            </a:r>
            <a:endParaRPr lang="bg-BG" sz="20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000" dirty="0" smtClean="0"/>
              <a:t>Отваря </a:t>
            </a:r>
            <a:r>
              <a:rPr lang="bg-BG" sz="2000" dirty="0"/>
              <a:t>се диалоговият </a:t>
            </a:r>
            <a:r>
              <a:rPr lang="bg-BG" sz="2000" b="1" dirty="0"/>
              <a:t>прозорец </a:t>
            </a:r>
            <a:r>
              <a:rPr lang="en-US" sz="2000" b="1" dirty="0"/>
              <a:t>From Web</a:t>
            </a:r>
            <a:r>
              <a:rPr lang="en-US" sz="2000" dirty="0"/>
              <a:t>, </a:t>
            </a:r>
            <a:r>
              <a:rPr lang="bg-BG" sz="2000" dirty="0"/>
              <a:t>в който записваме </a:t>
            </a:r>
            <a:r>
              <a:rPr lang="en-US" sz="2000" b="1" dirty="0" err="1"/>
              <a:t>Url</a:t>
            </a:r>
            <a:r>
              <a:rPr lang="en-US" sz="2000" b="1" dirty="0"/>
              <a:t> </a:t>
            </a:r>
            <a:r>
              <a:rPr lang="bg-BG" sz="2000" b="1" dirty="0"/>
              <a:t>адреса</a:t>
            </a:r>
            <a:r>
              <a:rPr lang="bg-BG" sz="2000" dirty="0"/>
              <a:t> (копираме името на сайта, от който искаме да импортираме </a:t>
            </a:r>
            <a:r>
              <a:rPr lang="bg-BG" sz="2000" dirty="0" smtClean="0"/>
              <a:t>таблицата)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bg-BG" sz="2000" dirty="0" smtClean="0"/>
              <a:t>След </a:t>
            </a:r>
            <a:r>
              <a:rPr lang="bg-BG" sz="2000" dirty="0"/>
              <a:t>установяване на връзка към уеб страницата в панела </a:t>
            </a:r>
            <a:r>
              <a:rPr lang="en-US" sz="2000" b="1" dirty="0"/>
              <a:t>Navigator </a:t>
            </a:r>
            <a:r>
              <a:rPr lang="en-US" sz="2000" dirty="0"/>
              <a:t>→ </a:t>
            </a:r>
            <a:r>
              <a:rPr lang="bg-BG" sz="2000" dirty="0"/>
              <a:t>избираме таблицата, която искаме да импортираме → натискаме </a:t>
            </a:r>
            <a:r>
              <a:rPr lang="en-US" sz="2000" b="1" dirty="0"/>
              <a:t>Load</a:t>
            </a:r>
            <a:r>
              <a:rPr lang="en-US" sz="2000" dirty="0"/>
              <a:t>​ </a:t>
            </a:r>
            <a:endParaRPr lang="bg-BG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64" y="2569468"/>
            <a:ext cx="8397552" cy="31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64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7232"/>
            <a:ext cx="3312368" cy="543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60" y="1615390"/>
            <a:ext cx="5488345" cy="204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63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4-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763"/>
            <a:ext cx="91440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9" y="0"/>
            <a:ext cx="4984101" cy="553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81" y="1498228"/>
            <a:ext cx="422080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2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19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3. </a:t>
            </a:r>
            <a:r>
              <a:rPr lang="ru-RU" sz="2400" b="1" dirty="0" err="1"/>
              <a:t>Зареждане</a:t>
            </a:r>
            <a:r>
              <a:rPr lang="ru-RU" sz="2400" b="1" dirty="0"/>
              <a:t> на </a:t>
            </a:r>
            <a:r>
              <a:rPr lang="ru-RU" sz="2400" b="1" dirty="0" err="1"/>
              <a:t>данни</a:t>
            </a:r>
            <a:r>
              <a:rPr lang="ru-RU" sz="2400" b="1" dirty="0"/>
              <a:t> в </a:t>
            </a:r>
            <a:r>
              <a:rPr lang="ru-RU" sz="2400" b="1" dirty="0" err="1"/>
              <a:t>електронна</a:t>
            </a:r>
            <a:r>
              <a:rPr lang="ru-RU" sz="2400" b="1" dirty="0"/>
              <a:t> таблица от база </a:t>
            </a:r>
            <a:r>
              <a:rPr lang="ru-RU" sz="2400" b="1" dirty="0" err="1"/>
              <a:t>данни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</a:t>
            </a:r>
            <a:r>
              <a:rPr lang="ru-RU" sz="2400" dirty="0" err="1"/>
              <a:t>програмата</a:t>
            </a:r>
            <a:r>
              <a:rPr lang="ru-RU" sz="2400" dirty="0"/>
              <a:t> MS </a:t>
            </a:r>
            <a:r>
              <a:rPr lang="ru-RU" sz="2400" dirty="0" err="1"/>
              <a:t>Excel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да се </a:t>
            </a:r>
            <a:r>
              <a:rPr lang="ru-RU" sz="2400" dirty="0" err="1"/>
              <a:t>създаде</a:t>
            </a:r>
            <a:r>
              <a:rPr lang="ru-RU" sz="2400" dirty="0"/>
              <a:t> динамична </a:t>
            </a:r>
            <a:r>
              <a:rPr lang="ru-RU" sz="2400" dirty="0" err="1"/>
              <a:t>връзка</a:t>
            </a:r>
            <a:r>
              <a:rPr lang="ru-RU" sz="2400" dirty="0"/>
              <a:t> с база </a:t>
            </a:r>
            <a:r>
              <a:rPr lang="ru-RU" sz="2400" dirty="0" err="1"/>
              <a:t>данни</a:t>
            </a:r>
            <a:r>
              <a:rPr lang="ru-RU" sz="2400" dirty="0"/>
              <a:t> от </a:t>
            </a:r>
            <a:r>
              <a:rPr lang="ru-RU" sz="2400" dirty="0" err="1"/>
              <a:t>програмата</a:t>
            </a:r>
            <a:r>
              <a:rPr lang="ru-RU" sz="2400" dirty="0"/>
              <a:t> MS Access. </a:t>
            </a:r>
            <a:r>
              <a:rPr lang="ru-RU" sz="2400" dirty="0" err="1"/>
              <a:t>Тази</a:t>
            </a:r>
            <a:r>
              <a:rPr lang="ru-RU" sz="2400" dirty="0"/>
              <a:t> </a:t>
            </a:r>
            <a:r>
              <a:rPr lang="ru-RU" sz="2400" dirty="0" err="1"/>
              <a:t>връзка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да се </a:t>
            </a:r>
            <a:r>
              <a:rPr lang="ru-RU" sz="2400" dirty="0" err="1"/>
              <a:t>обновява</a:t>
            </a:r>
            <a:r>
              <a:rPr lang="ru-RU" sz="2400" dirty="0"/>
              <a:t> при актуализация на </a:t>
            </a:r>
            <a:r>
              <a:rPr lang="ru-RU" sz="2400" dirty="0" err="1"/>
              <a:t>базата</a:t>
            </a:r>
            <a:r>
              <a:rPr lang="ru-RU" sz="2400" dirty="0"/>
              <a:t> </a:t>
            </a:r>
            <a:r>
              <a:rPr lang="ru-RU" sz="2400" dirty="0" err="1"/>
              <a:t>данни</a:t>
            </a:r>
            <a:r>
              <a:rPr lang="ru-RU" sz="2400" dirty="0"/>
              <a:t>.</a:t>
            </a:r>
            <a:endParaRPr lang="bg-BG" sz="24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7" y="2137420"/>
            <a:ext cx="9131201" cy="20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13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12118</TotalTime>
  <Words>71</Words>
  <Application>Microsoft Office PowerPoint</Application>
  <PresentationFormat>On-screen Show (16:10)</PresentationFormat>
  <Paragraphs>19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Диана</dc:creator>
  <cp:lastModifiedBy>Диана</cp:lastModifiedBy>
  <cp:revision>218</cp:revision>
  <dcterms:created xsi:type="dcterms:W3CDTF">2021-09-12T01:34:41Z</dcterms:created>
  <dcterms:modified xsi:type="dcterms:W3CDTF">2021-11-09T23:19:54Z</dcterms:modified>
</cp:coreProperties>
</file>