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0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66" r:id="rId15"/>
    <p:sldId id="271" r:id="rId16"/>
    <p:sldId id="272" r:id="rId17"/>
    <p:sldId id="274" r:id="rId18"/>
    <p:sldId id="273" r:id="rId19"/>
    <p:sldId id="259" r:id="rId20"/>
    <p:sldId id="275" r:id="rId21"/>
  </p:sldIdLst>
  <p:sldSz cx="9144000" cy="5143500" type="screen16x9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758" y="-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84C5-7245-408B-94C9-996D5F091875}" type="datetimeFigureOut">
              <a:rPr lang="bg-BG" smtClean="0"/>
              <a:t>1.11.2021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E1577-7CF2-4567-8D52-FA4D986C943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01964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84C5-7245-408B-94C9-996D5F091875}" type="datetimeFigureOut">
              <a:rPr lang="bg-BG" smtClean="0"/>
              <a:t>1.11.2021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E1577-7CF2-4567-8D52-FA4D986C943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8969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84C5-7245-408B-94C9-996D5F091875}" type="datetimeFigureOut">
              <a:rPr lang="bg-BG" smtClean="0"/>
              <a:t>1.11.2021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E1577-7CF2-4567-8D52-FA4D986C943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13391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84C5-7245-408B-94C9-996D5F091875}" type="datetimeFigureOut">
              <a:rPr lang="bg-BG" smtClean="0"/>
              <a:t>1.11.2021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E1577-7CF2-4567-8D52-FA4D986C943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75917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84C5-7245-408B-94C9-996D5F091875}" type="datetimeFigureOut">
              <a:rPr lang="bg-BG" smtClean="0"/>
              <a:t>1.11.2021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E1577-7CF2-4567-8D52-FA4D986C943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8032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84C5-7245-408B-94C9-996D5F091875}" type="datetimeFigureOut">
              <a:rPr lang="bg-BG" smtClean="0"/>
              <a:t>1.11.2021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E1577-7CF2-4567-8D52-FA4D986C943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54088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84C5-7245-408B-94C9-996D5F091875}" type="datetimeFigureOut">
              <a:rPr lang="bg-BG" smtClean="0"/>
              <a:t>1.11.2021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E1577-7CF2-4567-8D52-FA4D986C943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8171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84C5-7245-408B-94C9-996D5F091875}" type="datetimeFigureOut">
              <a:rPr lang="bg-BG" smtClean="0"/>
              <a:t>1.11.2021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E1577-7CF2-4567-8D52-FA4D986C943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53164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84C5-7245-408B-94C9-996D5F091875}" type="datetimeFigureOut">
              <a:rPr lang="bg-BG" smtClean="0"/>
              <a:t>1.11.2021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E1577-7CF2-4567-8D52-FA4D986C943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0312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84C5-7245-408B-94C9-996D5F091875}" type="datetimeFigureOut">
              <a:rPr lang="bg-BG" smtClean="0"/>
              <a:t>1.11.2021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E1577-7CF2-4567-8D52-FA4D986C943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09529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84C5-7245-408B-94C9-996D5F091875}" type="datetimeFigureOut">
              <a:rPr lang="bg-BG" smtClean="0"/>
              <a:t>1.11.2021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E1577-7CF2-4567-8D52-FA4D986C943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08408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284C5-7245-408B-94C9-996D5F091875}" type="datetimeFigureOut">
              <a:rPr lang="bg-BG" smtClean="0"/>
              <a:t>1.11.2021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E1577-7CF2-4567-8D52-FA4D986C943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2858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lUVc5hB_Bh9gR4f3grlGC4b19miTQfEu/view?usp=shari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rive.google.com/file/d/1OLjlMMwP4O6HdMBJ6Vcf9nokXvPUj8DO/view?usp=shari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oJlADlDnF7hIz8gfOY_Suw?feature=emb_ch_name_ex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Q6onieeypq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s://drive.google.com/file/d/1XWob7uP40Tk7wIfxmEUT10uLIsuusml4/view?usp=sharin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19672" y="1657962"/>
            <a:ext cx="80237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Тема </a:t>
            </a:r>
            <a:r>
              <a:rPr lang="ru-RU" sz="2800" b="1" dirty="0" smtClean="0"/>
              <a:t>3. </a:t>
            </a:r>
            <a:r>
              <a:rPr lang="ru-RU" sz="2800" b="1" dirty="0" err="1" smtClean="0"/>
              <a:t>Изграждане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тестване</a:t>
            </a:r>
            <a:r>
              <a:rPr lang="ru-RU" sz="2800" b="1" dirty="0" smtClean="0"/>
              <a:t> и </a:t>
            </a:r>
            <a:r>
              <a:rPr lang="ru-RU" sz="2800" b="1" dirty="0" err="1" smtClean="0"/>
              <a:t>публикуване</a:t>
            </a:r>
            <a:r>
              <a:rPr lang="ru-RU" sz="2800" b="1" dirty="0" smtClean="0"/>
              <a:t> </a:t>
            </a:r>
          </a:p>
          <a:p>
            <a:pPr algn="ctr"/>
            <a:r>
              <a:rPr lang="ru-RU" sz="2800" b="1" dirty="0" smtClean="0"/>
              <a:t>на </a:t>
            </a:r>
            <a:r>
              <a:rPr lang="ru-RU" sz="2800" b="1" dirty="0" err="1" smtClean="0"/>
              <a:t>уеб</a:t>
            </a:r>
            <a:r>
              <a:rPr lang="ru-RU" sz="2800" b="1" dirty="0" smtClean="0"/>
              <a:t> сайт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5" y="2658780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/>
              <a:t>Урок 9. </a:t>
            </a:r>
            <a:r>
              <a:rPr lang="ru-RU" sz="2800" b="1" dirty="0" err="1" smtClean="0"/>
              <a:t>Стандарти</a:t>
            </a:r>
            <a:r>
              <a:rPr lang="ru-RU" sz="2800" b="1" dirty="0" smtClean="0"/>
              <a:t> в </a:t>
            </a:r>
            <a:r>
              <a:rPr lang="ru-RU" sz="2800" b="1" dirty="0" err="1" smtClean="0"/>
              <a:t>уеб</a:t>
            </a:r>
            <a:r>
              <a:rPr lang="ru-RU" sz="2800" b="1" dirty="0" smtClean="0"/>
              <a:t> дизайн </a:t>
            </a:r>
          </a:p>
          <a:p>
            <a:pPr algn="ctr"/>
            <a:r>
              <a:rPr lang="ru-RU" sz="2800" b="1" dirty="0" smtClean="0"/>
              <a:t>и </a:t>
            </a:r>
            <a:r>
              <a:rPr lang="ru-RU" sz="2800" b="1" dirty="0" err="1" smtClean="0"/>
              <a:t>основни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уеб</a:t>
            </a:r>
            <a:r>
              <a:rPr lang="ru-RU" sz="2800" b="1" dirty="0" smtClean="0"/>
              <a:t> технологии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8962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8366"/>
            <a:ext cx="91440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/>
              <a:t>Уеб</a:t>
            </a:r>
            <a:r>
              <a:rPr lang="ru-RU" sz="2400" dirty="0"/>
              <a:t> дизайн </a:t>
            </a:r>
            <a:r>
              <a:rPr lang="ru-RU" sz="2400" dirty="0" err="1"/>
              <a:t>стандартите</a:t>
            </a:r>
            <a:r>
              <a:rPr lang="ru-RU" sz="2400" dirty="0"/>
              <a:t> </a:t>
            </a:r>
            <a:r>
              <a:rPr lang="ru-RU" sz="2400" dirty="0" err="1"/>
              <a:t>обхващат</a:t>
            </a:r>
            <a:r>
              <a:rPr lang="ru-RU" sz="2400" dirty="0"/>
              <a:t> </a:t>
            </a:r>
            <a:r>
              <a:rPr lang="ru-RU" sz="2400" dirty="0" err="1"/>
              <a:t>както</a:t>
            </a:r>
            <a:r>
              <a:rPr lang="ru-RU" sz="2400" dirty="0"/>
              <a:t> </a:t>
            </a:r>
            <a:r>
              <a:rPr lang="ru-RU" sz="2400" dirty="0" err="1"/>
              <a:t>естетическия</a:t>
            </a:r>
            <a:r>
              <a:rPr lang="ru-RU" sz="2400" dirty="0"/>
              <a:t> </a:t>
            </a:r>
            <a:r>
              <a:rPr lang="ru-RU" sz="2400" dirty="0" err="1"/>
              <a:t>външен</a:t>
            </a:r>
            <a:r>
              <a:rPr lang="ru-RU" sz="2400" dirty="0"/>
              <a:t> вид, </a:t>
            </a:r>
            <a:r>
              <a:rPr lang="ru-RU" sz="2400" dirty="0" err="1"/>
              <a:t>така</a:t>
            </a:r>
            <a:r>
              <a:rPr lang="ru-RU" sz="2400" dirty="0"/>
              <a:t> и </a:t>
            </a:r>
            <a:r>
              <a:rPr lang="ru-RU" sz="2400" dirty="0" err="1"/>
              <a:t>функционалното</a:t>
            </a:r>
            <a:r>
              <a:rPr lang="ru-RU" sz="2400" dirty="0"/>
              <a:t> устройство на сайта. С </a:t>
            </a:r>
            <a:r>
              <a:rPr lang="ru-RU" sz="2400" dirty="0" err="1"/>
              <a:t>навлизането</a:t>
            </a:r>
            <a:r>
              <a:rPr lang="ru-RU" sz="2400" dirty="0"/>
              <a:t> на </a:t>
            </a:r>
            <a:r>
              <a:rPr lang="ru-RU" sz="2400" dirty="0" err="1"/>
              <a:t>мобилните</a:t>
            </a:r>
            <a:r>
              <a:rPr lang="ru-RU" sz="2400" dirty="0"/>
              <a:t> устройства се </a:t>
            </a:r>
            <a:r>
              <a:rPr lang="ru-RU" sz="2400" dirty="0" err="1"/>
              <a:t>появява</a:t>
            </a:r>
            <a:r>
              <a:rPr lang="ru-RU" sz="2400" dirty="0"/>
              <a:t> </a:t>
            </a:r>
            <a:r>
              <a:rPr lang="ru-RU" sz="2400" dirty="0" err="1"/>
              <a:t>нуждата</a:t>
            </a:r>
            <a:r>
              <a:rPr lang="ru-RU" sz="2400" dirty="0"/>
              <a:t> </a:t>
            </a:r>
            <a:r>
              <a:rPr lang="ru-RU" sz="2400" dirty="0" err="1"/>
              <a:t>сайтовете</a:t>
            </a:r>
            <a:r>
              <a:rPr lang="ru-RU" sz="2400" dirty="0"/>
              <a:t> да се </a:t>
            </a:r>
            <a:r>
              <a:rPr lang="ru-RU" sz="2400" dirty="0" err="1"/>
              <a:t>виждат</a:t>
            </a:r>
            <a:r>
              <a:rPr lang="ru-RU" sz="2400" dirty="0"/>
              <a:t> на </a:t>
            </a:r>
            <a:r>
              <a:rPr lang="ru-RU" sz="2400" dirty="0" err="1"/>
              <a:t>тях</a:t>
            </a:r>
            <a:r>
              <a:rPr lang="ru-RU" sz="2400" dirty="0"/>
              <a:t> (</a:t>
            </a:r>
            <a:r>
              <a:rPr lang="ru-RU" sz="2400" b="1" dirty="0" err="1"/>
              <a:t>mobile</a:t>
            </a:r>
            <a:r>
              <a:rPr lang="ru-RU" sz="2400" b="1" dirty="0"/>
              <a:t> </a:t>
            </a:r>
            <a:r>
              <a:rPr lang="ru-RU" sz="2400" b="1" dirty="0" err="1"/>
              <a:t>friendly</a:t>
            </a:r>
            <a:r>
              <a:rPr lang="ru-RU" sz="2400" dirty="0"/>
              <a:t>). </a:t>
            </a:r>
            <a:r>
              <a:rPr lang="ru-RU" sz="2400" dirty="0" err="1"/>
              <a:t>Появява</a:t>
            </a:r>
            <a:r>
              <a:rPr lang="ru-RU" sz="2400" dirty="0"/>
              <a:t> се </a:t>
            </a:r>
            <a:r>
              <a:rPr lang="ru-RU" sz="2400" dirty="0" err="1"/>
              <a:t>т.нар</a:t>
            </a:r>
            <a:r>
              <a:rPr lang="ru-RU" sz="2400" dirty="0"/>
              <a:t>. адаптивен дизайн</a:t>
            </a:r>
            <a:r>
              <a:rPr lang="ru-RU" sz="2400" dirty="0" smtClean="0"/>
              <a:t>:</a:t>
            </a:r>
          </a:p>
          <a:p>
            <a:pPr algn="just"/>
            <a:endParaRPr lang="ru-RU" sz="1050" dirty="0"/>
          </a:p>
          <a:p>
            <a:pPr algn="just"/>
            <a:r>
              <a:rPr lang="ru-RU" sz="2400" b="1" dirty="0"/>
              <a:t>5. Адаптивен </a:t>
            </a:r>
            <a:r>
              <a:rPr lang="ru-RU" sz="2400" b="1" dirty="0" smtClean="0"/>
              <a:t>дизайн.</a:t>
            </a:r>
          </a:p>
          <a:p>
            <a:pPr algn="just"/>
            <a:r>
              <a:rPr lang="ru-RU" sz="2400" dirty="0" err="1" smtClean="0"/>
              <a:t>Адаптивният</a:t>
            </a:r>
            <a:r>
              <a:rPr lang="ru-RU" sz="2400" dirty="0" smtClean="0"/>
              <a:t> </a:t>
            </a:r>
            <a:r>
              <a:rPr lang="ru-RU" sz="2400" dirty="0"/>
              <a:t>дизайн, </a:t>
            </a:r>
            <a:r>
              <a:rPr lang="ru-RU" sz="2400" dirty="0" err="1"/>
              <a:t>наричан</a:t>
            </a:r>
            <a:r>
              <a:rPr lang="ru-RU" sz="2400" dirty="0"/>
              <a:t> </a:t>
            </a:r>
            <a:r>
              <a:rPr lang="ru-RU" sz="2400" dirty="0" err="1"/>
              <a:t>още</a:t>
            </a:r>
            <a:r>
              <a:rPr lang="ru-RU" sz="2400" dirty="0"/>
              <a:t> </a:t>
            </a:r>
            <a:r>
              <a:rPr lang="ru-RU" sz="2400" b="1" dirty="0" err="1"/>
              <a:t>респонсив</a:t>
            </a:r>
            <a:r>
              <a:rPr lang="ru-RU" sz="2400" b="1" dirty="0"/>
              <a:t> (</a:t>
            </a:r>
            <a:r>
              <a:rPr lang="ru-RU" sz="2400" b="1" dirty="0" err="1"/>
              <a:t>responsive</a:t>
            </a:r>
            <a:r>
              <a:rPr lang="ru-RU" sz="2400" b="1" dirty="0"/>
              <a:t>)</a:t>
            </a:r>
            <a:r>
              <a:rPr lang="ru-RU" sz="2400" dirty="0"/>
              <a:t>, е предназначен за </a:t>
            </a:r>
            <a:r>
              <a:rPr lang="ru-RU" sz="2400" dirty="0" err="1"/>
              <a:t>визуализиране</a:t>
            </a:r>
            <a:r>
              <a:rPr lang="ru-RU" sz="2400" dirty="0"/>
              <a:t> на </a:t>
            </a:r>
            <a:r>
              <a:rPr lang="ru-RU" sz="2400" dirty="0" err="1"/>
              <a:t>сайтове</a:t>
            </a:r>
            <a:r>
              <a:rPr lang="ru-RU" sz="2400" dirty="0"/>
              <a:t> на дисплеи с </a:t>
            </a:r>
            <a:r>
              <a:rPr lang="ru-RU" sz="2400" dirty="0" err="1"/>
              <a:t>всякакъв</a:t>
            </a:r>
            <a:r>
              <a:rPr lang="ru-RU" sz="2400" dirty="0"/>
              <a:t> размер. </a:t>
            </a:r>
            <a:r>
              <a:rPr lang="ru-RU" sz="2400" dirty="0" err="1"/>
              <a:t>Неговото</a:t>
            </a:r>
            <a:r>
              <a:rPr lang="ru-RU" sz="2400" dirty="0"/>
              <a:t> </a:t>
            </a:r>
            <a:r>
              <a:rPr lang="ru-RU" sz="2400" dirty="0" err="1"/>
              <a:t>изработване</a:t>
            </a:r>
            <a:r>
              <a:rPr lang="ru-RU" sz="2400" dirty="0"/>
              <a:t> </a:t>
            </a:r>
            <a:r>
              <a:rPr lang="ru-RU" sz="2400" dirty="0" err="1"/>
              <a:t>включва</a:t>
            </a:r>
            <a:r>
              <a:rPr lang="ru-RU" sz="2400" dirty="0"/>
              <a:t> в себе си </a:t>
            </a:r>
            <a:r>
              <a:rPr lang="ru-RU" sz="2400" dirty="0" err="1"/>
              <a:t>стилна</a:t>
            </a:r>
            <a:r>
              <a:rPr lang="ru-RU" sz="2400" dirty="0"/>
              <a:t>, </a:t>
            </a:r>
            <a:r>
              <a:rPr lang="ru-RU" sz="2400" dirty="0" err="1"/>
              <a:t>визуална</a:t>
            </a:r>
            <a:r>
              <a:rPr lang="ru-RU" sz="2400" dirty="0"/>
              <a:t> и </a:t>
            </a:r>
            <a:r>
              <a:rPr lang="ru-RU" sz="2400" dirty="0" err="1"/>
              <a:t>гъвкава</a:t>
            </a:r>
            <a:r>
              <a:rPr lang="ru-RU" sz="2400" dirty="0"/>
              <a:t> </a:t>
            </a:r>
            <a:r>
              <a:rPr lang="ru-RU" sz="2400" dirty="0" err="1"/>
              <a:t>подредба</a:t>
            </a:r>
            <a:r>
              <a:rPr lang="ru-RU" sz="2400" dirty="0"/>
              <a:t> на всички </a:t>
            </a:r>
            <a:r>
              <a:rPr lang="ru-RU" sz="2400" dirty="0" err="1"/>
              <a:t>елементи</a:t>
            </a:r>
            <a:r>
              <a:rPr lang="ru-RU" sz="2400" dirty="0"/>
              <a:t> по специфичен начин, </a:t>
            </a:r>
            <a:r>
              <a:rPr lang="ru-RU" sz="2400" dirty="0" err="1"/>
              <a:t>така</a:t>
            </a:r>
            <a:r>
              <a:rPr lang="ru-RU" sz="2400" dirty="0"/>
              <a:t> че в </a:t>
            </a:r>
            <a:r>
              <a:rPr lang="ru-RU" sz="2400" dirty="0" err="1"/>
              <a:t>крайна</a:t>
            </a:r>
            <a:r>
              <a:rPr lang="ru-RU" sz="2400" dirty="0"/>
              <a:t> сметка </a:t>
            </a:r>
            <a:r>
              <a:rPr lang="ru-RU" sz="2400" dirty="0" err="1"/>
              <a:t>външният</a:t>
            </a:r>
            <a:r>
              <a:rPr lang="ru-RU" sz="2400" dirty="0"/>
              <a:t> вид и </a:t>
            </a:r>
            <a:r>
              <a:rPr lang="ru-RU" sz="2400" dirty="0" err="1"/>
              <a:t>структурата</a:t>
            </a:r>
            <a:r>
              <a:rPr lang="ru-RU" sz="2400" dirty="0"/>
              <a:t> на </a:t>
            </a:r>
            <a:r>
              <a:rPr lang="ru-RU" sz="2400" dirty="0" err="1"/>
              <a:t>страницата</a:t>
            </a:r>
            <a:r>
              <a:rPr lang="ru-RU" sz="2400" dirty="0"/>
              <a:t> да </a:t>
            </a:r>
            <a:r>
              <a:rPr lang="ru-RU" sz="2400" dirty="0" err="1"/>
              <a:t>бъдат</a:t>
            </a:r>
            <a:r>
              <a:rPr lang="ru-RU" sz="2400" dirty="0"/>
              <a:t> </a:t>
            </a:r>
            <a:r>
              <a:rPr lang="ru-RU" sz="2400" dirty="0" err="1"/>
              <a:t>достатъчно</a:t>
            </a:r>
            <a:r>
              <a:rPr lang="ru-RU" sz="2400" dirty="0"/>
              <a:t> </a:t>
            </a:r>
            <a:r>
              <a:rPr lang="ru-RU" sz="2400" dirty="0" err="1"/>
              <a:t>удобни</a:t>
            </a:r>
            <a:r>
              <a:rPr lang="ru-RU" sz="2400" dirty="0"/>
              <a:t>, </a:t>
            </a:r>
            <a:r>
              <a:rPr lang="ru-RU" sz="2400" dirty="0" err="1"/>
              <a:t>достъпни</a:t>
            </a:r>
            <a:r>
              <a:rPr lang="ru-RU" sz="2400" dirty="0"/>
              <a:t> и </a:t>
            </a:r>
            <a:r>
              <a:rPr lang="ru-RU" sz="2400" dirty="0" err="1"/>
              <a:t>прегледни</a:t>
            </a:r>
            <a:r>
              <a:rPr lang="ru-RU" sz="2400" dirty="0"/>
              <a:t> за всички интернет </a:t>
            </a:r>
            <a:r>
              <a:rPr lang="ru-RU" sz="2400" dirty="0" err="1"/>
              <a:t>настолни</a:t>
            </a:r>
            <a:r>
              <a:rPr lang="ru-RU" sz="2400" dirty="0"/>
              <a:t> или мобилни устройства. </a:t>
            </a:r>
            <a:r>
              <a:rPr lang="ru-RU" sz="2400" dirty="0" err="1"/>
              <a:t>Това</a:t>
            </a:r>
            <a:r>
              <a:rPr lang="ru-RU" sz="2400" dirty="0"/>
              <a:t> става посредством </a:t>
            </a:r>
            <a:r>
              <a:rPr lang="ru-RU" sz="2400" dirty="0" err="1"/>
              <a:t>подбрани</a:t>
            </a:r>
            <a:r>
              <a:rPr lang="ru-RU" sz="2400" dirty="0"/>
              <a:t> HTML </a:t>
            </a:r>
            <a:r>
              <a:rPr lang="ru-RU" sz="2400" dirty="0" err="1"/>
              <a:t>компоненти</a:t>
            </a:r>
            <a:r>
              <a:rPr lang="ru-RU" sz="2400" dirty="0"/>
              <a:t> със </a:t>
            </a:r>
            <a:r>
              <a:rPr lang="ru-RU" sz="2400" dirty="0" err="1"/>
              <a:t>специфични</a:t>
            </a:r>
            <a:r>
              <a:rPr lang="ru-RU" sz="2400" dirty="0"/>
              <a:t> CSS </a:t>
            </a:r>
            <a:r>
              <a:rPr lang="ru-RU" sz="2400" dirty="0" err="1"/>
              <a:t>стилове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4510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796"/>
            <a:ext cx="9144000" cy="482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725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19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0" y="1203598"/>
            <a:ext cx="532447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028" y="1203598"/>
            <a:ext cx="3659208" cy="323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133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24" y="142335"/>
            <a:ext cx="5650994" cy="480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59369" y="3147813"/>
            <a:ext cx="32777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hlinkClick r:id="rId3"/>
              </a:rPr>
              <a:t>US_Web_Design_System_v1.pdf</a:t>
            </a:r>
            <a:endParaRPr lang="en-US" b="1" dirty="0" smtClean="0"/>
          </a:p>
          <a:p>
            <a:r>
              <a:rPr lang="en-US" b="1" dirty="0" smtClean="0">
                <a:hlinkClick r:id="rId4"/>
              </a:rPr>
              <a:t>US_Wds_Components_v2.pdf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3490339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8606"/>
            <a:ext cx="3376926" cy="48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9502"/>
            <a:ext cx="3456384" cy="147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14225"/>
            <a:ext cx="3456384" cy="344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421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036"/>
            <a:ext cx="90364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6. </a:t>
            </a:r>
            <a:r>
              <a:rPr lang="ru-RU" sz="2400" b="1" dirty="0" err="1"/>
              <a:t>Основни</a:t>
            </a:r>
            <a:r>
              <a:rPr lang="ru-RU" sz="2400" b="1" dirty="0"/>
              <a:t> </a:t>
            </a:r>
            <a:r>
              <a:rPr lang="ru-RU" sz="2400" b="1" dirty="0" err="1"/>
              <a:t>уеб</a:t>
            </a:r>
            <a:r>
              <a:rPr lang="ru-RU" sz="2400" b="1" dirty="0"/>
              <a:t> технологии, </a:t>
            </a:r>
            <a:r>
              <a:rPr lang="ru-RU" sz="2400" b="1" dirty="0" err="1"/>
              <a:t>използвани</a:t>
            </a:r>
            <a:r>
              <a:rPr lang="ru-RU" sz="2400" b="1" dirty="0"/>
              <a:t> в </a:t>
            </a:r>
            <a:r>
              <a:rPr lang="ru-RU" sz="2400" b="1" dirty="0" smtClean="0"/>
              <a:t>интернет</a:t>
            </a:r>
          </a:p>
          <a:p>
            <a:pPr algn="just"/>
            <a:r>
              <a:rPr lang="ru-RU" sz="2000" dirty="0" err="1" smtClean="0"/>
              <a:t>Изборът</a:t>
            </a:r>
            <a:r>
              <a:rPr lang="ru-RU" sz="2000" dirty="0" smtClean="0"/>
              <a:t> </a:t>
            </a:r>
            <a:r>
              <a:rPr lang="ru-RU" sz="2000" dirty="0"/>
              <a:t>на </a:t>
            </a:r>
            <a:r>
              <a:rPr lang="ru-RU" sz="2000" dirty="0" err="1"/>
              <a:t>уеб</a:t>
            </a:r>
            <a:r>
              <a:rPr lang="ru-RU" sz="2000" dirty="0"/>
              <a:t> технологии при </a:t>
            </a:r>
            <a:r>
              <a:rPr lang="ru-RU" sz="2000" dirty="0" err="1"/>
              <a:t>изграждане</a:t>
            </a:r>
            <a:r>
              <a:rPr lang="ru-RU" sz="2000" dirty="0"/>
              <a:t> на </a:t>
            </a:r>
            <a:r>
              <a:rPr lang="ru-RU" sz="2000" dirty="0" err="1"/>
              <a:t>сайтове</a:t>
            </a:r>
            <a:r>
              <a:rPr lang="ru-RU" sz="2000" dirty="0"/>
              <a:t> в интернет е част от </a:t>
            </a:r>
            <a:r>
              <a:rPr lang="ru-RU" sz="2000" dirty="0" err="1"/>
              <a:t>процеса</a:t>
            </a:r>
            <a:r>
              <a:rPr lang="ru-RU" sz="2000" dirty="0"/>
              <a:t> на </a:t>
            </a:r>
            <a:r>
              <a:rPr lang="ru-RU" sz="2000" dirty="0" err="1"/>
              <a:t>планиране</a:t>
            </a:r>
            <a:r>
              <a:rPr lang="ru-RU" sz="2000" dirty="0"/>
              <a:t> на даден проект. </a:t>
            </a:r>
            <a:endParaRPr lang="ru-RU" sz="2000" dirty="0" smtClean="0"/>
          </a:p>
          <a:p>
            <a:pPr algn="just"/>
            <a:r>
              <a:rPr lang="ru-RU" sz="2000" dirty="0" err="1" smtClean="0"/>
              <a:t>Всеки</a:t>
            </a:r>
            <a:r>
              <a:rPr lang="ru-RU" sz="2000" dirty="0" smtClean="0"/>
              <a:t> </a:t>
            </a:r>
            <a:r>
              <a:rPr lang="ru-RU" sz="2000" dirty="0" err="1"/>
              <a:t>уеб</a:t>
            </a:r>
            <a:r>
              <a:rPr lang="ru-RU" sz="2000" dirty="0"/>
              <a:t> сайт </a:t>
            </a:r>
            <a:r>
              <a:rPr lang="ru-RU" sz="2000" dirty="0" err="1"/>
              <a:t>има</a:t>
            </a:r>
            <a:r>
              <a:rPr lang="ru-RU" sz="2000" dirty="0"/>
              <a:t> нужда от </a:t>
            </a:r>
            <a:r>
              <a:rPr lang="ru-RU" sz="2000" dirty="0" err="1"/>
              <a:t>правилно</a:t>
            </a:r>
            <a:r>
              <a:rPr lang="ru-RU" sz="2000" dirty="0"/>
              <a:t> избрани технологии за </a:t>
            </a:r>
            <a:r>
              <a:rPr lang="ru-RU" sz="2000" dirty="0" err="1"/>
              <a:t>успешната</a:t>
            </a:r>
            <a:r>
              <a:rPr lang="ru-RU" sz="2000" dirty="0"/>
              <a:t> си реализация. </a:t>
            </a:r>
            <a:endParaRPr lang="ru-RU" sz="2000" dirty="0" smtClean="0"/>
          </a:p>
          <a:p>
            <a:pPr algn="just"/>
            <a:r>
              <a:rPr lang="ru-RU" sz="2000" dirty="0" err="1" smtClean="0"/>
              <a:t>Основните</a:t>
            </a:r>
            <a:r>
              <a:rPr lang="ru-RU" sz="2000" dirty="0" smtClean="0"/>
              <a:t> </a:t>
            </a:r>
            <a:r>
              <a:rPr lang="ru-RU" sz="2000" dirty="0" err="1"/>
              <a:t>фактори</a:t>
            </a:r>
            <a:r>
              <a:rPr lang="ru-RU" sz="2000" dirty="0"/>
              <a:t>, </a:t>
            </a:r>
            <a:r>
              <a:rPr lang="ru-RU" sz="2000" dirty="0" err="1"/>
              <a:t>които</a:t>
            </a:r>
            <a:r>
              <a:rPr lang="ru-RU" sz="2000" dirty="0"/>
              <a:t> </a:t>
            </a:r>
            <a:r>
              <a:rPr lang="ru-RU" sz="2000" dirty="0" err="1"/>
              <a:t>влияят</a:t>
            </a:r>
            <a:r>
              <a:rPr lang="ru-RU" sz="2000" dirty="0"/>
              <a:t> при </a:t>
            </a:r>
            <a:r>
              <a:rPr lang="ru-RU" sz="2000" dirty="0" err="1"/>
              <a:t>избора</a:t>
            </a:r>
            <a:r>
              <a:rPr lang="ru-RU" sz="2000" dirty="0"/>
              <a:t> на технология, </a:t>
            </a:r>
            <a:r>
              <a:rPr lang="ru-RU" sz="2000" dirty="0" err="1"/>
              <a:t>са</a:t>
            </a:r>
            <a:r>
              <a:rPr lang="ru-RU" sz="2000" dirty="0"/>
              <a:t> </a:t>
            </a:r>
            <a:r>
              <a:rPr lang="ru-RU" sz="2000" dirty="0" err="1"/>
              <a:t>честота</a:t>
            </a:r>
            <a:r>
              <a:rPr lang="ru-RU" sz="2000" dirty="0"/>
              <a:t> и </a:t>
            </a:r>
            <a:r>
              <a:rPr lang="ru-RU" sz="2000" dirty="0" err="1"/>
              <a:t>обем</a:t>
            </a:r>
            <a:r>
              <a:rPr lang="ru-RU" sz="2000" dirty="0"/>
              <a:t> на </a:t>
            </a:r>
            <a:r>
              <a:rPr lang="ru-RU" sz="2000" dirty="0" err="1"/>
              <a:t>ак­туализациите</a:t>
            </a:r>
            <a:r>
              <a:rPr lang="ru-RU" sz="2000" dirty="0"/>
              <a:t> в сайта.</a:t>
            </a:r>
          </a:p>
          <a:p>
            <a:r>
              <a:rPr lang="ru-RU" sz="2000" b="1" dirty="0"/>
              <a:t>     a) </a:t>
            </a:r>
            <a:r>
              <a:rPr lang="ru-RU" sz="2000" b="1" dirty="0" err="1"/>
              <a:t>Маркиращите</a:t>
            </a:r>
            <a:r>
              <a:rPr lang="ru-RU" sz="2000" b="1" dirty="0"/>
              <a:t> </a:t>
            </a:r>
            <a:r>
              <a:rPr lang="ru-RU" sz="2000" b="1" dirty="0" err="1"/>
              <a:t>езици</a:t>
            </a:r>
            <a:r>
              <a:rPr lang="ru-RU" sz="2000" b="1" dirty="0"/>
              <a:t> (</a:t>
            </a:r>
            <a:r>
              <a:rPr lang="ru-RU" sz="2000" b="1" dirty="0" err="1"/>
              <a:t>Markup</a:t>
            </a:r>
            <a:r>
              <a:rPr lang="ru-RU" sz="2000" b="1" dirty="0"/>
              <a:t> </a:t>
            </a:r>
            <a:r>
              <a:rPr lang="ru-RU" sz="2000" b="1" dirty="0" err="1"/>
              <a:t>Languages</a:t>
            </a:r>
            <a:r>
              <a:rPr lang="ru-RU" sz="2000" b="1" dirty="0"/>
              <a:t>)</a:t>
            </a:r>
            <a:r>
              <a:rPr lang="ru-RU" sz="2000" dirty="0"/>
              <a:t> - </a:t>
            </a:r>
            <a:r>
              <a:rPr lang="ru-RU" sz="2000" dirty="0" err="1"/>
              <a:t>използват</a:t>
            </a:r>
            <a:r>
              <a:rPr lang="ru-RU" sz="2000" dirty="0"/>
              <a:t> се за </a:t>
            </a:r>
            <a:r>
              <a:rPr lang="ru-RU" sz="2000" dirty="0" err="1"/>
              <a:t>анотиране</a:t>
            </a:r>
            <a:r>
              <a:rPr lang="ru-RU" sz="2000" dirty="0"/>
              <a:t> на </a:t>
            </a:r>
            <a:r>
              <a:rPr lang="ru-RU" sz="2000" dirty="0" smtClean="0"/>
              <a:t>документи – </a:t>
            </a:r>
            <a:r>
              <a:rPr lang="bg-BG" sz="2000" dirty="0" smtClean="0"/>
              <a:t>Примери: </a:t>
            </a:r>
            <a:r>
              <a:rPr lang="en-US" sz="2000" dirty="0" smtClean="0"/>
              <a:t>HTML, XML,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     б)</a:t>
            </a:r>
            <a:r>
              <a:rPr lang="ru-RU" sz="2000" dirty="0"/>
              <a:t> </a:t>
            </a:r>
            <a:r>
              <a:rPr lang="ru-RU" sz="2000" b="1" dirty="0" err="1"/>
              <a:t>Езиците</a:t>
            </a:r>
            <a:r>
              <a:rPr lang="ru-RU" sz="2000" b="1" dirty="0"/>
              <a:t> за описание на </a:t>
            </a:r>
            <a:r>
              <a:rPr lang="ru-RU" sz="2000" b="1" dirty="0" err="1"/>
              <a:t>стилове</a:t>
            </a:r>
            <a:r>
              <a:rPr lang="ru-RU" sz="2000" dirty="0"/>
              <a:t> - </a:t>
            </a:r>
            <a:r>
              <a:rPr lang="ru-RU" sz="2000" dirty="0" err="1"/>
              <a:t>използват</a:t>
            </a:r>
            <a:r>
              <a:rPr lang="ru-RU" sz="2000" dirty="0"/>
              <a:t> за </a:t>
            </a:r>
            <a:r>
              <a:rPr lang="ru-RU" sz="2000" dirty="0" err="1"/>
              <a:t>визуално</a:t>
            </a:r>
            <a:r>
              <a:rPr lang="ru-RU" sz="2000" dirty="0"/>
              <a:t> оформление на </a:t>
            </a:r>
            <a:r>
              <a:rPr lang="ru-RU" sz="2000" dirty="0" smtClean="0"/>
              <a:t>документи</a:t>
            </a:r>
            <a:r>
              <a:rPr lang="en-US" sz="2000" dirty="0" smtClean="0"/>
              <a:t> – </a:t>
            </a:r>
            <a:r>
              <a:rPr lang="bg-BG" sz="2000" dirty="0" smtClean="0"/>
              <a:t>Примери: </a:t>
            </a:r>
            <a:r>
              <a:rPr lang="en-US" sz="2000" dirty="0" smtClean="0"/>
              <a:t>CSS, CGI, 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     в) </a:t>
            </a:r>
            <a:r>
              <a:rPr lang="ru-RU" sz="2000" b="1" dirty="0" err="1"/>
              <a:t>Езици</a:t>
            </a:r>
            <a:r>
              <a:rPr lang="ru-RU" sz="2000" b="1" dirty="0"/>
              <a:t> за </a:t>
            </a:r>
            <a:r>
              <a:rPr lang="ru-RU" sz="2000" b="1" dirty="0" err="1"/>
              <a:t>уеб</a:t>
            </a:r>
            <a:r>
              <a:rPr lang="ru-RU" sz="2000" b="1" dirty="0"/>
              <a:t> </a:t>
            </a:r>
            <a:r>
              <a:rPr lang="ru-RU" sz="2000" b="1" dirty="0" err="1" smtClean="0"/>
              <a:t>програмиране</a:t>
            </a:r>
            <a:r>
              <a:rPr lang="ru-RU" sz="2000" b="1" dirty="0"/>
              <a:t> </a:t>
            </a:r>
            <a:r>
              <a:rPr lang="ru-RU" sz="2000" b="1" dirty="0" smtClean="0"/>
              <a:t>– </a:t>
            </a:r>
            <a:r>
              <a:rPr lang="ru-RU" sz="2000" dirty="0" err="1" smtClean="0"/>
              <a:t>Примери</a:t>
            </a:r>
            <a:r>
              <a:rPr lang="ru-RU" sz="2000" dirty="0" smtClean="0"/>
              <a:t>:</a:t>
            </a:r>
            <a:r>
              <a:rPr lang="en-US" sz="2000" dirty="0" smtClean="0"/>
              <a:t> JavaScript, PHP, SQL</a:t>
            </a:r>
            <a:endParaRPr lang="ru-RU" sz="2000" dirty="0" smtClean="0"/>
          </a:p>
          <a:p>
            <a:pPr algn="just"/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​</a:t>
            </a:r>
            <a:r>
              <a:rPr lang="ru-RU" sz="2000" dirty="0" err="1"/>
              <a:t>Уеб</a:t>
            </a:r>
            <a:r>
              <a:rPr lang="ru-RU" sz="2000" dirty="0"/>
              <a:t> </a:t>
            </a:r>
            <a:r>
              <a:rPr lang="ru-RU" sz="2000" dirty="0" err="1"/>
              <a:t>програмирането</a:t>
            </a:r>
            <a:r>
              <a:rPr lang="ru-RU" sz="2000" dirty="0"/>
              <a:t> </a:t>
            </a:r>
            <a:r>
              <a:rPr lang="ru-RU" sz="2000" dirty="0" err="1"/>
              <a:t>обхваща</a:t>
            </a:r>
            <a:r>
              <a:rPr lang="ru-RU" sz="2000" dirty="0"/>
              <a:t> множество </a:t>
            </a:r>
            <a:r>
              <a:rPr lang="ru-RU" sz="2000" dirty="0" err="1"/>
              <a:t>процеси</a:t>
            </a:r>
            <a:r>
              <a:rPr lang="ru-RU" sz="2000" dirty="0"/>
              <a:t>, част от </a:t>
            </a:r>
            <a:r>
              <a:rPr lang="ru-RU" sz="2000" dirty="0" err="1"/>
              <a:t>които</a:t>
            </a:r>
            <a:r>
              <a:rPr lang="ru-RU" sz="2000" dirty="0"/>
              <a:t> </a:t>
            </a:r>
            <a:r>
              <a:rPr lang="ru-RU" sz="2000" dirty="0" err="1"/>
              <a:t>са</a:t>
            </a:r>
            <a:r>
              <a:rPr lang="ru-RU" sz="2000" dirty="0"/>
              <a:t> </a:t>
            </a:r>
            <a:r>
              <a:rPr lang="ru-RU" sz="2000" dirty="0" err="1"/>
              <a:t>свързани</a:t>
            </a:r>
            <a:r>
              <a:rPr lang="ru-RU" sz="2000" dirty="0"/>
              <a:t> с </a:t>
            </a:r>
            <a:r>
              <a:rPr lang="ru-RU" sz="2000" dirty="0" err="1"/>
              <a:t>разработването</a:t>
            </a:r>
            <a:r>
              <a:rPr lang="ru-RU" sz="2000" dirty="0"/>
              <a:t> на </a:t>
            </a:r>
            <a:r>
              <a:rPr lang="ru-RU" sz="2000" dirty="0" err="1"/>
              <a:t>уеб</a:t>
            </a:r>
            <a:r>
              <a:rPr lang="ru-RU" sz="2000" dirty="0"/>
              <a:t> </a:t>
            </a:r>
            <a:r>
              <a:rPr lang="ru-RU" sz="2000" dirty="0" err="1"/>
              <a:t>съдържание</a:t>
            </a:r>
            <a:r>
              <a:rPr lang="ru-RU" sz="2000" dirty="0"/>
              <a:t>, </a:t>
            </a:r>
            <a:r>
              <a:rPr lang="ru-RU" sz="2000" dirty="0" err="1"/>
              <a:t>изграждането</a:t>
            </a:r>
            <a:r>
              <a:rPr lang="ru-RU" sz="2000" dirty="0"/>
              <a:t> на </a:t>
            </a:r>
            <a:r>
              <a:rPr lang="ru-RU" sz="2000" dirty="0" err="1"/>
              <a:t>мрежова</a:t>
            </a:r>
            <a:r>
              <a:rPr lang="ru-RU" sz="2000" dirty="0"/>
              <a:t> </a:t>
            </a:r>
            <a:r>
              <a:rPr lang="ru-RU" sz="2000" dirty="0" err="1"/>
              <a:t>сигурност</a:t>
            </a:r>
            <a:r>
              <a:rPr lang="ru-RU" sz="2000" dirty="0"/>
              <a:t> и </a:t>
            </a:r>
            <a:r>
              <a:rPr lang="ru-RU" sz="2000" dirty="0" err="1"/>
              <a:t>създаването</a:t>
            </a:r>
            <a:r>
              <a:rPr lang="ru-RU" sz="2000" dirty="0"/>
              <a:t> на </a:t>
            </a:r>
            <a:r>
              <a:rPr lang="ru-RU" sz="2000" dirty="0" err="1"/>
              <a:t>уеб</a:t>
            </a:r>
            <a:r>
              <a:rPr lang="ru-RU" sz="2000" dirty="0"/>
              <a:t> </a:t>
            </a:r>
            <a:r>
              <a:rPr lang="ru-RU" sz="2000" dirty="0" err="1"/>
              <a:t>базирани</a:t>
            </a:r>
            <a:r>
              <a:rPr lang="ru-RU" sz="2000" dirty="0"/>
              <a:t> приложения.</a:t>
            </a:r>
          </a:p>
        </p:txBody>
      </p:sp>
    </p:spTree>
    <p:extLst>
      <p:ext uri="{BB962C8B-B14F-4D97-AF65-F5344CB8AC3E}">
        <p14:creationId xmlns:p14="http://schemas.microsoft.com/office/powerpoint/2010/main" val="4021030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" y="14868"/>
            <a:ext cx="5324038" cy="270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880330"/>
            <a:ext cx="550037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191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3518"/>
            <a:ext cx="4499992" cy="447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7" y="35783"/>
            <a:ext cx="4314729" cy="397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553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54" y="671891"/>
            <a:ext cx="4430284" cy="33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109" y="0"/>
            <a:ext cx="4628589" cy="2902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143" y="3579862"/>
            <a:ext cx="4550520" cy="145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119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5"/>
            <a:ext cx="9150080" cy="514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1560" y="4536638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3"/>
              </a:rPr>
              <a:t/>
            </a:r>
            <a:br>
              <a:rPr lang="ru-RU" dirty="0">
                <a:hlinkClick r:id="rId3"/>
              </a:rPr>
            </a:br>
            <a:r>
              <a:rPr lang="ru-RU" dirty="0" err="1" smtClean="0">
                <a:hlinkClick r:id="rId4"/>
              </a:rPr>
              <a:t>Web</a:t>
            </a:r>
            <a:r>
              <a:rPr lang="ru-RU" dirty="0" smtClean="0">
                <a:hlinkClick r:id="rId4"/>
              </a:rPr>
              <a:t> </a:t>
            </a:r>
            <a:r>
              <a:rPr lang="ru-RU" dirty="0" err="1">
                <a:hlinkClick r:id="rId4"/>
              </a:rPr>
              <a:t>програмиране</a:t>
            </a:r>
            <a:r>
              <a:rPr lang="ru-RU" dirty="0">
                <a:hlinkClick r:id="rId4"/>
              </a:rPr>
              <a:t> за </a:t>
            </a:r>
            <a:r>
              <a:rPr lang="ru-RU" dirty="0" err="1">
                <a:hlinkClick r:id="rId4"/>
              </a:rPr>
              <a:t>начинаещи</a:t>
            </a:r>
            <a:r>
              <a:rPr lang="ru-RU" dirty="0">
                <a:hlinkClick r:id="rId4"/>
              </a:rPr>
              <a:t> - Семинар с Николай Ангелов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767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5"/>
            <a:ext cx="9150080" cy="514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042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4608511" cy="513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195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2138" y="1462013"/>
            <a:ext cx="84523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b="1" dirty="0"/>
              <a:t>Компетентности </a:t>
            </a:r>
            <a:r>
              <a:rPr lang="bg-BG" sz="2400" b="1" dirty="0" smtClean="0"/>
              <a:t>като очаквани резултати от </a:t>
            </a:r>
            <a:r>
              <a:rPr lang="bg-BG" sz="2400" b="1" dirty="0"/>
              <a:t>обучението:</a:t>
            </a:r>
            <a:endParaRPr lang="bg-BG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sz="2400" dirty="0" smtClean="0"/>
              <a:t>Обяснява уеб </a:t>
            </a:r>
            <a:r>
              <a:rPr lang="bg-BG" sz="2400" dirty="0"/>
              <a:t>дизайн </a:t>
            </a:r>
            <a:r>
              <a:rPr lang="bg-BG" sz="2400" dirty="0" smtClean="0"/>
              <a:t>стандартите и тяхното предназначение</a:t>
            </a:r>
            <a:r>
              <a:rPr lang="bg-BG" sz="2400" dirty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sz="2400" dirty="0" smtClean="0"/>
              <a:t>Посочва основните уеб </a:t>
            </a:r>
            <a:r>
              <a:rPr lang="bg-BG" sz="2400" dirty="0"/>
              <a:t>технологии в интернет.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552" y="699542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3.1. </a:t>
            </a:r>
            <a:r>
              <a:rPr lang="ru-RU" sz="2400" b="1" dirty="0" err="1"/>
              <a:t>Уеб</a:t>
            </a:r>
            <a:r>
              <a:rPr lang="ru-RU" sz="2400" b="1" dirty="0"/>
              <a:t> дизайн </a:t>
            </a:r>
            <a:r>
              <a:rPr lang="ru-RU" sz="2400" b="1" dirty="0" err="1" smtClean="0"/>
              <a:t>стандарти</a:t>
            </a:r>
            <a:r>
              <a:rPr lang="ru-RU" sz="2400" b="1" smtClean="0"/>
              <a:t> и </a:t>
            </a:r>
            <a:r>
              <a:rPr lang="ru-RU" sz="2400" b="1" dirty="0" err="1" smtClean="0"/>
              <a:t>основни</a:t>
            </a:r>
            <a:r>
              <a:rPr lang="ru-RU" sz="2400" b="1" dirty="0" smtClean="0"/>
              <a:t> технологии </a:t>
            </a:r>
            <a:r>
              <a:rPr lang="ru-RU" sz="2400" b="1" dirty="0"/>
              <a:t>в </a:t>
            </a:r>
            <a:r>
              <a:rPr lang="ru-RU" sz="2400" b="1" dirty="0" err="1"/>
              <a:t>уеб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103618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8" y="0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400" b="1" dirty="0" smtClean="0"/>
              <a:t>Организация </a:t>
            </a:r>
            <a:r>
              <a:rPr lang="ru-RU" sz="2400" b="1" dirty="0"/>
              <a:t>на работа в </a:t>
            </a:r>
            <a:r>
              <a:rPr lang="ru-RU" sz="2400" b="1" dirty="0" err="1"/>
              <a:t>уеб</a:t>
            </a:r>
            <a:r>
              <a:rPr lang="ru-RU" sz="2400" b="1" dirty="0"/>
              <a:t> </a:t>
            </a:r>
            <a:r>
              <a:rPr lang="ru-RU" sz="2400" b="1" dirty="0" err="1" smtClean="0"/>
              <a:t>пространството</a:t>
            </a:r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/>
            <a:r>
              <a:rPr lang="ru-RU" sz="2400" b="1" dirty="0" smtClean="0"/>
              <a:t>а</a:t>
            </a:r>
            <a:r>
              <a:rPr lang="ru-RU" sz="2400" b="1" dirty="0"/>
              <a:t>) </a:t>
            </a:r>
            <a:r>
              <a:rPr lang="ru-RU" sz="2400" b="1" dirty="0" err="1" smtClean="0"/>
              <a:t>хипертекст</a:t>
            </a:r>
            <a:r>
              <a:rPr lang="ru-RU" sz="2400" b="1" dirty="0" smtClean="0"/>
              <a:t> - </a:t>
            </a:r>
            <a:r>
              <a:rPr lang="ru-RU" sz="2400" dirty="0" err="1" smtClean="0"/>
              <a:t>основният</a:t>
            </a:r>
            <a:r>
              <a:rPr lang="ru-RU" sz="2400" dirty="0" smtClean="0"/>
              <a:t> </a:t>
            </a:r>
            <a:r>
              <a:rPr lang="ru-RU" sz="2400" dirty="0"/>
              <a:t>метод за </a:t>
            </a:r>
            <a:r>
              <a:rPr lang="ru-RU" sz="2400" dirty="0" err="1"/>
              <a:t>предаване</a:t>
            </a:r>
            <a:r>
              <a:rPr lang="ru-RU" sz="2400" dirty="0"/>
              <a:t> на информация в интернет, при </a:t>
            </a:r>
            <a:r>
              <a:rPr lang="ru-RU" sz="2400" dirty="0" err="1"/>
              <a:t>който</a:t>
            </a:r>
            <a:r>
              <a:rPr lang="ru-RU" sz="2400" dirty="0"/>
              <a:t> части от текст, изображение, звук и др. </a:t>
            </a:r>
            <a:r>
              <a:rPr lang="ru-RU" sz="2400" dirty="0" err="1"/>
              <a:t>могат</a:t>
            </a:r>
            <a:r>
              <a:rPr lang="ru-RU" sz="2400" dirty="0"/>
              <a:t> да </a:t>
            </a:r>
            <a:r>
              <a:rPr lang="ru-RU" sz="2400" dirty="0" err="1"/>
              <a:t>съдържат</a:t>
            </a:r>
            <a:r>
              <a:rPr lang="ru-RU" sz="2400" dirty="0"/>
              <a:t> </a:t>
            </a:r>
            <a:r>
              <a:rPr lang="ru-RU" sz="2400" dirty="0" err="1"/>
              <a:t>връзка</a:t>
            </a:r>
            <a:r>
              <a:rPr lang="ru-RU" sz="2400" dirty="0"/>
              <a:t> </a:t>
            </a:r>
            <a:r>
              <a:rPr lang="ru-RU" sz="2400" dirty="0" err="1"/>
              <a:t>към</a:t>
            </a:r>
            <a:r>
              <a:rPr lang="ru-RU" sz="2400" dirty="0"/>
              <a:t> друга </a:t>
            </a:r>
            <a:r>
              <a:rPr lang="ru-RU" sz="2400" dirty="0" smtClean="0"/>
              <a:t>информация.</a:t>
            </a:r>
          </a:p>
          <a:p>
            <a:r>
              <a:rPr lang="ru-RU" sz="2400" b="1" dirty="0" err="1" smtClean="0"/>
              <a:t>Самата</a:t>
            </a:r>
            <a:r>
              <a:rPr lang="ru-RU" sz="2400" b="1" dirty="0" smtClean="0"/>
              <a:t> </a:t>
            </a:r>
            <a:r>
              <a:rPr lang="ru-RU" sz="2400" b="1" dirty="0" err="1"/>
              <a:t>връзка</a:t>
            </a:r>
            <a:r>
              <a:rPr lang="ru-RU" sz="2400" b="1" dirty="0"/>
              <a:t> се </a:t>
            </a:r>
            <a:r>
              <a:rPr lang="ru-RU" sz="2400" b="1" dirty="0" err="1"/>
              <a:t>нарича</a:t>
            </a:r>
            <a:r>
              <a:rPr lang="ru-RU" sz="2400" b="1" dirty="0"/>
              <a:t> </a:t>
            </a:r>
            <a:r>
              <a:rPr lang="ru-RU" sz="2400" b="1" dirty="0" err="1"/>
              <a:t>хи­первръзка</a:t>
            </a:r>
            <a:r>
              <a:rPr lang="ru-RU" sz="2400" b="1" dirty="0"/>
              <a:t> ( </a:t>
            </a:r>
            <a:r>
              <a:rPr lang="ru-RU" sz="2400" b="1" dirty="0" err="1"/>
              <a:t>hiperlink</a:t>
            </a:r>
            <a:r>
              <a:rPr lang="ru-RU" sz="2400" b="1" dirty="0" smtClean="0"/>
              <a:t>)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pPr algn="just"/>
            <a:r>
              <a:rPr lang="ru-RU" sz="2400" b="1" dirty="0" smtClean="0"/>
              <a:t>б</a:t>
            </a:r>
            <a:r>
              <a:rPr lang="ru-RU" sz="2400" b="1" dirty="0"/>
              <a:t>) </a:t>
            </a:r>
            <a:r>
              <a:rPr lang="ru-RU" sz="2400" b="1" dirty="0" err="1" smtClean="0"/>
              <a:t>уебстраници</a:t>
            </a:r>
            <a:r>
              <a:rPr lang="ru-RU" sz="2400" b="1" dirty="0" smtClean="0"/>
              <a:t> - </a:t>
            </a:r>
            <a:r>
              <a:rPr lang="ru-RU" sz="2400" dirty="0" err="1" smtClean="0"/>
              <a:t>информацията</a:t>
            </a:r>
            <a:r>
              <a:rPr lang="ru-RU" sz="2400" dirty="0" smtClean="0"/>
              <a:t> </a:t>
            </a:r>
            <a:r>
              <a:rPr lang="ru-RU" sz="2400" dirty="0"/>
              <a:t>в интернет е </a:t>
            </a:r>
            <a:r>
              <a:rPr lang="ru-RU" sz="2400" dirty="0" err="1"/>
              <a:t>организирана</a:t>
            </a:r>
            <a:r>
              <a:rPr lang="ru-RU" sz="2400" dirty="0"/>
              <a:t> в </a:t>
            </a:r>
            <a:r>
              <a:rPr lang="ru-RU" sz="2400" b="1" dirty="0" err="1"/>
              <a:t>уебстраници</a:t>
            </a:r>
            <a:r>
              <a:rPr lang="ru-RU" sz="2400" dirty="0"/>
              <a:t>, </a:t>
            </a:r>
            <a:r>
              <a:rPr lang="ru-RU" sz="2400" dirty="0" err="1"/>
              <a:t>които</a:t>
            </a:r>
            <a:r>
              <a:rPr lang="ru-RU" sz="2400" dirty="0"/>
              <a:t> </a:t>
            </a:r>
            <a:r>
              <a:rPr lang="ru-RU" sz="2400" dirty="0" err="1"/>
              <a:t>са</a:t>
            </a:r>
            <a:r>
              <a:rPr lang="ru-RU" sz="2400" dirty="0"/>
              <a:t> </a:t>
            </a:r>
            <a:r>
              <a:rPr lang="ru-RU" sz="2400" dirty="0" err="1" smtClean="0"/>
              <a:t>хипертекстови</a:t>
            </a:r>
            <a:r>
              <a:rPr lang="ru-RU" sz="2400" dirty="0" smtClean="0"/>
              <a:t> </a:t>
            </a:r>
            <a:r>
              <a:rPr lang="ru-RU" sz="2400" dirty="0"/>
              <a:t>документи. </a:t>
            </a:r>
            <a:endParaRPr lang="ru-RU" sz="2400" dirty="0" smtClean="0"/>
          </a:p>
          <a:p>
            <a:pPr algn="just"/>
            <a:r>
              <a:rPr lang="ru-RU" sz="2400" dirty="0" smtClean="0"/>
              <a:t>Те </a:t>
            </a:r>
            <a:r>
              <a:rPr lang="ru-RU" sz="2400" dirty="0" err="1"/>
              <a:t>могат</a:t>
            </a:r>
            <a:r>
              <a:rPr lang="ru-RU" sz="2400" dirty="0"/>
              <a:t> да </a:t>
            </a:r>
            <a:r>
              <a:rPr lang="ru-RU" sz="2400" dirty="0" err="1"/>
              <a:t>съдържат</a:t>
            </a:r>
            <a:r>
              <a:rPr lang="ru-RU" sz="2400" dirty="0"/>
              <a:t> текст, изображения, ви­део и други </a:t>
            </a:r>
            <a:r>
              <a:rPr lang="ru-RU" sz="2400" dirty="0" err="1"/>
              <a:t>компоненти</a:t>
            </a:r>
            <a:r>
              <a:rPr lang="ru-RU" sz="2400" dirty="0"/>
              <a:t>. </a:t>
            </a:r>
            <a:endParaRPr lang="ru-RU" sz="2400" dirty="0" smtClean="0"/>
          </a:p>
          <a:p>
            <a:pPr algn="just"/>
            <a:r>
              <a:rPr lang="ru-RU" sz="2400" b="1" dirty="0" err="1" smtClean="0"/>
              <a:t>Езикът</a:t>
            </a:r>
            <a:r>
              <a:rPr lang="ru-RU" sz="2400" b="1" dirty="0"/>
              <a:t>, </a:t>
            </a:r>
            <a:r>
              <a:rPr lang="ru-RU" sz="2400" b="1" dirty="0" err="1"/>
              <a:t>използван</a:t>
            </a:r>
            <a:r>
              <a:rPr lang="ru-RU" sz="2400" b="1" dirty="0"/>
              <a:t> за </a:t>
            </a:r>
            <a:r>
              <a:rPr lang="ru-RU" sz="2400" b="1" dirty="0" err="1"/>
              <a:t>описване</a:t>
            </a:r>
            <a:r>
              <a:rPr lang="ru-RU" sz="2400" b="1" dirty="0"/>
              <a:t> на </a:t>
            </a:r>
            <a:r>
              <a:rPr lang="ru-RU" sz="2400" b="1" dirty="0" err="1"/>
              <a:t>това</a:t>
            </a:r>
            <a:r>
              <a:rPr lang="ru-RU" sz="2400" b="1" dirty="0"/>
              <a:t> </a:t>
            </a:r>
            <a:r>
              <a:rPr lang="ru-RU" sz="2400" b="1" dirty="0" err="1"/>
              <a:t>съдържа­ние</a:t>
            </a:r>
            <a:r>
              <a:rPr lang="ru-RU" sz="2400" b="1" dirty="0"/>
              <a:t> се </a:t>
            </a:r>
            <a:r>
              <a:rPr lang="ru-RU" sz="2400" b="1" dirty="0" err="1"/>
              <a:t>нарича</a:t>
            </a:r>
            <a:r>
              <a:rPr lang="ru-RU" sz="2400" b="1" dirty="0"/>
              <a:t> HTML (</a:t>
            </a:r>
            <a:r>
              <a:rPr lang="ru-RU" sz="2400" b="1" dirty="0" err="1"/>
              <a:t>HyperText</a:t>
            </a:r>
            <a:r>
              <a:rPr lang="ru-RU" sz="2400" b="1" dirty="0"/>
              <a:t> </a:t>
            </a:r>
            <a:r>
              <a:rPr lang="ru-RU" sz="2400" b="1" dirty="0" err="1"/>
              <a:t>Markup</a:t>
            </a:r>
            <a:r>
              <a:rPr lang="ru-RU" sz="2400" b="1" dirty="0"/>
              <a:t> </a:t>
            </a:r>
            <a:r>
              <a:rPr lang="ru-RU" sz="2400" b="1" dirty="0" err="1"/>
              <a:t>Language</a:t>
            </a:r>
            <a:r>
              <a:rPr lang="ru-RU" sz="2400" b="1" dirty="0" smtClean="0"/>
              <a:t>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5557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462"/>
            <a:ext cx="91440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b="1" dirty="0"/>
              <a:t>в) </a:t>
            </a:r>
            <a:r>
              <a:rPr lang="ru-RU" sz="2300" b="1" dirty="0" err="1"/>
              <a:t>уеб</a:t>
            </a:r>
            <a:r>
              <a:rPr lang="ru-RU" sz="2300" b="1" dirty="0"/>
              <a:t> </a:t>
            </a:r>
            <a:r>
              <a:rPr lang="ru-RU" sz="2300" b="1" dirty="0" err="1"/>
              <a:t>сървър</a:t>
            </a:r>
            <a:r>
              <a:rPr lang="ru-RU" sz="2300" b="1" dirty="0"/>
              <a:t> - </a:t>
            </a:r>
            <a:r>
              <a:rPr lang="ru-RU" sz="2300" dirty="0"/>
              <a:t>всяка страница </a:t>
            </a:r>
            <a:r>
              <a:rPr lang="ru-RU" sz="2300" dirty="0" err="1"/>
              <a:t>има</a:t>
            </a:r>
            <a:r>
              <a:rPr lang="ru-RU" sz="2300" dirty="0"/>
              <a:t> свой </a:t>
            </a:r>
            <a:r>
              <a:rPr lang="ru-RU" sz="2300" b="1" dirty="0" err="1"/>
              <a:t>собствен</a:t>
            </a:r>
            <a:r>
              <a:rPr lang="ru-RU" sz="2300" b="1" dirty="0"/>
              <a:t> адрес (URL),</a:t>
            </a:r>
            <a:r>
              <a:rPr lang="ru-RU" sz="2300" dirty="0"/>
              <a:t> </a:t>
            </a:r>
            <a:r>
              <a:rPr lang="ru-RU" sz="2300" dirty="0" err="1"/>
              <a:t>който</a:t>
            </a:r>
            <a:r>
              <a:rPr lang="ru-RU" sz="2300" dirty="0"/>
              <a:t> не се </a:t>
            </a:r>
            <a:r>
              <a:rPr lang="ru-RU" sz="2300" dirty="0" err="1"/>
              <a:t>повтаря</a:t>
            </a:r>
            <a:r>
              <a:rPr lang="ru-RU" sz="2300" dirty="0"/>
              <a:t>. </a:t>
            </a:r>
          </a:p>
          <a:p>
            <a:pPr algn="just"/>
            <a:r>
              <a:rPr lang="ru-RU" sz="2300" dirty="0" err="1"/>
              <a:t>Уеб</a:t>
            </a:r>
            <a:r>
              <a:rPr lang="ru-RU" sz="2300" dirty="0"/>
              <a:t> </a:t>
            </a:r>
            <a:r>
              <a:rPr lang="ru-RU" sz="2300" dirty="0" err="1"/>
              <a:t>страниците</a:t>
            </a:r>
            <a:r>
              <a:rPr lang="ru-RU" sz="2300" dirty="0"/>
              <a:t> </a:t>
            </a:r>
            <a:r>
              <a:rPr lang="ru-RU" sz="2300" dirty="0" err="1"/>
              <a:t>са</a:t>
            </a:r>
            <a:r>
              <a:rPr lang="ru-RU" sz="2300" dirty="0"/>
              <a:t> </a:t>
            </a:r>
            <a:r>
              <a:rPr lang="ru-RU" sz="2300" dirty="0" err="1"/>
              <a:t>групирани</a:t>
            </a:r>
            <a:r>
              <a:rPr lang="ru-RU" sz="2300" dirty="0"/>
              <a:t> в </a:t>
            </a:r>
            <a:r>
              <a:rPr lang="ru-RU" sz="2300" dirty="0" err="1"/>
              <a:t>уеб</a:t>
            </a:r>
            <a:r>
              <a:rPr lang="ru-RU" sz="2300" dirty="0"/>
              <a:t> </a:t>
            </a:r>
            <a:r>
              <a:rPr lang="ru-RU" sz="2300" dirty="0" err="1"/>
              <a:t>сайтове</a:t>
            </a:r>
            <a:r>
              <a:rPr lang="ru-RU" sz="2300" dirty="0"/>
              <a:t>, </a:t>
            </a:r>
            <a:r>
              <a:rPr lang="ru-RU" sz="2300" dirty="0" err="1"/>
              <a:t>които</a:t>
            </a:r>
            <a:r>
              <a:rPr lang="ru-RU" sz="2300" dirty="0"/>
              <a:t> </a:t>
            </a:r>
            <a:r>
              <a:rPr lang="ru-RU" sz="2300" dirty="0" err="1"/>
              <a:t>са</a:t>
            </a:r>
            <a:r>
              <a:rPr lang="ru-RU" sz="2300" dirty="0"/>
              <a:t> </a:t>
            </a:r>
            <a:r>
              <a:rPr lang="ru-RU" sz="2300" dirty="0" err="1"/>
              <a:t>съвкупност</a:t>
            </a:r>
            <a:r>
              <a:rPr lang="ru-RU" sz="2300" dirty="0"/>
              <a:t> от </a:t>
            </a:r>
            <a:r>
              <a:rPr lang="ru-RU" sz="2300" dirty="0" err="1"/>
              <a:t>стра­ници</a:t>
            </a:r>
            <a:r>
              <a:rPr lang="ru-RU" sz="2300" dirty="0"/>
              <a:t>, </a:t>
            </a:r>
            <a:r>
              <a:rPr lang="ru-RU" sz="2300" dirty="0" err="1"/>
              <a:t>допълващи</a:t>
            </a:r>
            <a:r>
              <a:rPr lang="ru-RU" sz="2300" dirty="0"/>
              <a:t> се </a:t>
            </a:r>
            <a:r>
              <a:rPr lang="ru-RU" sz="2300" dirty="0" err="1"/>
              <a:t>функционално</a:t>
            </a:r>
            <a:r>
              <a:rPr lang="ru-RU" sz="2300" dirty="0"/>
              <a:t>, </a:t>
            </a:r>
            <a:r>
              <a:rPr lang="ru-RU" sz="2300" dirty="0" err="1"/>
              <a:t>имат</a:t>
            </a:r>
            <a:r>
              <a:rPr lang="ru-RU" sz="2300" dirty="0"/>
              <a:t> сходен дизайн и </a:t>
            </a:r>
            <a:r>
              <a:rPr lang="ru-RU" sz="2300" dirty="0" err="1"/>
              <a:t>обикновено</a:t>
            </a:r>
            <a:r>
              <a:rPr lang="ru-RU" sz="2300" dirty="0"/>
              <a:t> </a:t>
            </a:r>
            <a:r>
              <a:rPr lang="ru-RU" sz="2300" dirty="0" err="1"/>
              <a:t>са</a:t>
            </a:r>
            <a:r>
              <a:rPr lang="ru-RU" sz="2300" dirty="0"/>
              <a:t> </a:t>
            </a:r>
            <a:r>
              <a:rPr lang="ru-RU" sz="2300" dirty="0" err="1"/>
              <a:t>разположени</a:t>
            </a:r>
            <a:r>
              <a:rPr lang="ru-RU" sz="2300" dirty="0"/>
              <a:t> на един </a:t>
            </a:r>
            <a:r>
              <a:rPr lang="ru-RU" sz="2300" b="1" dirty="0" err="1"/>
              <a:t>уеб</a:t>
            </a:r>
            <a:r>
              <a:rPr lang="ru-RU" sz="2300" b="1" dirty="0"/>
              <a:t> </a:t>
            </a:r>
            <a:r>
              <a:rPr lang="ru-RU" sz="2300" b="1" dirty="0" err="1"/>
              <a:t>сървър</a:t>
            </a:r>
            <a:r>
              <a:rPr lang="ru-RU" sz="2300" dirty="0"/>
              <a:t>.</a:t>
            </a:r>
          </a:p>
          <a:p>
            <a:pPr algn="just"/>
            <a:r>
              <a:rPr lang="ru-RU" sz="2300" dirty="0" err="1"/>
              <a:t>Сайтовете</a:t>
            </a:r>
            <a:r>
              <a:rPr lang="ru-RU" sz="2300" dirty="0"/>
              <a:t> се </a:t>
            </a:r>
            <a:r>
              <a:rPr lang="ru-RU" sz="2300" dirty="0" err="1"/>
              <a:t>съхраняват</a:t>
            </a:r>
            <a:r>
              <a:rPr lang="ru-RU" sz="2300" dirty="0"/>
              <a:t> на </a:t>
            </a:r>
            <a:r>
              <a:rPr lang="ru-RU" sz="2300" dirty="0" err="1"/>
              <a:t>сървъра</a:t>
            </a:r>
            <a:r>
              <a:rPr lang="ru-RU" sz="2300" dirty="0"/>
              <a:t> под формата на </a:t>
            </a:r>
            <a:r>
              <a:rPr lang="ru-RU" sz="2300" dirty="0" err="1"/>
              <a:t>файлове</a:t>
            </a:r>
            <a:r>
              <a:rPr lang="ru-RU" sz="2300" dirty="0"/>
              <a:t>. </a:t>
            </a:r>
          </a:p>
          <a:p>
            <a:pPr algn="just"/>
            <a:r>
              <a:rPr lang="ru-RU" sz="2300" dirty="0" err="1"/>
              <a:t>Всеки</a:t>
            </a:r>
            <a:r>
              <a:rPr lang="ru-RU" sz="2300" dirty="0"/>
              <a:t> </a:t>
            </a:r>
            <a:r>
              <a:rPr lang="ru-RU" sz="2300" dirty="0" err="1"/>
              <a:t>уеб</a:t>
            </a:r>
            <a:r>
              <a:rPr lang="ru-RU" sz="2300" dirty="0"/>
              <a:t> сайт </a:t>
            </a:r>
            <a:r>
              <a:rPr lang="ru-RU" sz="2300" dirty="0" err="1"/>
              <a:t>има</a:t>
            </a:r>
            <a:r>
              <a:rPr lang="ru-RU" sz="2300" dirty="0"/>
              <a:t> </a:t>
            </a:r>
            <a:r>
              <a:rPr lang="ru-RU" sz="2300" dirty="0" err="1"/>
              <a:t>собствено</a:t>
            </a:r>
            <a:r>
              <a:rPr lang="ru-RU" sz="2300" dirty="0"/>
              <a:t> </a:t>
            </a:r>
            <a:r>
              <a:rPr lang="ru-RU" sz="2300" dirty="0" err="1"/>
              <a:t>уникално</a:t>
            </a:r>
            <a:r>
              <a:rPr lang="ru-RU" sz="2300" dirty="0"/>
              <a:t> </a:t>
            </a:r>
            <a:r>
              <a:rPr lang="ru-RU" sz="2300" dirty="0" err="1"/>
              <a:t>име</a:t>
            </a:r>
            <a:r>
              <a:rPr lang="ru-RU" sz="2300" dirty="0"/>
              <a:t>, по </a:t>
            </a:r>
            <a:r>
              <a:rPr lang="ru-RU" sz="2300" dirty="0" err="1"/>
              <a:t>което</a:t>
            </a:r>
            <a:r>
              <a:rPr lang="ru-RU" sz="2300" dirty="0"/>
              <a:t> да бъде </a:t>
            </a:r>
            <a:r>
              <a:rPr lang="ru-RU" sz="2300" dirty="0" err="1"/>
              <a:t>различаван</a:t>
            </a:r>
            <a:r>
              <a:rPr lang="ru-RU" sz="2300" dirty="0"/>
              <a:t> в интернет.</a:t>
            </a:r>
          </a:p>
          <a:p>
            <a:pPr algn="just"/>
            <a:r>
              <a:rPr lang="ru-RU" sz="2300" b="1" dirty="0"/>
              <a:t>г) архитектура клиент - </a:t>
            </a:r>
            <a:r>
              <a:rPr lang="ru-RU" sz="2300" b="1" dirty="0" err="1" smtClean="0"/>
              <a:t>сървър</a:t>
            </a:r>
            <a:endParaRPr lang="ru-RU" sz="2300" dirty="0" smtClean="0"/>
          </a:p>
          <a:p>
            <a:pPr algn="just"/>
            <a:r>
              <a:rPr lang="ru-RU" sz="2300" dirty="0" err="1" smtClean="0"/>
              <a:t>Организацията</a:t>
            </a:r>
            <a:r>
              <a:rPr lang="ru-RU" sz="2300" dirty="0" smtClean="0"/>
              <a:t> </a:t>
            </a:r>
            <a:r>
              <a:rPr lang="ru-RU" sz="2300" dirty="0"/>
              <a:t>на работа и </a:t>
            </a:r>
            <a:r>
              <a:rPr lang="ru-RU" sz="2300" dirty="0" err="1"/>
              <a:t>обменът</a:t>
            </a:r>
            <a:r>
              <a:rPr lang="ru-RU" sz="2300" dirty="0"/>
              <a:t> на </a:t>
            </a:r>
            <a:r>
              <a:rPr lang="ru-RU" sz="2300" dirty="0" err="1"/>
              <a:t>данни</a:t>
            </a:r>
            <a:r>
              <a:rPr lang="ru-RU" sz="2300" dirty="0"/>
              <a:t> в интернет се </a:t>
            </a:r>
            <a:r>
              <a:rPr lang="ru-RU" sz="2300" dirty="0" err="1"/>
              <a:t>основават</a:t>
            </a:r>
            <a:r>
              <a:rPr lang="ru-RU" sz="2300" dirty="0"/>
              <a:t> на </a:t>
            </a:r>
            <a:r>
              <a:rPr lang="ru-RU" sz="2300" dirty="0" err="1"/>
              <a:t>мрежовата</a:t>
            </a:r>
            <a:r>
              <a:rPr lang="ru-RU" sz="2300" dirty="0"/>
              <a:t> архитектура </a:t>
            </a:r>
            <a:r>
              <a:rPr lang="ru-RU" sz="2300" b="1" dirty="0"/>
              <a:t>клиент - </a:t>
            </a:r>
            <a:r>
              <a:rPr lang="ru-RU" sz="2300" b="1" dirty="0" err="1"/>
              <a:t>сървър</a:t>
            </a:r>
            <a:r>
              <a:rPr lang="ru-RU" sz="2300" dirty="0"/>
              <a:t>. </a:t>
            </a:r>
            <a:endParaRPr lang="ru-RU" sz="2300" dirty="0" smtClean="0"/>
          </a:p>
          <a:p>
            <a:pPr algn="just"/>
            <a:r>
              <a:rPr lang="ru-RU" sz="2300" dirty="0" smtClean="0"/>
              <a:t>- </a:t>
            </a:r>
            <a:r>
              <a:rPr lang="ru-RU" sz="2300" dirty="0" err="1" smtClean="0"/>
              <a:t>уеб</a:t>
            </a:r>
            <a:r>
              <a:rPr lang="ru-RU" sz="2300" dirty="0" smtClean="0"/>
              <a:t> </a:t>
            </a:r>
            <a:r>
              <a:rPr lang="ru-RU" sz="2300" dirty="0" err="1" smtClean="0"/>
              <a:t>браузъри</a:t>
            </a:r>
            <a:r>
              <a:rPr lang="ru-RU" sz="2300" dirty="0" smtClean="0"/>
              <a:t> - </a:t>
            </a:r>
            <a:r>
              <a:rPr lang="ru-RU" sz="2300" dirty="0" err="1" smtClean="0"/>
              <a:t>подават</a:t>
            </a:r>
            <a:r>
              <a:rPr lang="ru-RU" sz="2300" dirty="0" smtClean="0"/>
              <a:t> </a:t>
            </a:r>
            <a:r>
              <a:rPr lang="ru-RU" sz="2300" dirty="0"/>
              <a:t>заявки и </a:t>
            </a:r>
            <a:r>
              <a:rPr lang="ru-RU" sz="2300" dirty="0" err="1"/>
              <a:t>изчакват</a:t>
            </a:r>
            <a:r>
              <a:rPr lang="ru-RU" sz="2300" dirty="0"/>
              <a:t> отговор, </a:t>
            </a:r>
            <a:endParaRPr lang="ru-RU" sz="2300" dirty="0" smtClean="0"/>
          </a:p>
          <a:p>
            <a:pPr algn="just"/>
            <a:r>
              <a:rPr lang="ru-RU" sz="2300" dirty="0" smtClean="0"/>
              <a:t>- </a:t>
            </a:r>
            <a:r>
              <a:rPr lang="ru-RU" sz="2300" dirty="0" err="1" smtClean="0"/>
              <a:t>сървъри</a:t>
            </a:r>
            <a:r>
              <a:rPr lang="ru-RU" sz="2300" dirty="0" smtClean="0"/>
              <a:t> </a:t>
            </a:r>
            <a:r>
              <a:rPr lang="ru-RU" sz="2300" dirty="0"/>
              <a:t>(</a:t>
            </a:r>
            <a:r>
              <a:rPr lang="ru-RU" sz="2300" dirty="0" err="1"/>
              <a:t>компютри</a:t>
            </a:r>
            <a:r>
              <a:rPr lang="ru-RU" sz="2300" dirty="0"/>
              <a:t>, </a:t>
            </a:r>
            <a:r>
              <a:rPr lang="ru-RU" sz="2300" dirty="0" err="1"/>
              <a:t>съхраняващи</a:t>
            </a:r>
            <a:r>
              <a:rPr lang="ru-RU" sz="2300" dirty="0"/>
              <a:t> огромен </a:t>
            </a:r>
            <a:r>
              <a:rPr lang="ru-RU" sz="2300" dirty="0" err="1"/>
              <a:t>капацитет</a:t>
            </a:r>
            <a:r>
              <a:rPr lang="ru-RU" sz="2300" dirty="0"/>
              <a:t> от </a:t>
            </a:r>
            <a:r>
              <a:rPr lang="ru-RU" sz="2300" dirty="0" err="1"/>
              <a:t>ресурси</a:t>
            </a:r>
            <a:r>
              <a:rPr lang="ru-RU" sz="2300" dirty="0" smtClean="0"/>
              <a:t>) -</a:t>
            </a:r>
            <a:r>
              <a:rPr lang="ru-RU" sz="2300" dirty="0" err="1" smtClean="0"/>
              <a:t>чакат</a:t>
            </a:r>
            <a:r>
              <a:rPr lang="ru-RU" sz="2300" dirty="0" smtClean="0"/>
              <a:t> заявки и </a:t>
            </a:r>
            <a:r>
              <a:rPr lang="ru-RU" sz="2300" dirty="0" err="1"/>
              <a:t>предлагат</a:t>
            </a:r>
            <a:r>
              <a:rPr lang="ru-RU" sz="2300" dirty="0"/>
              <a:t> </a:t>
            </a:r>
            <a:r>
              <a:rPr lang="ru-RU" sz="2300" dirty="0" err="1"/>
              <a:t>своите</a:t>
            </a:r>
            <a:r>
              <a:rPr lang="ru-RU" sz="2300" dirty="0"/>
              <a:t> услу­ги на </a:t>
            </a:r>
            <a:r>
              <a:rPr lang="ru-RU" sz="2300" dirty="0" err="1"/>
              <a:t>клиентите</a:t>
            </a:r>
            <a:r>
              <a:rPr lang="ru-RU" sz="2300" dirty="0"/>
              <a:t>.</a:t>
            </a:r>
            <a:endParaRPr lang="bg-BG" sz="2300" dirty="0"/>
          </a:p>
        </p:txBody>
      </p:sp>
    </p:spTree>
    <p:extLst>
      <p:ext uri="{BB962C8B-B14F-4D97-AF65-F5344CB8AC3E}">
        <p14:creationId xmlns:p14="http://schemas.microsoft.com/office/powerpoint/2010/main" val="3170049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5"/>
            <a:ext cx="9150080" cy="514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38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2696" y="-16043"/>
            <a:ext cx="1952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400" b="1" dirty="0" smtClean="0"/>
              <a:t>2. ​Стандарти </a:t>
            </a:r>
            <a:endParaRPr lang="bg-BG" sz="2400" dirty="0"/>
          </a:p>
        </p:txBody>
      </p:sp>
      <p:sp>
        <p:nvSpPr>
          <p:cNvPr id="6" name="Rectangle 5"/>
          <p:cNvSpPr/>
          <p:nvPr/>
        </p:nvSpPr>
        <p:spPr>
          <a:xfrm>
            <a:off x="88122" y="445622"/>
            <a:ext cx="90558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документи </a:t>
            </a:r>
            <a:r>
              <a:rPr lang="ru-RU" sz="2400" b="1" dirty="0"/>
              <a:t>с </a:t>
            </a:r>
            <a:r>
              <a:rPr lang="ru-RU" sz="2400" b="1" dirty="0" err="1"/>
              <a:t>общопризнати</a:t>
            </a:r>
            <a:r>
              <a:rPr lang="ru-RU" sz="2400" b="1" dirty="0"/>
              <a:t> </a:t>
            </a:r>
            <a:r>
              <a:rPr lang="ru-RU" sz="2400" b="1" dirty="0" err="1"/>
              <a:t>норми</a:t>
            </a:r>
            <a:r>
              <a:rPr lang="ru-RU" sz="2400" dirty="0"/>
              <a:t>, </a:t>
            </a:r>
            <a:r>
              <a:rPr lang="ru-RU" sz="2400" dirty="0" err="1"/>
              <a:t>които</a:t>
            </a:r>
            <a:r>
              <a:rPr lang="ru-RU" sz="2400" dirty="0"/>
              <a:t> </a:t>
            </a:r>
            <a:r>
              <a:rPr lang="ru-RU" sz="2400" dirty="0" err="1"/>
              <a:t>обобща­ват</a:t>
            </a:r>
            <a:r>
              <a:rPr lang="ru-RU" sz="2400" dirty="0"/>
              <a:t> и </a:t>
            </a:r>
            <a:r>
              <a:rPr lang="ru-RU" sz="2400" dirty="0" err="1"/>
              <a:t>систематизират</a:t>
            </a:r>
            <a:r>
              <a:rPr lang="ru-RU" sz="2400" dirty="0"/>
              <a:t> </a:t>
            </a:r>
            <a:r>
              <a:rPr lang="ru-RU" sz="2400" dirty="0" err="1"/>
              <a:t>научното</a:t>
            </a:r>
            <a:r>
              <a:rPr lang="ru-RU" sz="2400" dirty="0"/>
              <a:t> знание, опита и </a:t>
            </a:r>
            <a:r>
              <a:rPr lang="ru-RU" sz="2400" dirty="0" err="1"/>
              <a:t>добрите</a:t>
            </a:r>
            <a:r>
              <a:rPr lang="ru-RU" sz="2400" dirty="0"/>
              <a:t> практики в дадена </a:t>
            </a:r>
            <a:r>
              <a:rPr lang="ru-RU" sz="2400" dirty="0" err="1"/>
              <a:t>област</a:t>
            </a:r>
            <a:r>
              <a:rPr lang="ru-RU" sz="2400" dirty="0"/>
              <a:t>. </a:t>
            </a:r>
            <a:r>
              <a:rPr lang="ru-RU" sz="2400" dirty="0" err="1"/>
              <a:t>Стандартите</a:t>
            </a:r>
            <a:r>
              <a:rPr lang="ru-RU" sz="2400" dirty="0"/>
              <a:t> </a:t>
            </a:r>
            <a:r>
              <a:rPr lang="ru-RU" sz="2400" dirty="0" err="1" smtClean="0"/>
              <a:t>включват</a:t>
            </a:r>
            <a:r>
              <a:rPr lang="ru-RU" sz="2400" dirty="0" smtClean="0"/>
              <a:t> </a:t>
            </a:r>
            <a:r>
              <a:rPr lang="ru-RU" sz="2400" dirty="0" err="1"/>
              <a:t>подробни</a:t>
            </a:r>
            <a:r>
              <a:rPr lang="ru-RU" sz="2400" dirty="0"/>
              <a:t> технически спе­цификации, </a:t>
            </a:r>
            <a:r>
              <a:rPr lang="ru-RU" sz="2400" dirty="0" err="1"/>
              <a:t>процедури</a:t>
            </a:r>
            <a:r>
              <a:rPr lang="ru-RU" sz="2400" dirty="0"/>
              <a:t> за производство, </a:t>
            </a:r>
            <a:r>
              <a:rPr lang="ru-RU" sz="2400" dirty="0" err="1"/>
              <a:t>методи</a:t>
            </a:r>
            <a:r>
              <a:rPr lang="ru-RU" sz="2400" dirty="0"/>
              <a:t> за </a:t>
            </a:r>
            <a:r>
              <a:rPr lang="ru-RU" sz="2400" dirty="0" err="1"/>
              <a:t>изпитване</a:t>
            </a:r>
            <a:r>
              <a:rPr lang="ru-RU" sz="2400" dirty="0"/>
              <a:t> и </a:t>
            </a:r>
            <a:r>
              <a:rPr lang="ru-RU" sz="2400" dirty="0" err="1"/>
              <a:t>оценя­ване</a:t>
            </a:r>
            <a:r>
              <a:rPr lang="ru-RU" sz="2400" dirty="0"/>
              <a:t> на </a:t>
            </a:r>
            <a:r>
              <a:rPr lang="ru-RU" sz="2400" dirty="0" err="1"/>
              <a:t>съответствието</a:t>
            </a:r>
            <a:r>
              <a:rPr lang="ru-RU" sz="2400" dirty="0"/>
              <a:t>. </a:t>
            </a:r>
            <a:r>
              <a:rPr lang="ru-RU" sz="2400" dirty="0" err="1"/>
              <a:t>Прилагането</a:t>
            </a:r>
            <a:r>
              <a:rPr lang="ru-RU" sz="2400" dirty="0"/>
              <a:t> на </a:t>
            </a:r>
            <a:r>
              <a:rPr lang="ru-RU" sz="2400" dirty="0" err="1"/>
              <a:t>стандартите</a:t>
            </a:r>
            <a:r>
              <a:rPr lang="ru-RU" sz="2400" dirty="0"/>
              <a:t> </a:t>
            </a:r>
            <a:r>
              <a:rPr lang="ru-RU" sz="2400" dirty="0" err="1"/>
              <a:t>гарантира</a:t>
            </a:r>
            <a:r>
              <a:rPr lang="ru-RU" sz="2400" dirty="0"/>
              <a:t> </a:t>
            </a:r>
            <a:r>
              <a:rPr lang="ru-RU" sz="2400" dirty="0" err="1"/>
              <a:t>качеството</a:t>
            </a:r>
            <a:r>
              <a:rPr lang="ru-RU" sz="2400" dirty="0"/>
              <a:t> на </a:t>
            </a:r>
            <a:r>
              <a:rPr lang="ru-RU" sz="2400" dirty="0" err="1"/>
              <a:t>продуктите</a:t>
            </a:r>
            <a:r>
              <a:rPr lang="ru-RU" sz="2400" dirty="0"/>
              <a:t> и </a:t>
            </a:r>
            <a:r>
              <a:rPr lang="ru-RU" sz="2400" dirty="0" err="1"/>
              <a:t>услугите</a:t>
            </a:r>
            <a:r>
              <a:rPr lang="ru-RU" sz="2400" dirty="0"/>
              <a:t> и </a:t>
            </a:r>
            <a:r>
              <a:rPr lang="ru-RU" sz="2400" dirty="0" err="1"/>
              <a:t>ефективността</a:t>
            </a:r>
            <a:r>
              <a:rPr lang="ru-RU" sz="2400" dirty="0"/>
              <a:t> на </a:t>
            </a:r>
            <a:r>
              <a:rPr lang="ru-RU" sz="2400" dirty="0" err="1"/>
              <a:t>проце­сите</a:t>
            </a:r>
            <a:r>
              <a:rPr lang="ru-RU" sz="2400" dirty="0"/>
              <a:t> в </a:t>
            </a:r>
            <a:r>
              <a:rPr lang="ru-RU" sz="2400" dirty="0" err="1"/>
              <a:t>организациите</a:t>
            </a:r>
            <a:r>
              <a:rPr lang="ru-RU" sz="2400" dirty="0"/>
              <a:t>. 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661063"/>
              </p:ext>
            </p:extLst>
          </p:nvPr>
        </p:nvGraphicFramePr>
        <p:xfrm>
          <a:off x="1114765" y="3291830"/>
          <a:ext cx="6751320" cy="457200"/>
        </p:xfrm>
        <a:graphic>
          <a:graphicData uri="http://schemas.openxmlformats.org/drawingml/2006/table">
            <a:tbl>
              <a:tblPr/>
              <a:tblGrid>
                <a:gridCol w="6751320"/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sz="2400" b="1" i="0" dirty="0" err="1" smtClean="0">
                          <a:solidFill>
                            <a:srgbClr val="2A2A2A"/>
                          </a:solidFill>
                          <a:effectLst/>
                        </a:rPr>
                        <a:t>Повече</a:t>
                      </a:r>
                      <a:r>
                        <a:rPr lang="ru-RU" sz="2400" b="1" i="0" dirty="0" smtClean="0">
                          <a:solidFill>
                            <a:srgbClr val="2A2A2A"/>
                          </a:solidFill>
                          <a:effectLst/>
                        </a:rPr>
                        <a:t> </a:t>
                      </a:r>
                      <a:r>
                        <a:rPr lang="ru-RU" sz="2400" b="1" i="0" dirty="0">
                          <a:solidFill>
                            <a:srgbClr val="2A2A2A"/>
                          </a:solidFill>
                          <a:effectLst/>
                        </a:rPr>
                        <a:t>за </a:t>
                      </a:r>
                      <a:r>
                        <a:rPr lang="ru-RU" sz="2400" b="1" i="0" dirty="0" err="1">
                          <a:solidFill>
                            <a:srgbClr val="2A2A2A"/>
                          </a:solidFill>
                          <a:effectLst/>
                        </a:rPr>
                        <a:t>стандарти</a:t>
                      </a:r>
                      <a:r>
                        <a:rPr lang="ru-RU" sz="2400" b="1" i="0" dirty="0">
                          <a:solidFill>
                            <a:srgbClr val="2A2A2A"/>
                          </a:solidFill>
                          <a:effectLst/>
                        </a:rPr>
                        <a:t> и стандартизация </a:t>
                      </a:r>
                      <a:r>
                        <a:rPr lang="bg-BG" sz="2400" b="1" i="0" dirty="0" smtClean="0">
                          <a:solidFill>
                            <a:srgbClr val="2A2A2A"/>
                          </a:solidFill>
                          <a:effectLst/>
                          <a:hlinkClick r:id="rId2"/>
                        </a:rPr>
                        <a:t>тук</a:t>
                      </a:r>
                      <a:endParaRPr lang="ru-RU" sz="2400" i="0" dirty="0">
                        <a:solidFill>
                          <a:srgbClr val="2A2A2A"/>
                        </a:solidFill>
                        <a:effectLst/>
                      </a:endParaRPr>
                    </a:p>
                  </a:txBody>
                  <a:tcPr marL="38100" marR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F0"/>
                    </a:solidFill>
                  </a:tcPr>
                </a:tc>
              </a:tr>
            </a:tbl>
          </a:graphicData>
        </a:graphic>
      </p:graphicFrame>
      <p:pic>
        <p:nvPicPr>
          <p:cNvPr id="4100" name="Picture 4" descr="Pictur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" y="3291830"/>
            <a:ext cx="4381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0409" y="4042828"/>
            <a:ext cx="9011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3. </a:t>
            </a:r>
            <a:r>
              <a:rPr lang="ru-RU" sz="2400" b="1" dirty="0" err="1"/>
              <a:t>Уеб</a:t>
            </a:r>
            <a:r>
              <a:rPr lang="ru-RU" sz="2400" b="1" dirty="0"/>
              <a:t> </a:t>
            </a:r>
            <a:r>
              <a:rPr lang="ru-RU" sz="2400" b="1" dirty="0" err="1" smtClean="0"/>
              <a:t>стандарти</a:t>
            </a:r>
            <a:r>
              <a:rPr lang="ru-RU" sz="2400" dirty="0"/>
              <a:t> </a:t>
            </a:r>
            <a:r>
              <a:rPr lang="ru-RU" sz="2400" dirty="0" smtClean="0"/>
              <a:t>- </a:t>
            </a:r>
            <a:r>
              <a:rPr lang="ru-RU" sz="2400" dirty="0" err="1" smtClean="0"/>
              <a:t>представля­ват</a:t>
            </a:r>
            <a:r>
              <a:rPr lang="ru-RU" sz="2400" dirty="0" smtClean="0"/>
              <a:t> </a:t>
            </a:r>
            <a:r>
              <a:rPr lang="ru-RU" sz="2400" dirty="0"/>
              <a:t>спецификации на техноло­гии и </a:t>
            </a:r>
            <a:r>
              <a:rPr lang="ru-RU" sz="2400" dirty="0" err="1"/>
              <a:t>методи</a:t>
            </a:r>
            <a:r>
              <a:rPr lang="ru-RU" sz="2400" dirty="0"/>
              <a:t> за </a:t>
            </a:r>
            <a:r>
              <a:rPr lang="ru-RU" sz="2400" dirty="0" err="1"/>
              <a:t>визуализиране</a:t>
            </a:r>
            <a:r>
              <a:rPr lang="ru-RU" sz="2400" dirty="0"/>
              <a:t> на </a:t>
            </a:r>
            <a:r>
              <a:rPr lang="ru-RU" sz="2400" dirty="0" err="1"/>
              <a:t>съдържание</a:t>
            </a:r>
            <a:r>
              <a:rPr lang="ru-RU" sz="2400" dirty="0"/>
              <a:t> в </a:t>
            </a:r>
            <a:r>
              <a:rPr lang="ru-RU" sz="2400" dirty="0" err="1"/>
              <a:t>уеб</a:t>
            </a:r>
            <a:r>
              <a:rPr lang="ru-RU" sz="2400" dirty="0"/>
              <a:t> среда.</a:t>
            </a:r>
          </a:p>
        </p:txBody>
      </p:sp>
    </p:spTree>
    <p:extLst>
      <p:ext uri="{BB962C8B-B14F-4D97-AF65-F5344CB8AC3E}">
        <p14:creationId xmlns:p14="http://schemas.microsoft.com/office/powerpoint/2010/main" val="210087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6512" y="-50155"/>
            <a:ext cx="35606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4. World Wide Web Consortium</a:t>
            </a:r>
            <a:endParaRPr lang="bg-BG" sz="2000" dirty="0"/>
          </a:p>
        </p:txBody>
      </p:sp>
      <p:sp>
        <p:nvSpPr>
          <p:cNvPr id="3" name="Rectangle 2"/>
          <p:cNvSpPr/>
          <p:nvPr/>
        </p:nvSpPr>
        <p:spPr>
          <a:xfrm>
            <a:off x="0" y="195486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W3C е </a:t>
            </a:r>
            <a:r>
              <a:rPr lang="ru-RU" sz="2000" dirty="0" err="1"/>
              <a:t>главната</a:t>
            </a:r>
            <a:r>
              <a:rPr lang="ru-RU" sz="2000" dirty="0"/>
              <a:t> </a:t>
            </a:r>
            <a:r>
              <a:rPr lang="ru-RU" sz="2000" dirty="0" err="1"/>
              <a:t>международна</a:t>
            </a:r>
            <a:r>
              <a:rPr lang="ru-RU" sz="2000" dirty="0"/>
              <a:t> организация за стандартизация в интернет. </a:t>
            </a:r>
            <a:r>
              <a:rPr lang="ru-RU" sz="2000" dirty="0" err="1"/>
              <a:t>Тя</a:t>
            </a:r>
            <a:r>
              <a:rPr lang="ru-RU" sz="2000" dirty="0"/>
              <a:t> се </a:t>
            </a:r>
            <a:r>
              <a:rPr lang="ru-RU" sz="2000" dirty="0" err="1"/>
              <a:t>занимава</a:t>
            </a:r>
            <a:r>
              <a:rPr lang="ru-RU" sz="2000" dirty="0"/>
              <a:t> със </a:t>
            </a:r>
            <a:r>
              <a:rPr lang="ru-RU" sz="2000" dirty="0" err="1"/>
              <a:t>задълбочено</a:t>
            </a:r>
            <a:r>
              <a:rPr lang="ru-RU" sz="2000" dirty="0"/>
              <a:t> </a:t>
            </a:r>
            <a:r>
              <a:rPr lang="ru-RU" sz="2000" dirty="0" err="1"/>
              <a:t>из­следване</a:t>
            </a:r>
            <a:r>
              <a:rPr lang="ru-RU" sz="2000" dirty="0"/>
              <a:t> на </a:t>
            </a:r>
            <a:r>
              <a:rPr lang="ru-RU" sz="2000" dirty="0" err="1"/>
              <a:t>видовете</a:t>
            </a:r>
            <a:r>
              <a:rPr lang="ru-RU" sz="2000" dirty="0"/>
              <a:t> </a:t>
            </a:r>
            <a:r>
              <a:rPr lang="ru-RU" sz="2000" dirty="0" err="1"/>
              <a:t>публикувано</a:t>
            </a:r>
            <a:r>
              <a:rPr lang="ru-RU" sz="2000" dirty="0"/>
              <a:t> </a:t>
            </a:r>
            <a:r>
              <a:rPr lang="ru-RU" sz="2000" dirty="0" err="1"/>
              <a:t>уеб</a:t>
            </a:r>
            <a:r>
              <a:rPr lang="ru-RU" sz="2000" dirty="0"/>
              <a:t> </a:t>
            </a:r>
            <a:r>
              <a:rPr lang="ru-RU" sz="2000" dirty="0" err="1"/>
              <a:t>съдържание</a:t>
            </a:r>
            <a:r>
              <a:rPr lang="ru-RU" sz="2000" dirty="0"/>
              <a:t>, като </a:t>
            </a:r>
            <a:r>
              <a:rPr lang="ru-RU" sz="2000" dirty="0" err="1"/>
              <a:t>целта</a:t>
            </a:r>
            <a:r>
              <a:rPr lang="ru-RU" sz="2000" dirty="0"/>
              <a:t> й е да </a:t>
            </a:r>
            <a:r>
              <a:rPr lang="ru-RU" sz="2000" dirty="0" err="1"/>
              <a:t>осигури</a:t>
            </a:r>
            <a:r>
              <a:rPr lang="ru-RU" sz="2000" dirty="0"/>
              <a:t> и </a:t>
            </a:r>
            <a:r>
              <a:rPr lang="ru-RU" sz="2000" dirty="0" err="1"/>
              <a:t>въведе</a:t>
            </a:r>
            <a:r>
              <a:rPr lang="ru-RU" sz="2000" dirty="0"/>
              <a:t> стандартна система за </a:t>
            </a:r>
            <a:r>
              <a:rPr lang="ru-RU" sz="2000" dirty="0" err="1"/>
              <a:t>разработване</a:t>
            </a:r>
            <a:r>
              <a:rPr lang="ru-RU" sz="2000" dirty="0"/>
              <a:t>, </a:t>
            </a:r>
            <a:r>
              <a:rPr lang="ru-RU" sz="2000" dirty="0" err="1"/>
              <a:t>публикуване</a:t>
            </a:r>
            <a:r>
              <a:rPr lang="ru-RU" sz="2000" dirty="0"/>
              <a:t> и </a:t>
            </a:r>
            <a:r>
              <a:rPr lang="ru-RU" sz="2000" dirty="0" err="1"/>
              <a:t>разпространение</a:t>
            </a:r>
            <a:r>
              <a:rPr lang="ru-RU" sz="2000" dirty="0"/>
              <a:t> на </a:t>
            </a:r>
            <a:r>
              <a:rPr lang="ru-RU" sz="2000" dirty="0" err="1"/>
              <a:t>съдържанието</a:t>
            </a:r>
            <a:r>
              <a:rPr lang="ru-RU" sz="2000" dirty="0"/>
              <a:t> в интернет. W3C е основана от Тим </a:t>
            </a:r>
            <a:r>
              <a:rPr lang="ru-RU" sz="2000" dirty="0" err="1"/>
              <a:t>Бърнърс</a:t>
            </a:r>
            <a:r>
              <a:rPr lang="ru-RU" sz="2000" dirty="0"/>
              <a:t>-Лий през </a:t>
            </a:r>
            <a:r>
              <a:rPr lang="ru-RU" sz="2000" dirty="0" err="1"/>
              <a:t>октомври</a:t>
            </a:r>
            <a:r>
              <a:rPr lang="ru-RU" sz="2000" dirty="0"/>
              <a:t> 1994 г. в </a:t>
            </a:r>
            <a:r>
              <a:rPr lang="ru-RU" sz="2000" dirty="0" err="1"/>
              <a:t>лабораторията</a:t>
            </a:r>
            <a:r>
              <a:rPr lang="ru-RU" sz="2000" dirty="0"/>
              <a:t> по компютърни науки на </a:t>
            </a:r>
            <a:r>
              <a:rPr lang="ru-RU" sz="2000" dirty="0" err="1"/>
              <a:t>Масачузетския</a:t>
            </a:r>
            <a:r>
              <a:rPr lang="ru-RU" sz="2000" dirty="0"/>
              <a:t> технологичен институт в САЩ.</a:t>
            </a:r>
          </a:p>
        </p:txBody>
      </p:sp>
      <p:pic>
        <p:nvPicPr>
          <p:cNvPr id="4" name="Picture 2" descr="https://it-study.weebly.com/uploads/2/1/4/0/21407078/edited/standarti-o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6" y="2075706"/>
            <a:ext cx="903556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954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555526"/>
            <a:ext cx="88204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/>
              <a:t>Уеб</a:t>
            </a:r>
            <a:r>
              <a:rPr lang="ru-RU" sz="2400" dirty="0"/>
              <a:t> дизайн </a:t>
            </a:r>
            <a:r>
              <a:rPr lang="ru-RU" sz="2400" dirty="0" err="1"/>
              <a:t>стандартите</a:t>
            </a:r>
            <a:r>
              <a:rPr lang="ru-RU" sz="2400" dirty="0"/>
              <a:t> се </a:t>
            </a:r>
            <a:r>
              <a:rPr lang="ru-RU" sz="2400" dirty="0" err="1"/>
              <a:t>отнасят</a:t>
            </a:r>
            <a:r>
              <a:rPr lang="ru-RU" sz="2400" dirty="0"/>
              <a:t> до </a:t>
            </a:r>
            <a:r>
              <a:rPr lang="ru-RU" sz="2400" dirty="0" err="1"/>
              <a:t>това</a:t>
            </a:r>
            <a:r>
              <a:rPr lang="ru-RU" sz="2400" dirty="0"/>
              <a:t> как </a:t>
            </a:r>
            <a:r>
              <a:rPr lang="ru-RU" sz="2400" dirty="0" err="1"/>
              <a:t>една</a:t>
            </a:r>
            <a:r>
              <a:rPr lang="ru-RU" sz="2400" dirty="0"/>
              <a:t> страница/сайт </a:t>
            </a:r>
            <a:r>
              <a:rPr lang="ru-RU" sz="2400" dirty="0" err="1"/>
              <a:t>трябва</a:t>
            </a:r>
            <a:r>
              <a:rPr lang="ru-RU" sz="2400" dirty="0"/>
              <a:t> да бъде </a:t>
            </a:r>
            <a:r>
              <a:rPr lang="ru-RU" sz="2400" dirty="0" err="1"/>
              <a:t>проектирана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endParaRPr lang="ru-RU" sz="2400" dirty="0" smtClean="0"/>
          </a:p>
          <a:p>
            <a:r>
              <a:rPr lang="ru-RU" sz="2400" dirty="0" err="1" smtClean="0"/>
              <a:t>Ето</a:t>
            </a:r>
            <a:r>
              <a:rPr lang="ru-RU" sz="2400" dirty="0" smtClean="0"/>
              <a:t> </a:t>
            </a:r>
            <a:r>
              <a:rPr lang="ru-RU" sz="2400" dirty="0" err="1"/>
              <a:t>някои</a:t>
            </a:r>
            <a:r>
              <a:rPr lang="ru-RU" sz="2400" dirty="0"/>
              <a:t> </a:t>
            </a:r>
            <a:r>
              <a:rPr lang="ru-RU" sz="2400" dirty="0" err="1"/>
              <a:t>примери</a:t>
            </a:r>
            <a:r>
              <a:rPr lang="ru-RU" sz="2400" dirty="0"/>
              <a:t> за </a:t>
            </a:r>
            <a:r>
              <a:rPr lang="ru-RU" sz="2400" dirty="0" err="1"/>
              <a:t>стандарти</a:t>
            </a:r>
            <a:r>
              <a:rPr lang="ru-RU" sz="2400" dirty="0"/>
              <a:t> за </a:t>
            </a:r>
            <a:r>
              <a:rPr lang="ru-RU" sz="2400" dirty="0" err="1"/>
              <a:t>уеб</a:t>
            </a:r>
            <a:r>
              <a:rPr lang="ru-RU" sz="2400" dirty="0"/>
              <a:t> дизайн, </a:t>
            </a:r>
            <a:r>
              <a:rPr lang="ru-RU" sz="2400" dirty="0" err="1"/>
              <a:t>които</a:t>
            </a:r>
            <a:r>
              <a:rPr lang="ru-RU" sz="2400" dirty="0"/>
              <a:t> се </a:t>
            </a:r>
            <a:r>
              <a:rPr lang="ru-RU" sz="2400" dirty="0" err="1"/>
              <a:t>отнасят</a:t>
            </a:r>
            <a:r>
              <a:rPr lang="ru-RU" sz="2400" dirty="0"/>
              <a:t> до </a:t>
            </a:r>
            <a:r>
              <a:rPr lang="ru-RU" sz="2400" dirty="0" err="1"/>
              <a:t>външния</a:t>
            </a:r>
            <a:r>
              <a:rPr lang="ru-RU" sz="2400" dirty="0"/>
              <a:t> вид на </a:t>
            </a:r>
            <a:r>
              <a:rPr lang="ru-RU" sz="2400" dirty="0" err="1"/>
              <a:t>уебсайт</a:t>
            </a:r>
            <a:r>
              <a:rPr lang="ru-RU" sz="24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кои </a:t>
            </a:r>
            <a:r>
              <a:rPr lang="ru-RU" sz="2400" dirty="0" err="1"/>
              <a:t>шрифтове</a:t>
            </a:r>
            <a:r>
              <a:rPr lang="ru-RU" sz="2400" dirty="0"/>
              <a:t> да се </a:t>
            </a:r>
            <a:r>
              <a:rPr lang="ru-RU" sz="2400" dirty="0" err="1"/>
              <a:t>използват</a:t>
            </a:r>
            <a:r>
              <a:rPr lang="ru-RU" sz="2400" dirty="0"/>
              <a:t>, с </a:t>
            </a:r>
            <a:r>
              <a:rPr lang="ru-RU" sz="2400" dirty="0" err="1"/>
              <a:t>какви</a:t>
            </a:r>
            <a:r>
              <a:rPr lang="ru-RU" sz="2400" dirty="0"/>
              <a:t> </a:t>
            </a:r>
            <a:r>
              <a:rPr lang="ru-RU" sz="2400" dirty="0" err="1"/>
              <a:t>размери</a:t>
            </a:r>
            <a:r>
              <a:rPr lang="ru-RU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кои </a:t>
            </a:r>
            <a:r>
              <a:rPr lang="ru-RU" sz="2400" dirty="0" err="1"/>
              <a:t>цветове</a:t>
            </a:r>
            <a:r>
              <a:rPr lang="ru-RU" sz="2400" dirty="0"/>
              <a:t> да се </a:t>
            </a:r>
            <a:r>
              <a:rPr lang="ru-RU" sz="2400" dirty="0" err="1"/>
              <a:t>използват</a:t>
            </a:r>
            <a:r>
              <a:rPr lang="ru-RU" sz="2400" dirty="0"/>
              <a:t> и </a:t>
            </a:r>
            <a:r>
              <a:rPr lang="ru-RU" sz="2400" dirty="0" err="1"/>
              <a:t>къде</a:t>
            </a:r>
            <a:r>
              <a:rPr lang="ru-RU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стил</a:t>
            </a:r>
            <a:r>
              <a:rPr lang="ru-RU" sz="2400" dirty="0"/>
              <a:t> на </a:t>
            </a:r>
            <a:r>
              <a:rPr lang="ru-RU" sz="2400" dirty="0" err="1"/>
              <a:t>бутоните</a:t>
            </a:r>
            <a:r>
              <a:rPr lang="ru-RU" sz="2400" dirty="0"/>
              <a:t>, върху </a:t>
            </a:r>
            <a:r>
              <a:rPr lang="ru-RU" sz="2400" dirty="0" err="1"/>
              <a:t>които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да се </a:t>
            </a:r>
            <a:r>
              <a:rPr lang="ru-RU" sz="2400" dirty="0" err="1"/>
              <a:t>кликва</a:t>
            </a:r>
            <a:r>
              <a:rPr lang="ru-RU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разположение</a:t>
            </a:r>
            <a:r>
              <a:rPr lang="ru-RU" sz="2400" dirty="0"/>
              <a:t> на </a:t>
            </a:r>
            <a:r>
              <a:rPr lang="ru-RU" sz="2400" dirty="0" err="1"/>
              <a:t>менюто</a:t>
            </a:r>
            <a:r>
              <a:rPr lang="ru-RU" sz="2400" dirty="0"/>
              <a:t> за навигация (</a:t>
            </a:r>
            <a:r>
              <a:rPr lang="ru-RU" sz="2400" dirty="0" err="1"/>
              <a:t>стандартите</a:t>
            </a:r>
            <a:r>
              <a:rPr lang="ru-RU" sz="2400" dirty="0"/>
              <a:t> за </a:t>
            </a:r>
            <a:r>
              <a:rPr lang="ru-RU" sz="2400" dirty="0" err="1"/>
              <a:t>уеб</a:t>
            </a:r>
            <a:r>
              <a:rPr lang="ru-RU" sz="2400" dirty="0"/>
              <a:t> дизайн </a:t>
            </a:r>
            <a:r>
              <a:rPr lang="ru-RU" sz="2400" dirty="0" err="1"/>
              <a:t>казват</a:t>
            </a:r>
            <a:r>
              <a:rPr lang="ru-RU" sz="2400" dirty="0"/>
              <a:t>, че </a:t>
            </a:r>
            <a:r>
              <a:rPr lang="ru-RU" sz="2400" dirty="0" err="1"/>
              <a:t>трябва</a:t>
            </a:r>
            <a:r>
              <a:rPr lang="ru-RU" sz="2400" dirty="0"/>
              <a:t> да е в </a:t>
            </a:r>
            <a:r>
              <a:rPr lang="ru-RU" sz="2400" dirty="0" err="1"/>
              <a:t>горната</a:t>
            </a:r>
            <a:r>
              <a:rPr lang="ru-RU" sz="2400" dirty="0"/>
              <a:t> част на </a:t>
            </a:r>
            <a:r>
              <a:rPr lang="ru-RU" sz="2400" dirty="0" err="1"/>
              <a:t>страницата</a:t>
            </a:r>
            <a:r>
              <a:rPr lang="ru-RU" sz="2400" dirty="0"/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къде</a:t>
            </a:r>
            <a:r>
              <a:rPr lang="ru-RU" sz="2400" dirty="0"/>
              <a:t> да се </a:t>
            </a:r>
            <a:r>
              <a:rPr lang="ru-RU" sz="2400" dirty="0" err="1"/>
              <a:t>постави</a:t>
            </a:r>
            <a:r>
              <a:rPr lang="ru-RU" sz="2400" dirty="0"/>
              <a:t> </a:t>
            </a:r>
            <a:r>
              <a:rPr lang="ru-RU" sz="2400" dirty="0" err="1"/>
              <a:t>функцията</a:t>
            </a:r>
            <a:r>
              <a:rPr lang="ru-RU" sz="2400" dirty="0"/>
              <a:t> за </a:t>
            </a:r>
            <a:r>
              <a:rPr lang="ru-RU" sz="2400" dirty="0" err="1"/>
              <a:t>търсене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5484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3347</TotalTime>
  <Words>464</Words>
  <Application>Microsoft Office PowerPoint</Application>
  <PresentationFormat>On-screen Show (16:9)</PresentationFormat>
  <Paragraphs>51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Диана</dc:creator>
  <cp:lastModifiedBy>Диана</cp:lastModifiedBy>
  <cp:revision>124</cp:revision>
  <dcterms:created xsi:type="dcterms:W3CDTF">2021-09-19T21:56:49Z</dcterms:created>
  <dcterms:modified xsi:type="dcterms:W3CDTF">2021-11-01T20:24:50Z</dcterms:modified>
</cp:coreProperties>
</file>