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gb4Cyux0w4y9y1Zlw4IylwBk6d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FBF6AC-8F86-4200-8C83-B4B3A25F7A30}">
  <a:tblStyle styleId="{8FFBF6AC-8F86-4200-8C83-B4B3A25F7A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hyperlink" Target="https://notepad-plus-plus.org/" TargetMode="External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hyperlink" Target="http://www.freecss.com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hyperlink" Target="https://bg.wikipedia.org/wiki/%D0%A3%D0%B8%D0%BA%D0%B8%D0%BF%D0%B5%D0%B4%D0%B8%D1%8F:%D0%A0%D0%B0%D0%B7%D1%80%D0%B5%D1%88%D0%B5%D0%BD%D0%B8%D1%8F_%D0%B7%D0%B0_%D0%BF%D0%BE%D0%BB%D0%B7%D0%B2%D0%B0%D0%BD%D0%B5_%D0%BD%D0%B0_%D0%BC%D0%B0%D1%82%D0%B5%D1%80%D0%B8%D0%B0%D0%BB%D0%B8" TargetMode="External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websiteplanet.com/bg/website-builders/" TargetMode="External"/><Relationship Id="rId4" Type="http://schemas.openxmlformats.org/officeDocument/2006/relationships/hyperlink" Target="https://bg.flipperworld.org/pc/populyarni-html-vizualni-redaktori" TargetMode="External"/><Relationship Id="rId5" Type="http://schemas.openxmlformats.org/officeDocument/2006/relationships/image" Target="../media/image6.gif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://www.bluegriffon.org/#download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512" y="0"/>
            <a:ext cx="91805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619672" y="1657962"/>
            <a:ext cx="80237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Тема 3. Изграждане, тестване и публикуване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67545" y="2658780"/>
            <a:ext cx="842493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Урок 10. Специализирани софтуерни средства за създаване на уеб сайтове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54843"/>
            <a:ext cx="8289994" cy="3019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0"/>
          <p:cNvSpPr/>
          <p:nvPr/>
        </p:nvSpPr>
        <p:spPr>
          <a:xfrm>
            <a:off x="4609243" y="1059582"/>
            <a:ext cx="34911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https://notepad-plus-plus.org/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284" y="3258531"/>
            <a:ext cx="8289994" cy="1819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29736" y="4604"/>
            <a:ext cx="9036496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3. HTML шаблони (templates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представляват предварително изработен модел на уеб страница, който може да се използва многократно за създаване на множество страници със сходна визия.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Шаблоните от този вид обикновено съдържат следната структура: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горен колонтитул;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съдържателна част (текст, изображения, видео и др.);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менюта и информационни панели;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долен колонтитул.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Използването на WYSIWYG редактор и HTML шаблон гарантира бързото и ефективно създаване на уеб сайтове и не изисква писане на HTML код. Това ги превръща в предпочитан инструмент за създаване на уеб сайтове.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0116" y="3790950"/>
            <a:ext cx="27336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80"/>
            <a:ext cx="9153148" cy="14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/>
          <p:nvPr/>
        </p:nvSpPr>
        <p:spPr>
          <a:xfrm>
            <a:off x="2699792" y="1707654"/>
            <a:ext cx="34695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http://www.freecss.com/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/>
          <p:nvPr/>
        </p:nvSpPr>
        <p:spPr>
          <a:xfrm>
            <a:off x="0" y="35466"/>
            <a:ext cx="903649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4. Авторски права и лицензи при използване на HTML редактори и шаблони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107504" y="586591"/>
            <a:ext cx="892899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Авторите защитават правата върху произведенията си с определен лиценз.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Криейтив Комънс (Creative Commons)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превод от анг. 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Творчески общности 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 набор от стандартните лицензи, които определят права за ползване на дигитални ресурси.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Конкретните права и лицензи, свързани с използването на даден HTML шаблон, най-често са описани в отделна секция, наречена Правила и условия (Terms &amp; Conditions) или Условия за ползване (Terms of Service). Те представляват правно споразумение между автора на HTML шаблона като доставчик на услуга и нейния ползвател.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61" name="Google Shape;1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8014" y="3185123"/>
            <a:ext cx="284797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2" name="Google Shape;162;p13"/>
          <p:cNvGraphicFramePr/>
          <p:nvPr/>
        </p:nvGraphicFramePr>
        <p:xfrm>
          <a:off x="1015950" y="3974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{8FFBF6AC-8F86-4200-8C83-B4B3A25F7A30}</a:tableStyleId>
              </a:tblPr>
              <a:tblGrid>
                <a:gridCol w="828825"/>
                <a:gridCol w="6817600"/>
              </a:tblGrid>
              <a:tr h="1005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ru-RU" sz="2000" u="none" cap="none" strike="noStrike">
                          <a:solidFill>
                            <a:srgbClr val="1B4B78"/>
                          </a:solidFill>
                        </a:rPr>
                      </a:br>
                      <a:endParaRPr sz="2000" u="none" cap="none" strike="noStrike"/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ru-RU" sz="2000" u="none" cap="none" strike="noStrike">
                          <a:solidFill>
                            <a:srgbClr val="2A2A2A"/>
                          </a:solidFill>
                        </a:rPr>
                        <a:t>Разгледайте!</a:t>
                      </a:r>
                      <a:br>
                        <a:rPr b="1" i="0" lang="ru-RU" sz="2000" u="none" cap="none" strike="noStrike">
                          <a:solidFill>
                            <a:srgbClr val="2A2A2A"/>
                          </a:solidFill>
                        </a:rPr>
                      </a:br>
                      <a:r>
                        <a:rPr b="1" i="0" lang="ru-RU" sz="2000" u="none" cap="none" strike="noStrike">
                          <a:solidFill>
                            <a:srgbClr val="2A2A2A"/>
                          </a:solidFill>
                        </a:rPr>
                        <a:t>​Уикипедия</a:t>
                      </a:r>
                      <a:r>
                        <a:rPr i="0" lang="ru-RU" sz="2000" u="none" cap="none" strike="noStrike">
                          <a:solidFill>
                            <a:srgbClr val="2A2A2A"/>
                          </a:solidFill>
                        </a:rPr>
                        <a:t>: </a:t>
                      </a:r>
                      <a:r>
                        <a:rPr i="0" lang="ru-RU" sz="2000" u="sng" cap="none" strike="noStrike">
                          <a:solidFill>
                            <a:srgbClr val="1B4B78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Разрешения за ползване на материали</a:t>
                      </a:r>
                      <a:endParaRPr i="0" sz="2000" u="none" cap="none" strike="noStrike">
                        <a:solidFill>
                          <a:srgbClr val="2A2A2A"/>
                        </a:solidFill>
                      </a:endParaRPr>
                    </a:p>
                  </a:txBody>
                  <a:tcPr marT="45725" marB="45725" marR="114300" marL="1143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5F0"/>
                    </a:solidFill>
                  </a:tcPr>
                </a:tc>
              </a:tr>
            </a:tbl>
          </a:graphicData>
        </a:graphic>
      </p:graphicFrame>
      <p:pic>
        <p:nvPicPr>
          <p:cNvPr descr="Picture" id="163" name="Google Shape;16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0785" y="4405111"/>
            <a:ext cx="398887" cy="39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878" y="0"/>
            <a:ext cx="7796986" cy="276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787774"/>
            <a:ext cx="9071992" cy="222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44000" cy="5136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0412" y="847412"/>
            <a:ext cx="4323175" cy="34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15"/>
            <a:ext cx="9150080" cy="5140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/>
          <p:nvPr/>
        </p:nvSpPr>
        <p:spPr>
          <a:xfrm>
            <a:off x="512138" y="1462013"/>
            <a:ext cx="84523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Компетентности като очаквани резултати от обучението: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 редактори и средства за разработка на уеб сайт;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 готови шаблони и форми;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Обяснява и спазва различните типове права и лицензи по отношение на използваните шаблони.</a:t>
            </a: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24046" y="339502"/>
            <a:ext cx="903649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3.2. Специализирани софтуерни средства за създаване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уеб сайтове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107504" y="195486"/>
            <a:ext cx="8928992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Създаването и редактирането на уеб страници, базирани на езика HTML, може да се извърши чрез HTML редактори и HTML приставки.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 HTML редакторите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са предназначени за създаване на уеб страници. Въпреки че уеб страниците, базирани на HTML, могат да бъдат написани с всеки текстов редактор. 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HTML редакторите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предлагат удобство и допълнителна функционалност, например структуриране на кода, възможност за тестване на страницата в различни браузъри и при различни разделителни способности, форматиране на съдържанието или добавяне на мултимедийни файлове само с влачене.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-19392" y="41166"/>
            <a:ext cx="903649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2. Видове HTML редактори</a:t>
            </a:r>
            <a: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делят се на текстови и графични (визуални)    </a:t>
            </a:r>
            <a:br>
              <a:rPr lang="ru-RU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9162"/>
            <a:ext cx="9148923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 txBox="1"/>
          <p:nvPr/>
        </p:nvSpPr>
        <p:spPr>
          <a:xfrm>
            <a:off x="107504" y="1091520"/>
            <a:ext cx="4203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971600" y="2896721"/>
            <a:ext cx="763284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Текстовите HTML редактори са редактори, в които HTML кодът се пише в явен текст.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Notepad                   Repl.it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Notepad++               Komodo Edit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Sublime Text            CoffeeCup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MS Visual Studio      Eclipse</a:t>
            </a:r>
            <a:b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NetBeans                  Aptana Studio 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123558" y="339502"/>
            <a:ext cx="896448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 Графичните HTML редактори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са изградени на базата на </a:t>
            </a: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принципа WYSIWYG (What You See Is What You Get)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 предоставят възможност на автора да вижда в реално време резултата от своите действия.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Някои редактори притежават собствена интерпретираща среда, други асоциират външни уеб клиенти за интерпретация на HTML кода.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Графичните HTML редактори се делят на: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редактори с визуализиране на кода,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които показват изглед на интерфейса на приложението с възможност за редактиране на кода, изглед за предварителен преглед на страницата и смесен изглед.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редактори без визуализиране на кода - 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този тип редактори из­ползват Drag and Drop технология за изграждане на структурата на страницата, вмъкване на мултимедийно съдържание и добавя­не на менюта и хипервръзки.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0" y="9177"/>
            <a:ext cx="457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WYSIWYG редактори - самостоятелни инсталационни програми: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Amaya                     openElement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KompoZer               SeaMonkey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RocketCake             WebSite X5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CoffeeCup               Dreamweaver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         Mobirise                  Google Web Designer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7"/>
          <p:cNvSpPr/>
          <p:nvPr/>
        </p:nvSpPr>
        <p:spPr>
          <a:xfrm>
            <a:off x="4735468" y="30211"/>
            <a:ext cx="442798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WYSIWYG редактори - уеб приложения: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Sites             Site123.com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Webnode                  Squarespace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Weebly                      Jimdo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Wix                             WordPress.com</a:t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Simplesite                 Drupal</a:t>
            </a:r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2306578" y="445699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 Най-добри уеб редактори за 2021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Популярни HTML визуални редактори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23" name="Google Shape;12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1313" y="447890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3630" y="2040502"/>
            <a:ext cx="497205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2" y="339502"/>
            <a:ext cx="918875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"/>
          <p:cNvSpPr/>
          <p:nvPr/>
        </p:nvSpPr>
        <p:spPr>
          <a:xfrm>
            <a:off x="2123728" y="4083918"/>
            <a:ext cx="51335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http://www.bluegriffon.org/#download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4400" y="116500"/>
            <a:ext cx="6768752" cy="4991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2021-09-19T21:56:49Z</dcterms:created>
  <dc:creator>Диана</dc:creator>
</cp:coreProperties>
</file>