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Merriweather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jVFC3xEZg6Nj2fT8nYp90Vi1BE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BA9DFE-1A76-4F9F-894A-9C46E25B6918}">
  <a:tblStyle styleId="{3ABA9DFE-1A76-4F9F-894A-9C46E25B691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erriweatherSa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Sans-boldItalic.fntdata"/><Relationship Id="rId30" Type="http://schemas.openxmlformats.org/officeDocument/2006/relationships/font" Target="fonts/Merriweather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46a36d7d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c46a36d7d9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46a36d7d9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c46a36d7d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c46a36d7d9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46a36d7d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c46a36d7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c46a36d7d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46a36d7d9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c46a36d7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c46a36d7d9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t-study.weebly.com/uploads/2/1/4/0/21407078/stress.docx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hyperlink" Target="https://tutorials.bg/kursove/html-css-uroci/Vavedenie-v-CSS3-5/id-selektori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w3schools.com/css/css_font.asp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w3schools.com/" TargetMode="External"/><Relationship Id="rId4" Type="http://schemas.openxmlformats.org/officeDocument/2006/relationships/hyperlink" Target="https://www.w3schools.com/cssref/css_selectors.asp" TargetMode="External"/><Relationship Id="rId5" Type="http://schemas.openxmlformats.org/officeDocument/2006/relationships/hyperlink" Target="https://www.w3schools.com/cssref/css_selectors.asp" TargetMode="External"/><Relationship Id="rId6" Type="http://schemas.openxmlformats.org/officeDocument/2006/relationships/hyperlink" Target="https://www.w3schools.com/cssref/css_selectors.asp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file/d/1Iw5YftjQ8BpHXKsreDJOovEOXrnN4fZB/view?usp=sharing" TargetMode="External"/><Relationship Id="rId4" Type="http://schemas.openxmlformats.org/officeDocument/2006/relationships/hyperlink" Target="https://drive.google.com/file/d/1RDR4jd4dzDCz1zuTpkoCRwKKnhZx2LIr/view?usp=sharing" TargetMode="External"/><Relationship Id="rId5" Type="http://schemas.openxmlformats.org/officeDocument/2006/relationships/hyperlink" Target="https://drive.google.com/file/d/1b4KNcEoyQTKva9VYUJrk-L6_f1niH-K_/view?usp=sharing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pDzOzk1ffOg" TargetMode="External"/><Relationship Id="rId10" Type="http://schemas.openxmlformats.org/officeDocument/2006/relationships/hyperlink" Target="https://youtu.be/pDzOzk1ffOg" TargetMode="External"/><Relationship Id="rId13" Type="http://schemas.openxmlformats.org/officeDocument/2006/relationships/hyperlink" Target="https://tutorials.bg/kursove/html-css-uroci/Vavedenie-v-CSS3-5/vuvedenie-v-css3" TargetMode="External"/><Relationship Id="rId12" Type="http://schemas.openxmlformats.org/officeDocument/2006/relationships/hyperlink" Target="https://youtu.be/pDzOzk1ffO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ss.maxdesign.com.au/selectutorial/index.htm" TargetMode="External"/><Relationship Id="rId4" Type="http://schemas.openxmlformats.org/officeDocument/2006/relationships/hyperlink" Target="https://www.w3schools.com/css/default.asp" TargetMode="External"/><Relationship Id="rId9" Type="http://schemas.openxmlformats.org/officeDocument/2006/relationships/hyperlink" Target="https://chrome.google.com/webstore/detail/colorzilla/bhlhnicpbhignbdhedgjhgdocnmhomnp?hl=bg" TargetMode="External"/><Relationship Id="rId5" Type="http://schemas.openxmlformats.org/officeDocument/2006/relationships/hyperlink" Target="https://www.w3schools.com/css/default.asp" TargetMode="External"/><Relationship Id="rId6" Type="http://schemas.openxmlformats.org/officeDocument/2006/relationships/hyperlink" Target="https://www.101computing.net/category/html-css-javascript/" TargetMode="External"/><Relationship Id="rId7" Type="http://schemas.openxmlformats.org/officeDocument/2006/relationships/hyperlink" Target="https://chrome.google.com/webstore/detail/colorzilla/bhlhnicpbhignbdhedgjhgdocnmhomnp?hl=bg" TargetMode="External"/><Relationship Id="rId8" Type="http://schemas.openxmlformats.org/officeDocument/2006/relationships/hyperlink" Target="https://chrome.google.com/webstore/detail/colorzilla/bhlhnicpbhignbdhedgjhgdocnmhomnp?hl=b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3schools.com/css/css_combinators.asp" TargetMode="External"/><Relationship Id="rId4" Type="http://schemas.openxmlformats.org/officeDocument/2006/relationships/hyperlink" Target="https://www.w3schools.com/css/css_pseudo_elements.asp" TargetMode="External"/><Relationship Id="rId5" Type="http://schemas.openxmlformats.org/officeDocument/2006/relationships/hyperlink" Target="https://www.w3schools.com/css/css_pseudo_elements.asp" TargetMode="External"/><Relationship Id="rId6" Type="http://schemas.openxmlformats.org/officeDocument/2006/relationships/hyperlink" Target="https://www.w3schools.com/css/css_pseudo_classes.asp" TargetMode="External"/><Relationship Id="rId7" Type="http://schemas.openxmlformats.org/officeDocument/2006/relationships/hyperlink" Target="https://www.w3schools.com/css/css_attribute_selectors.as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utorials.bg/kursove/html-css-uroci/Vavedenie-v-CSS3-5/tagove" TargetMode="External"/><Relationship Id="rId4" Type="http://schemas.openxmlformats.org/officeDocument/2006/relationships/hyperlink" Target="https://tutorials.bg/kursove/html-css-uroci/Vavedenie-v-CSS3-5/tagov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50395" y="771550"/>
            <a:ext cx="86558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0395" y="2355726"/>
            <a:ext cx="84249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17. Визуално оформление на уеб сайт с използване на CSS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(упражнение)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46a36d7d9_0_38"/>
          <p:cNvSpPr/>
          <p:nvPr/>
        </p:nvSpPr>
        <p:spPr>
          <a:xfrm>
            <a:off x="143558" y="275102"/>
            <a:ext cx="885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1.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Разгледайте примера и дискутирайте цветовете на отделните параграфи.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c46a36d7d9_0_38"/>
          <p:cNvSpPr/>
          <p:nvPr/>
        </p:nvSpPr>
        <p:spPr>
          <a:xfrm>
            <a:off x="143550" y="644400"/>
            <a:ext cx="6750600" cy="4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&lt;!DOCTYPE html&gt;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meta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charset="utf-8"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title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3дравей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title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body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ru-RU" sz="17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"color: red;"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CSS_1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CSS-red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ru-RU" sz="17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"color: green;"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 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again CSS_2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         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ru-RU" sz="17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"color: blue;"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again CSS_3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       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again CSS_4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body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ru-RU" sz="17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7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ru-RU" sz="17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52" name="Google Shape;152;g1c46a36d7d9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854" y="644410"/>
            <a:ext cx="3209925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c46a36d7d9_0_38"/>
          <p:cNvSpPr txBox="1"/>
          <p:nvPr/>
        </p:nvSpPr>
        <p:spPr>
          <a:xfrm>
            <a:off x="243000" y="0"/>
            <a:ext cx="4819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50">
                <a:solidFill>
                  <a:srgbClr val="2A2A2A"/>
                </a:solidFill>
                <a:highlight>
                  <a:srgbClr val="F6F5F0"/>
                </a:highlight>
              </a:rPr>
              <a:t>б) наследяване на правила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46a36d7d9_0_47"/>
          <p:cNvSpPr txBox="1"/>
          <p:nvPr/>
        </p:nvSpPr>
        <p:spPr>
          <a:xfrm>
            <a:off x="76500" y="339750"/>
            <a:ext cx="8991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highlight>
                  <a:srgbClr val="F6F5F0"/>
                </a:highlight>
              </a:rPr>
              <a:t>4. Вътрешни стилове (</a:t>
            </a:r>
            <a:r>
              <a:rPr b="1" lang="ru-RU" sz="1900">
                <a:solidFill>
                  <a:srgbClr val="8D2424"/>
                </a:solidFill>
                <a:highlight>
                  <a:srgbClr val="F6F5F0"/>
                </a:highlight>
              </a:rPr>
              <a:t>Internal Style Sheet</a:t>
            </a:r>
            <a:r>
              <a:rPr b="1" lang="ru-RU" sz="1900">
                <a:solidFill>
                  <a:schemeClr val="dk1"/>
                </a:solidFill>
                <a:highlight>
                  <a:srgbClr val="F6F5F0"/>
                </a:highlight>
              </a:rPr>
              <a:t>)</a:t>
            </a:r>
            <a:r>
              <a:rPr lang="ru-RU" sz="1900">
                <a:solidFill>
                  <a:schemeClr val="dk1"/>
                </a:solidFill>
                <a:highlight>
                  <a:srgbClr val="F6F5F0"/>
                </a:highlight>
              </a:rPr>
              <a:t> </a:t>
            </a:r>
            <a:endParaRPr sz="1900">
              <a:solidFill>
                <a:schemeClr val="dk1"/>
              </a:solidFill>
              <a:highlight>
                <a:srgbClr val="F6F5F0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2E302B"/>
                </a:solidFill>
                <a:highlight>
                  <a:srgbClr val="F6F5F0"/>
                </a:highlight>
              </a:rPr>
              <a:t>При вътрешните набори от стилове се използва стилове за страницата в самия документ, като по този начин се осъществява цялостно форматиране на съдържанието.</a:t>
            </a:r>
            <a:endParaRPr b="1" sz="1900">
              <a:solidFill>
                <a:srgbClr val="2E302B"/>
              </a:solidFill>
              <a:highlight>
                <a:srgbClr val="F6F5F0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8D2424"/>
                </a:solidFill>
                <a:highlight>
                  <a:srgbClr val="F6F5F0"/>
                </a:highlight>
              </a:rPr>
              <a:t>Важно! </a:t>
            </a:r>
            <a:r>
              <a:rPr lang="ru-RU" sz="1900">
                <a:solidFill>
                  <a:srgbClr val="8D2424"/>
                </a:solidFill>
                <a:highlight>
                  <a:srgbClr val="F6F5F0"/>
                </a:highlight>
              </a:rPr>
              <a:t>Помества се в частта </a:t>
            </a:r>
            <a:r>
              <a:rPr b="1" lang="ru-RU" sz="1900">
                <a:solidFill>
                  <a:srgbClr val="8D2424"/>
                </a:solidFill>
                <a:highlight>
                  <a:srgbClr val="F6F5F0"/>
                </a:highlight>
              </a:rPr>
              <a:t>head</a:t>
            </a:r>
            <a:r>
              <a:rPr lang="ru-RU" sz="1900">
                <a:solidFill>
                  <a:srgbClr val="8D2424"/>
                </a:solidFill>
                <a:highlight>
                  <a:srgbClr val="F6F5F0"/>
                </a:highlight>
              </a:rPr>
              <a:t>, след тага </a:t>
            </a:r>
            <a:r>
              <a:rPr b="1" lang="ru-RU" sz="1900">
                <a:solidFill>
                  <a:srgbClr val="8D2424"/>
                </a:solidFill>
                <a:highlight>
                  <a:srgbClr val="F6F5F0"/>
                </a:highlight>
              </a:rPr>
              <a:t>title</a:t>
            </a:r>
            <a:r>
              <a:rPr lang="ru-RU" sz="1900">
                <a:solidFill>
                  <a:srgbClr val="8D2424"/>
                </a:solidFill>
                <a:highlight>
                  <a:srgbClr val="F6F5F0"/>
                </a:highlight>
              </a:rPr>
              <a:t>.</a:t>
            </a:r>
            <a:endParaRPr sz="1900">
              <a:solidFill>
                <a:srgbClr val="8D2424"/>
              </a:solidFill>
              <a:highlight>
                <a:srgbClr val="F6F5F0"/>
              </a:highlight>
            </a:endParaRPr>
          </a:p>
        </p:txBody>
      </p:sp>
      <p:sp>
        <p:nvSpPr>
          <p:cNvPr id="160" name="Google Shape;160;g1c46a36d7d9_0_47"/>
          <p:cNvSpPr txBox="1"/>
          <p:nvPr/>
        </p:nvSpPr>
        <p:spPr>
          <a:xfrm>
            <a:off x="202500" y="2997000"/>
            <a:ext cx="8865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0">
                <a:solidFill>
                  <a:srgbClr val="2A2A2A"/>
                </a:solidFill>
                <a:highlight>
                  <a:srgbClr val="F6F5F0"/>
                </a:highlight>
              </a:rPr>
              <a:t>Задача 2. </a:t>
            </a:r>
            <a:r>
              <a:rPr lang="ru-RU" sz="1950">
                <a:solidFill>
                  <a:srgbClr val="2A2A2A"/>
                </a:solidFill>
                <a:highlight>
                  <a:srgbClr val="F6F5F0"/>
                </a:highlight>
              </a:rPr>
              <a:t>Отворете страницата </a:t>
            </a:r>
            <a:r>
              <a:rPr b="1" lang="ru-RU" sz="1950">
                <a:solidFill>
                  <a:srgbClr val="2A2A2A"/>
                </a:solidFill>
                <a:highlight>
                  <a:srgbClr val="F6F5F0"/>
                </a:highlight>
              </a:rPr>
              <a:t>stress.html </a:t>
            </a:r>
            <a:endParaRPr b="1" sz="1950">
              <a:solidFill>
                <a:srgbClr val="2A2A2A"/>
              </a:solidFill>
              <a:highlight>
                <a:srgbClr val="F6F5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50">
                <a:solidFill>
                  <a:srgbClr val="2A2A2A"/>
                </a:solidFill>
                <a:highlight>
                  <a:srgbClr val="F6F5F0"/>
                </a:highlight>
              </a:rPr>
              <a:t>(</a:t>
            </a:r>
            <a:r>
              <a:rPr b="1" lang="ru-RU" sz="1950">
                <a:solidFill>
                  <a:srgbClr val="FF0000"/>
                </a:solidFill>
                <a:highlight>
                  <a:srgbClr val="F6F5F0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от практическото изпитване</a:t>
            </a:r>
            <a:r>
              <a:rPr lang="ru-RU" sz="1950">
                <a:solidFill>
                  <a:srgbClr val="2A2A2A"/>
                </a:solidFill>
                <a:highlight>
                  <a:srgbClr val="F6F5F0"/>
                </a:highlight>
              </a:rPr>
              <a:t>).</a:t>
            </a:r>
            <a:endParaRPr sz="1950">
              <a:solidFill>
                <a:srgbClr val="2A2A2A"/>
              </a:solidFill>
              <a:highlight>
                <a:srgbClr val="F6F5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2A2A2A"/>
              </a:solidFill>
              <a:highlight>
                <a:srgbClr val="F6F5F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50">
                <a:solidFill>
                  <a:srgbClr val="2A2A2A"/>
                </a:solidFill>
                <a:highlight>
                  <a:srgbClr val="F6F5F0"/>
                </a:highlight>
              </a:rPr>
              <a:t> Използвайки </a:t>
            </a:r>
            <a:r>
              <a:rPr b="1" lang="ru-RU" sz="1950">
                <a:solidFill>
                  <a:srgbClr val="8D2424"/>
                </a:solidFill>
                <a:highlight>
                  <a:srgbClr val="F6F5F0"/>
                </a:highlight>
              </a:rPr>
              <a:t>Internal Style Sheet </a:t>
            </a:r>
            <a:r>
              <a:rPr lang="ru-RU" sz="1950">
                <a:solidFill>
                  <a:srgbClr val="2A2A2A"/>
                </a:solidFill>
                <a:highlight>
                  <a:srgbClr val="F6F5F0"/>
                </a:highlight>
              </a:rPr>
              <a:t>и</a:t>
            </a:r>
            <a:r>
              <a:rPr b="1" lang="ru-RU" sz="1950">
                <a:solidFill>
                  <a:srgbClr val="8D2424"/>
                </a:solidFill>
                <a:highlight>
                  <a:srgbClr val="F6F5F0"/>
                </a:highlight>
              </a:rPr>
              <a:t> </a:t>
            </a:r>
            <a:r>
              <a:rPr lang="ru-RU" sz="1950">
                <a:solidFill>
                  <a:srgbClr val="2A2A2A"/>
                </a:solidFill>
                <a:highlight>
                  <a:srgbClr val="F6F5F0"/>
                </a:highlight>
              </a:rPr>
              <a:t>редактирайте страницата до вида: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87" y="88585"/>
            <a:ext cx="8388426" cy="496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0" y="-11810"/>
            <a:ext cx="911405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ID селектор -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позволяват да маркираме точно определен елемент по определен начин и само за този елемент да приложим по-различни стилове от останалите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5045" y="987798"/>
            <a:ext cx="91140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3.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 използвате ID селектор, преобразувайте параграфа на ред 14 с различни правила (стил) от останалите параграфи: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3" y="1634128"/>
            <a:ext cx="4464125" cy="350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/>
          <p:nvPr/>
        </p:nvSpPr>
        <p:spPr>
          <a:xfrm>
            <a:off x="6449071" y="2211710"/>
            <a:ext cx="10995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резултат: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74" name="Google Shape;1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8206" y="2787774"/>
            <a:ext cx="4440896" cy="212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"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206" y="51368"/>
            <a:ext cx="5124564" cy="500975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5124565" y="699542"/>
            <a:ext cx="399593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Важно!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Обърнете внимание на ред 9 и ред 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се задава ID стила - 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id="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part1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- име!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се избира конкретен идентификатор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Покажете резултата от примера и дискутирайте особеностите!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5292080" y="3651870"/>
            <a:ext cx="3533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Подробности вижте във видеото: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5891138" y="4299942"/>
            <a:ext cx="24627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TUTORIALS.BG - ВИДЕО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/>
          <p:nvPr/>
        </p:nvSpPr>
        <p:spPr>
          <a:xfrm>
            <a:off x="-35241" y="23025"/>
            <a:ext cx="917924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Class селектор -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CSS можем да групираме множество от елементите посредством техния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 клас (class)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При използване на класа като селектор правилото ще се приложи към всеки елемент, на който е присвоен този клас.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Можем да използваме следния синтаксис: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селектор.клас {свойство: стойност;}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да приложим правилото към всички елементи, които са едновременно от зададения вид и клас.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33103" y="1962016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4.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 използвате Class селектор, преобразувайте параграфа на ред 18 и 20 с различни правила (стил) от останалите параграфи: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107504" y="2931790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​​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darkgreen;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text-align: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right;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font-family: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Cambria, Cochin, Georgia, Times, serif;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font-style: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italic;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font-weight: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bold;</a:t>
            </a:r>
            <a:endParaRPr/>
          </a:p>
        </p:txBody>
      </p:sp>
      <p:sp>
        <p:nvSpPr>
          <p:cNvPr id="190" name="Google Shape;190;p12"/>
          <p:cNvSpPr/>
          <p:nvPr/>
        </p:nvSpPr>
        <p:spPr>
          <a:xfrm>
            <a:off x="5364088" y="2894230"/>
            <a:ext cx="33512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Избор на шрифт е важно!</a:t>
            </a:r>
            <a:b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към сайта: </a:t>
            </a: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 Fonts &gt;&gt;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"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00" y="627534"/>
            <a:ext cx="9030341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>
            <a:off x="179512" y="68166"/>
            <a:ext cx="885698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Други селектори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CSS селекторите са модели, използвани за избор на елемента (елементите), които искате със стил.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Всички селектори разгледайте на сайта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W3Schools Online Web Tutorials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Селектори на CSS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179512" y="2355726"/>
            <a:ext cx="88569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Външен CSS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кодът се поставя във файл с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разширение .css.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След това този файл може да се използва във всяка една страница от уеб сайта. Така че стилът ще се намира на едно място и при промяна ще се отразява на всички уеб страници.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/>
          <p:nvPr/>
        </p:nvSpPr>
        <p:spPr>
          <a:xfrm>
            <a:off x="0" y="28217"/>
            <a:ext cx="9036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5.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Ще направим един най-прост CSS файл.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Отворете текстов редактор, и напишете в него следния код: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323528" y="974214"/>
            <a:ext cx="561662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background-color: #d17171;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font-family: arial, helvetica, sans-serif;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font-size: 16px;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color: #cccccc;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149858" y="3836536"/>
            <a:ext cx="89941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След това съхранете файла като му зададете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разширение .css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 например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myfile.css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/>
          <p:nvPr/>
        </p:nvSpPr>
        <p:spPr>
          <a:xfrm>
            <a:off x="893333" y="554057"/>
            <a:ext cx="727280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&lt;!DOCTYPE html&gt;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&lt;title&gt;Заглавие на страницата&lt;/title&gt;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&lt;meta charset=utf-8 /&gt;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&lt;link rel=stylesheet type="text/css" href="myfile.css" /&gt;</a:t>
            </a:r>
            <a:br>
              <a:rPr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&lt;/head&gt;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&lt;p&gt;Hello CSS_1&lt;/CSS-red&gt;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&lt;p&gt;Hello again CSS_2&lt;/p&gt;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&lt;p&gt;Hello again CSS_3&lt;/p&gt;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&lt;p&gt;Hello again CSS_4&lt;/p&gt;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122949" y="123478"/>
            <a:ext cx="88866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В нова HTML страница с име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outside_css.html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приложете примера: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94487" cy="434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/>
          <p:nvPr/>
        </p:nvSpPr>
        <p:spPr>
          <a:xfrm>
            <a:off x="251520" y="123478"/>
            <a:ext cx="84249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Обърнете внимание в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секцията &lt;head&gt;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кода: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​​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&lt;link rel=stylesheet type="text/css" href="myfile.css" /&gt;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213564" y="1562156"/>
            <a:ext cx="878497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Това е връзката към външен css файл!!!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да работи този ефект, както е направен линка към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myfile.css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 примера, е нужно CSS файла да се намира в същата директория, в която се намират и HTML страниците. В противен случай трябва да се укаже пътя до CSS файла.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idx="1" type="body"/>
          </p:nvPr>
        </p:nvSpPr>
        <p:spPr>
          <a:xfrm>
            <a:off x="107504" y="483518"/>
            <a:ext cx="8928992" cy="3616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b="1" lang="ru-RU">
                <a:solidFill>
                  <a:srgbClr val="0070C0"/>
                </a:solidFill>
              </a:rPr>
              <a:t>Проект: „Свети Георги“</a:t>
            </a:r>
            <a:endParaRPr b="1">
              <a:solidFill>
                <a:srgbClr val="0070C0"/>
              </a:solidFill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Преобразете страницата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Свети Георги</a:t>
            </a:r>
            <a:r>
              <a:rPr lang="ru-RU"/>
              <a:t> със средствата на CSS. 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Като използвате наличните ресурси от </a:t>
            </a:r>
            <a:r>
              <a:rPr lang="ru-RU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scripta.zip</a:t>
            </a:r>
            <a:r>
              <a:rPr lang="ru-RU"/>
              <a:t>  създайте 	уеб страница по подобие на </a:t>
            </a:r>
            <a:r>
              <a:rPr lang="ru-RU" u="sng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mockup.png</a:t>
            </a:r>
            <a:r>
              <a:rPr lang="ru-RU"/>
              <a:t>.</a:t>
            </a:r>
            <a:endParaRPr/>
          </a:p>
          <a:p>
            <a:pPr indent="-182563" lvl="0" marL="38576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79664" y="333316"/>
            <a:ext cx="25922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Полезни връзки: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67544" y="915566"/>
            <a:ext cx="741682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1. </a:t>
            </a: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selectors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2. </a:t>
            </a: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W3 Schools CSS</a:t>
            </a:r>
            <a:b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3. </a:t>
            </a: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101 Computing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​4. Генератор на цветове - </a:t>
            </a: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Colorzilla</a:t>
            </a:r>
            <a:b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5. </a:t>
            </a: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Видео уроци - Телерик</a:t>
            </a:r>
            <a:b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6. </a:t>
            </a: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Видео уроци - Иван Гатака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0" y="267494"/>
            <a:ext cx="91440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Употреба на CSS: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вградени стилове (Inline Style) 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като използваме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атрибута за конкретен HTML елемент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вътрешни стилове (Internal Style Sheet)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използваме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&lt;style&gt;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елемента в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секцията, т.е. използва стилове за страницата в самия документ, като по този начин се осъществява цялостно форматиране на съдържанието. 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външни стилове (External Style Sheet)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в този случай CSS кода се отделя във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външен файл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 разширение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*.css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което обуславя и по-лесната му поддръжка.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467544" y="267359"/>
            <a:ext cx="16017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Inline Style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3638"/>
            <a:ext cx="2985557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/>
          <p:nvPr/>
        </p:nvSpPr>
        <p:spPr>
          <a:xfrm>
            <a:off x="3169142" y="135231"/>
            <a:ext cx="26845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Style Sheet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0708" y="1123257"/>
            <a:ext cx="3001451" cy="377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6414954" y="135230"/>
            <a:ext cx="2732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Style Sheet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15" name="Google Shape;1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2159" y="987575"/>
            <a:ext cx="3166947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179512" y="123478"/>
            <a:ext cx="87849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кодът представлява последователност от правила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всяко от които започва със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селектори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последвани от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блок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дефиниции от свойства и стойности, които им се присвояват.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Примерна структура на едно CSS правило е: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067694"/>
            <a:ext cx="8924276" cy="256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/>
          <p:nvPr/>
        </p:nvSpPr>
        <p:spPr>
          <a:xfrm>
            <a:off x="151055" y="0"/>
            <a:ext cx="29216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Видове селектори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p7"/>
          <p:cNvGraphicFramePr/>
          <p:nvPr/>
        </p:nvGraphicFramePr>
        <p:xfrm>
          <a:off x="156155" y="464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{3ABA9DFE-1A76-4F9F-894A-9C46E25B6918}</a:tableStyleId>
              </a:tblPr>
              <a:tblGrid>
                <a:gridCol w="6903725"/>
              </a:tblGrid>
              <a:tr h="126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а) прости селектори таг </a:t>
                      </a:r>
                      <a:endParaRPr b="1" i="0" sz="18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селектор</a:t>
                      </a: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 - представлява име на HTML елемент (таг) 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ID селектор</a:t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class селектор</a:t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sp>
        <p:nvSpPr>
          <p:cNvPr id="128" name="Google Shape;128;p7"/>
          <p:cNvSpPr/>
          <p:nvPr/>
        </p:nvSpPr>
        <p:spPr>
          <a:xfrm>
            <a:off x="179512" y="1851670"/>
            <a:ext cx="8856984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вложени селектори, комбинатори (</a:t>
            </a:r>
            <a:r>
              <a:rPr b="1" lang="ru-RU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Combinator selectors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връзка между селекторите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комбинатора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псевдоелементи </a:t>
            </a: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</a:t>
            </a:r>
            <a:r>
              <a:rPr b="1" lang="ru-RU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Pseudo-elements selectors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стилизиране на определени части от елемент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​г) пресвдокласове (</a:t>
            </a:r>
            <a:r>
              <a:rPr b="1" lang="ru-RU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Pseudo-class selectors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дефиниране на специално състояние на елемент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д) селектори на атрибути (</a:t>
            </a:r>
            <a:r>
              <a:rPr b="1" lang="ru-RU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Attribute selectors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стилизират елементи, които имат специфични атрибути или стойности на атрибути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g1c46a36d7d9_0_0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{3ABA9DFE-1A76-4F9F-894A-9C46E25B6918}</a:tableStyleId>
              </a:tblPr>
              <a:tblGrid>
                <a:gridCol w="3676650"/>
              </a:tblGrid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Да усвоим таг селектора!</a:t>
                      </a:r>
                      <a:endParaRPr b="1" sz="1800">
                        <a:solidFill>
                          <a:srgbClr val="626262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Разгледайте примера &gt;&gt;</a:t>
                      </a:r>
                      <a:endParaRPr b="1" sz="1800">
                        <a:solidFill>
                          <a:srgbClr val="626262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5" name="Google Shape;135;g1c46a36d7d9_0_0"/>
          <p:cNvSpPr txBox="1"/>
          <p:nvPr/>
        </p:nvSpPr>
        <p:spPr>
          <a:xfrm>
            <a:off x="4921800" y="1173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&lt;!DOCTYPE html&gt;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&lt;html&gt;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&lt;head&gt;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   </a:t>
            </a:r>
            <a:r>
              <a:rPr b="1" lang="ru-RU">
                <a:solidFill>
                  <a:srgbClr val="8D2424"/>
                </a:solidFill>
                <a:highlight>
                  <a:srgbClr val="F6F5F0"/>
                </a:highlight>
              </a:rPr>
              <a:t>&lt;style&gt;</a:t>
            </a:r>
            <a:endParaRPr b="1">
              <a:solidFill>
                <a:srgbClr val="8D2424"/>
              </a:solidFill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   </a:t>
            </a:r>
            <a:r>
              <a:rPr b="1" lang="ru-RU">
                <a:solidFill>
                  <a:srgbClr val="24678D"/>
                </a:solidFill>
                <a:highlight>
                  <a:srgbClr val="F6F5F0"/>
                </a:highlight>
              </a:rPr>
              <a:t> p </a:t>
            </a:r>
            <a:r>
              <a:rPr b="1" lang="ru-RU">
                <a:highlight>
                  <a:srgbClr val="F6F5F0"/>
                </a:highlight>
              </a:rPr>
              <a:t>{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         </a:t>
            </a:r>
            <a:r>
              <a:rPr b="1" lang="ru-RU">
                <a:solidFill>
                  <a:srgbClr val="8D2424"/>
                </a:solidFill>
                <a:highlight>
                  <a:srgbClr val="F6F5F0"/>
                </a:highlight>
              </a:rPr>
              <a:t>color: red;</a:t>
            </a:r>
            <a:endParaRPr b="1">
              <a:solidFill>
                <a:srgbClr val="8D2424"/>
              </a:solidFill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8D2424"/>
                </a:solidFill>
                <a:highlight>
                  <a:srgbClr val="F6F5F0"/>
                </a:highlight>
              </a:rPr>
              <a:t>               text-align: center;</a:t>
            </a:r>
            <a:endParaRPr b="1">
              <a:solidFill>
                <a:srgbClr val="8D2424"/>
              </a:solidFill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8D2424"/>
                </a:solidFill>
                <a:highlight>
                  <a:srgbClr val="F6F5F0"/>
                </a:highlight>
              </a:rPr>
              <a:t>             }</a:t>
            </a:r>
            <a:endParaRPr b="1">
              <a:solidFill>
                <a:srgbClr val="8D2424"/>
              </a:solidFill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   </a:t>
            </a:r>
            <a:r>
              <a:rPr b="1" lang="ru-RU">
                <a:solidFill>
                  <a:srgbClr val="8D2424"/>
                </a:solidFill>
                <a:highlight>
                  <a:srgbClr val="F6F5F0"/>
                </a:highlight>
              </a:rPr>
              <a:t> &lt;/style&gt;</a:t>
            </a:r>
            <a:endParaRPr b="1">
              <a:solidFill>
                <a:srgbClr val="8D2424"/>
              </a:solidFill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&lt;/head&gt;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&lt;body&gt;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    &lt;</a:t>
            </a:r>
            <a:r>
              <a:rPr b="1" lang="ru-RU">
                <a:solidFill>
                  <a:srgbClr val="24678D"/>
                </a:solidFill>
                <a:highlight>
                  <a:srgbClr val="F6F5F0"/>
                </a:highlight>
              </a:rPr>
              <a:t>p</a:t>
            </a:r>
            <a:r>
              <a:rPr b="1" lang="ru-RU">
                <a:highlight>
                  <a:srgbClr val="F6F5F0"/>
                </a:highlight>
              </a:rPr>
              <a:t>&gt;Здравей свят!&lt;/p&gt;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    &lt;</a:t>
            </a:r>
            <a:r>
              <a:rPr b="1" lang="ru-RU">
                <a:solidFill>
                  <a:srgbClr val="24678D"/>
                </a:solidFill>
                <a:highlight>
                  <a:srgbClr val="F6F5F0"/>
                </a:highlight>
              </a:rPr>
              <a:t>p</a:t>
            </a:r>
            <a:r>
              <a:rPr b="1" lang="ru-RU">
                <a:highlight>
                  <a:srgbClr val="F6F5F0"/>
                </a:highlight>
              </a:rPr>
              <a:t>&gt;Тези параграфи са стилизирани с CSS.&lt;/p&gt;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      &lt;/body&gt;</a:t>
            </a:r>
            <a:endParaRPr b="1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highlight>
                  <a:srgbClr val="F6F5F0"/>
                </a:highlight>
              </a:rPr>
              <a:t>&lt;/html&gt;</a:t>
            </a:r>
            <a:endParaRPr b="1">
              <a:highlight>
                <a:srgbClr val="F6F5F0"/>
              </a:highlight>
            </a:endParaRPr>
          </a:p>
        </p:txBody>
      </p:sp>
      <p:sp>
        <p:nvSpPr>
          <p:cNvPr id="136" name="Google Shape;136;g1c46a36d7d9_0_0"/>
          <p:cNvSpPr txBox="1"/>
          <p:nvPr/>
        </p:nvSpPr>
        <p:spPr>
          <a:xfrm>
            <a:off x="607500" y="39892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marR="304800" rtl="0" algn="ctr">
              <a:lnSpc>
                <a:spcPct val="2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797D2"/>
                </a:solidFill>
                <a:highlight>
                  <a:srgbClr val="F6F5F0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TUTORIALS.BG - ВИДЕО</a:t>
            </a:r>
            <a:endParaRPr b="1" sz="1500">
              <a:solidFill>
                <a:srgbClr val="5797D2"/>
              </a:solidFill>
              <a:highlight>
                <a:srgbClr val="F6F5F0"/>
              </a:highlight>
              <a:uFill>
                <a:noFill/>
              </a:uFill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g1c46a36d7d9_0_11"/>
          <p:cNvGraphicFramePr/>
          <p:nvPr/>
        </p:nvGraphicFramePr>
        <p:xfrm>
          <a:off x="400050" y="12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{3ABA9DFE-1A76-4F9F-894A-9C46E25B6918}</a:tableStyleId>
              </a:tblPr>
              <a:tblGrid>
                <a:gridCol w="2095500"/>
                <a:gridCol w="2686050"/>
                <a:gridCol w="3562350"/>
              </a:tblGrid>
              <a:tr h="233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&lt;!DOCTYPE html&gt;</a:t>
                      </a:r>
                      <a:endParaRPr b="1" sz="1100">
                        <a:solidFill>
                          <a:srgbClr val="24678D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html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head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meta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charset=</a:t>
                      </a:r>
                      <a:r>
                        <a:rPr b="1" lang="ru-RU" sz="11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"utf-8"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title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3дравей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title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head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body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CSS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again CSS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body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html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​</a:t>
                      </a:r>
                      <a:endParaRPr sz="1100">
                        <a:solidFill>
                          <a:srgbClr val="626262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&lt;!DOCTYPE html&gt;</a:t>
                      </a:r>
                      <a:endParaRPr b="1" sz="1100">
                        <a:solidFill>
                          <a:srgbClr val="24678D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html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head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meta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charset=</a:t>
                      </a:r>
                      <a:r>
                        <a:rPr b="1" lang="ru-RU" sz="11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"utf-8"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title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3дравей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title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head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body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</a:t>
                      </a:r>
                      <a:r>
                        <a:rPr b="1" lang="ru-RU" sz="11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style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=</a:t>
                      </a:r>
                      <a:r>
                        <a:rPr b="1" lang="ru-RU" sz="11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"color: red;" 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CSS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again CSS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body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html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&lt;!DOCTYPE html&gt;</a:t>
                      </a:r>
                      <a:endParaRPr b="1" sz="1100">
                        <a:solidFill>
                          <a:srgbClr val="24678D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html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head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meta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charset=</a:t>
                      </a:r>
                      <a:r>
                        <a:rPr b="1" lang="ru-RU" sz="11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"utf-8"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title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3дравей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title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head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body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</a:t>
                      </a:r>
                      <a:r>
                        <a:rPr b="1" lang="ru-RU" sz="11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style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=</a:t>
                      </a:r>
                      <a:r>
                        <a:rPr b="1" lang="ru-RU" sz="11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"color: red; font-size: 40px;" 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CSS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   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r>
                        <a:rPr b="1" lang="ru-RU" sz="11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again CSS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body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1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html</a:t>
                      </a:r>
                      <a:r>
                        <a:rPr b="1" lang="ru-RU" sz="11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</a:t>
                      </a:r>
                      <a:endParaRPr b="1" sz="11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3" name="Google Shape;143;g1c46a36d7d9_0_11"/>
          <p:cNvSpPr txBox="1"/>
          <p:nvPr/>
        </p:nvSpPr>
        <p:spPr>
          <a:xfrm>
            <a:off x="200550" y="0"/>
            <a:ext cx="648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highlight>
                  <a:srgbClr val="F6F5F0"/>
                </a:highlight>
              </a:rPr>
              <a:t>3. Вградени стилове (</a:t>
            </a:r>
            <a:r>
              <a:rPr b="1" lang="ru-RU" sz="1700">
                <a:solidFill>
                  <a:srgbClr val="8D2424"/>
                </a:solidFill>
                <a:highlight>
                  <a:srgbClr val="F6F5F0"/>
                </a:highlight>
              </a:rPr>
              <a:t>Inline Style</a:t>
            </a:r>
            <a:r>
              <a:rPr b="1" lang="ru-RU" sz="1700">
                <a:highlight>
                  <a:srgbClr val="F6F5F0"/>
                </a:highlight>
              </a:rPr>
              <a:t>) </a:t>
            </a:r>
            <a:endParaRPr b="1" sz="1700">
              <a:highlight>
                <a:srgbClr val="F6F5F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highlight>
                  <a:srgbClr val="F6F5F0"/>
                </a:highlight>
              </a:rPr>
              <a:t>а) примери</a:t>
            </a:r>
            <a:endParaRPr b="1" sz="1700">
              <a:highlight>
                <a:srgbClr val="F6F5F0"/>
              </a:highlight>
            </a:endParaRPr>
          </a:p>
        </p:txBody>
      </p:sp>
      <p:graphicFrame>
        <p:nvGraphicFramePr>
          <p:cNvPr id="144" name="Google Shape;144;g1c46a36d7d9_0_11"/>
          <p:cNvGraphicFramePr/>
          <p:nvPr/>
        </p:nvGraphicFramePr>
        <p:xfrm>
          <a:off x="257175" y="7695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6F5F0"/>
                </a:solidFill>
                <a:tableStyleId>{3ABA9DFE-1A76-4F9F-894A-9C46E25B6918}</a:tableStyleId>
              </a:tblPr>
              <a:tblGrid>
                <a:gridCol w="3009900"/>
                <a:gridCol w="5619750"/>
              </a:tblGrid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Пример без CSS</a:t>
                      </a:r>
                      <a:endParaRPr b="1">
                        <a:solidFill>
                          <a:srgbClr val="626262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142875" marL="1428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Пример със CSS - атрибут </a:t>
                      </a:r>
                      <a:r>
                        <a:rPr b="1" lang="ru-RU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style </a:t>
                      </a:r>
                      <a:endParaRPr b="1">
                        <a:solidFill>
                          <a:srgbClr val="24678D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142875" marL="142875"/>
                </a:tc>
              </a:tr>
            </a:tbl>
          </a:graphicData>
        </a:graphic>
      </p:graphicFrame>
      <p:graphicFrame>
        <p:nvGraphicFramePr>
          <p:cNvPr id="145" name="Google Shape;145;g1c46a36d7d9_0_11"/>
          <p:cNvGraphicFramePr/>
          <p:nvPr/>
        </p:nvGraphicFramePr>
        <p:xfrm>
          <a:off x="400050" y="43036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6F5F0"/>
                </a:solidFill>
                <a:tableStyleId>{3ABA9DFE-1A76-4F9F-894A-9C46E25B6918}</a:tableStyleId>
              </a:tblPr>
              <a:tblGrid>
                <a:gridCol w="8343900"/>
              </a:tblGrid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приложете атрибута с три правила (обърнете внимание на кавичките и разделителя ; )</a:t>
                      </a:r>
                      <a:endParaRPr b="1" sz="1200">
                        <a:solidFill>
                          <a:srgbClr val="626262"/>
                        </a:solidFill>
                        <a:highlight>
                          <a:srgbClr val="F6F5F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</a:t>
                      </a:r>
                      <a:r>
                        <a:rPr b="1" lang="ru-RU" sz="12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2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 </a:t>
                      </a:r>
                      <a:r>
                        <a:rPr b="1" lang="ru-RU" sz="12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style</a:t>
                      </a:r>
                      <a:r>
                        <a:rPr b="1" lang="ru-RU" sz="12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=</a:t>
                      </a:r>
                      <a:r>
                        <a:rPr b="1" lang="ru-RU" sz="12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"</a:t>
                      </a:r>
                      <a:r>
                        <a:rPr b="1" lang="ru-RU" sz="1200">
                          <a:solidFill>
                            <a:srgbClr val="8D2424"/>
                          </a:solidFill>
                          <a:highlight>
                            <a:srgbClr val="F6F5F0"/>
                          </a:highlight>
                        </a:rPr>
                        <a:t>color: red</a:t>
                      </a:r>
                      <a:r>
                        <a:rPr b="1" lang="ru-RU" sz="12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; </a:t>
                      </a:r>
                      <a:r>
                        <a:rPr b="1" lang="ru-RU" sz="1200">
                          <a:solidFill>
                            <a:srgbClr val="24678D"/>
                          </a:solidFill>
                          <a:highlight>
                            <a:srgbClr val="F6F5F0"/>
                          </a:highlight>
                        </a:rPr>
                        <a:t>font-size: 40px</a:t>
                      </a:r>
                      <a:r>
                        <a:rPr b="1" lang="ru-RU" sz="12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;</a:t>
                      </a:r>
                      <a:r>
                        <a:rPr b="1" lang="ru-RU" sz="1200">
                          <a:solidFill>
                            <a:srgbClr val="8D2424"/>
                          </a:solidFill>
                          <a:highlight>
                            <a:srgbClr val="F6F5F0"/>
                          </a:highlight>
                        </a:rPr>
                        <a:t> font-weight: bold</a:t>
                      </a:r>
                      <a:r>
                        <a:rPr b="1" lang="ru-RU" sz="1200">
                          <a:solidFill>
                            <a:srgbClr val="CE9178"/>
                          </a:solidFill>
                          <a:highlight>
                            <a:srgbClr val="F6F5F0"/>
                          </a:highlight>
                        </a:rPr>
                        <a:t>;" &gt;</a:t>
                      </a:r>
                      <a:r>
                        <a:rPr b="1" lang="ru-RU" sz="1200">
                          <a:solidFill>
                            <a:srgbClr val="626262"/>
                          </a:solidFill>
                          <a:highlight>
                            <a:srgbClr val="F6F5F0"/>
                          </a:highlight>
                        </a:rPr>
                        <a:t>Hello CSS</a:t>
                      </a:r>
                      <a:r>
                        <a:rPr b="1" lang="ru-RU" sz="12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&lt;/</a:t>
                      </a:r>
                      <a:r>
                        <a:rPr b="1" lang="ru-RU" sz="1200">
                          <a:solidFill>
                            <a:srgbClr val="569CD6"/>
                          </a:solidFill>
                          <a:highlight>
                            <a:srgbClr val="F6F5F0"/>
                          </a:highlight>
                        </a:rPr>
                        <a:t>p</a:t>
                      </a:r>
                      <a:r>
                        <a:rPr b="1" lang="ru-RU" sz="1200">
                          <a:solidFill>
                            <a:srgbClr val="808080"/>
                          </a:solidFill>
                          <a:highlight>
                            <a:srgbClr val="F6F5F0"/>
                          </a:highlight>
                        </a:rPr>
                        <a:t>&gt; </a:t>
                      </a:r>
                      <a:endParaRPr b="1" sz="1200">
                        <a:solidFill>
                          <a:srgbClr val="808080"/>
                        </a:solidFill>
                        <a:highlight>
                          <a:srgbClr val="F6F5F0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