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16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494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1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122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361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667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198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557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953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669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839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53D86EC-E9C7-4D08-9C99-7D54EEB04D62}" type="datetimeFigureOut">
              <a:rPr lang="bg-BG" smtClean="0"/>
              <a:t>19.12.2023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B21A073-50FE-4B59-AF2A-081435430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3705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85A7-EAC6-2871-6201-1BBE88E30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i="0" dirty="0" err="1">
                <a:solidFill>
                  <a:schemeClr val="bg1"/>
                </a:solidFill>
                <a:effectLst/>
                <a:latin typeface="-apple-system"/>
              </a:rPr>
              <a:t>Визуално</a:t>
            </a:r>
            <a:r>
              <a:rPr lang="ru-RU" sz="4000" b="1" i="0" dirty="0">
                <a:solidFill>
                  <a:schemeClr val="bg1"/>
                </a:solidFill>
                <a:effectLst/>
                <a:latin typeface="-apple-system"/>
              </a:rPr>
              <a:t> оформление на уеб сайт с </a:t>
            </a:r>
            <a:r>
              <a:rPr lang="ru-RU" sz="4000" b="1" i="0" dirty="0" err="1">
                <a:solidFill>
                  <a:schemeClr val="bg1"/>
                </a:solidFill>
                <a:effectLst/>
                <a:latin typeface="-apple-system"/>
              </a:rPr>
              <a:t>използване</a:t>
            </a:r>
            <a:r>
              <a:rPr lang="ru-RU" sz="4000" b="1" i="0" dirty="0">
                <a:solidFill>
                  <a:schemeClr val="bg1"/>
                </a:solidFill>
                <a:effectLst/>
                <a:latin typeface="-apple-system"/>
              </a:rPr>
              <a:t> на </a:t>
            </a:r>
            <a:r>
              <a:rPr lang="ru-RU" b="0" i="0" dirty="0">
                <a:solidFill>
                  <a:schemeClr val="bg1"/>
                </a:solidFill>
                <a:effectLst/>
                <a:latin typeface="-apple-system"/>
              </a:rPr>
              <a:t>CSS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4187D-023D-29DB-1B49-DE7F24584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524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7116E2-23E4-15CB-1A84-50A98B44A6BE}"/>
              </a:ext>
            </a:extLst>
          </p:cNvPr>
          <p:cNvSpPr txBox="1"/>
          <p:nvPr/>
        </p:nvSpPr>
        <p:spPr>
          <a:xfrm>
            <a:off x="2157984" y="1529846"/>
            <a:ext cx="770610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/>
              <a:t>2. Външен </a:t>
            </a:r>
            <a:r>
              <a:rPr lang="en-US" dirty="0"/>
              <a:t>CSS: </a:t>
            </a:r>
            <a:r>
              <a:rPr lang="bg-BG" dirty="0"/>
              <a:t>Външният </a:t>
            </a:r>
            <a:r>
              <a:rPr lang="en-US" dirty="0"/>
              <a:t>CSS </a:t>
            </a:r>
            <a:r>
              <a:rPr lang="bg-BG" dirty="0"/>
              <a:t>се поставя в отделен .</a:t>
            </a:r>
            <a:r>
              <a:rPr lang="en-US" dirty="0" err="1"/>
              <a:t>css</a:t>
            </a:r>
            <a:r>
              <a:rPr lang="en-US" dirty="0"/>
              <a:t> </a:t>
            </a:r>
            <a:r>
              <a:rPr lang="bg-BG" dirty="0"/>
              <a:t>файл. </a:t>
            </a:r>
          </a:p>
          <a:p>
            <a:r>
              <a:rPr lang="en-US" dirty="0"/>
              <a:t>HTML </a:t>
            </a:r>
            <a:r>
              <a:rPr lang="bg-BG" dirty="0"/>
              <a:t>документът се свързва с този файл чрез &lt;</a:t>
            </a:r>
            <a:r>
              <a:rPr lang="en-US" dirty="0"/>
              <a:t>link&gt; </a:t>
            </a:r>
            <a:r>
              <a:rPr lang="bg-BG" dirty="0"/>
              <a:t>таг в &lt;</a:t>
            </a:r>
            <a:r>
              <a:rPr lang="en-US" dirty="0"/>
              <a:t>head&gt; </a:t>
            </a:r>
            <a:r>
              <a:rPr lang="bg-BG" dirty="0"/>
              <a:t>секцията. Това е най-добрият вариант за стилове, които се използват на множество страници, тъй като позволява централизирано управление на стиловете. Ето пример: </a:t>
            </a:r>
          </a:p>
          <a:p>
            <a:endParaRPr lang="bg-BG" dirty="0"/>
          </a:p>
          <a:p>
            <a:r>
              <a:rPr lang="bg-BG" dirty="0"/>
              <a:t>&lt;</a:t>
            </a:r>
            <a:r>
              <a:rPr lang="en-US" dirty="0"/>
              <a:t>head&gt; </a:t>
            </a:r>
          </a:p>
          <a:p>
            <a:endParaRPr lang="en-US" dirty="0"/>
          </a:p>
          <a:p>
            <a:r>
              <a:rPr lang="en-US" dirty="0"/>
              <a:t>    &lt;link </a:t>
            </a:r>
            <a:r>
              <a:rPr lang="en-US" dirty="0" err="1"/>
              <a:t>rel</a:t>
            </a:r>
            <a:r>
              <a:rPr lang="en-US" dirty="0"/>
              <a:t>="stylesheet"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dirty="0" err="1"/>
              <a:t>href</a:t>
            </a:r>
            <a:r>
              <a:rPr lang="en-US" dirty="0"/>
              <a:t>="styles.css"&gt; </a:t>
            </a:r>
          </a:p>
          <a:p>
            <a:endParaRPr lang="en-US" dirty="0"/>
          </a:p>
          <a:p>
            <a:r>
              <a:rPr lang="en-US" dirty="0"/>
              <a:t>&lt;/head&gt;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653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7116E2-23E4-15CB-1A84-50A98B44A6BE}"/>
              </a:ext>
            </a:extLst>
          </p:cNvPr>
          <p:cNvSpPr txBox="1"/>
          <p:nvPr/>
        </p:nvSpPr>
        <p:spPr>
          <a:xfrm>
            <a:off x="2157984" y="1529846"/>
            <a:ext cx="770610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3. В линия CSS: В линия CSS се </a:t>
            </a:r>
            <a:r>
              <a:rPr lang="ru-RU" dirty="0" err="1"/>
              <a:t>поставя</a:t>
            </a:r>
            <a:r>
              <a:rPr lang="ru-RU" dirty="0"/>
              <a:t> </a:t>
            </a:r>
            <a:r>
              <a:rPr lang="ru-RU" dirty="0" err="1"/>
              <a:t>директно</a:t>
            </a:r>
            <a:r>
              <a:rPr lang="ru-RU" dirty="0"/>
              <a:t> в HTML </a:t>
            </a:r>
            <a:r>
              <a:rPr lang="ru-RU" dirty="0" err="1"/>
              <a:t>елементите</a:t>
            </a:r>
            <a:r>
              <a:rPr lang="ru-RU" dirty="0"/>
              <a:t> чрез </a:t>
            </a:r>
            <a:r>
              <a:rPr lang="ru-RU" dirty="0" err="1"/>
              <a:t>style</a:t>
            </a:r>
            <a:r>
              <a:rPr lang="ru-RU" dirty="0"/>
              <a:t> атрибут. </a:t>
            </a:r>
            <a:r>
              <a:rPr lang="ru-RU" dirty="0" err="1"/>
              <a:t>Това</a:t>
            </a:r>
            <a:r>
              <a:rPr lang="ru-RU" dirty="0"/>
              <a:t> е удобно за </a:t>
            </a:r>
            <a:r>
              <a:rPr lang="ru-RU" dirty="0" err="1"/>
              <a:t>единични</a:t>
            </a:r>
            <a:r>
              <a:rPr lang="ru-RU" dirty="0"/>
              <a:t> </a:t>
            </a:r>
            <a:r>
              <a:rPr lang="ru-RU" dirty="0" err="1"/>
              <a:t>стилове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прилагат</a:t>
            </a:r>
            <a:r>
              <a:rPr lang="ru-RU" dirty="0"/>
              <a:t> само за един </a:t>
            </a:r>
            <a:r>
              <a:rPr lang="ru-RU" dirty="0" err="1"/>
              <a:t>елемент</a:t>
            </a:r>
            <a:r>
              <a:rPr lang="ru-RU" dirty="0"/>
              <a:t>, но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трудно за </a:t>
            </a:r>
            <a:r>
              <a:rPr lang="ru-RU" dirty="0" err="1"/>
              <a:t>поддръжка</a:t>
            </a:r>
            <a:r>
              <a:rPr lang="ru-RU" dirty="0"/>
              <a:t> и не е </a:t>
            </a:r>
            <a:r>
              <a:rPr lang="ru-RU" dirty="0" err="1"/>
              <a:t>препоръчително</a:t>
            </a:r>
            <a:r>
              <a:rPr lang="ru-RU" dirty="0"/>
              <a:t> за </a:t>
            </a:r>
            <a:r>
              <a:rPr lang="ru-RU" dirty="0" err="1"/>
              <a:t>по-големи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. </a:t>
            </a:r>
            <a:r>
              <a:rPr lang="ru-RU" dirty="0" err="1"/>
              <a:t>Ето</a:t>
            </a:r>
            <a:r>
              <a:rPr lang="ru-RU" dirty="0"/>
              <a:t> пример: </a:t>
            </a:r>
          </a:p>
          <a:p>
            <a:endParaRPr lang="ru-RU" dirty="0"/>
          </a:p>
          <a:p>
            <a:r>
              <a:rPr lang="ru-RU" dirty="0"/>
              <a:t>&lt;p </a:t>
            </a:r>
            <a:r>
              <a:rPr lang="ru-RU" dirty="0" err="1"/>
              <a:t>style</a:t>
            </a:r>
            <a:r>
              <a:rPr lang="ru-RU" dirty="0"/>
              <a:t>="</a:t>
            </a:r>
            <a:r>
              <a:rPr lang="ru-RU" dirty="0" err="1"/>
              <a:t>color</a:t>
            </a:r>
            <a:r>
              <a:rPr lang="ru-RU" dirty="0"/>
              <a:t>: </a:t>
            </a:r>
            <a:r>
              <a:rPr lang="ru-RU" dirty="0" err="1"/>
              <a:t>red</a:t>
            </a:r>
            <a:r>
              <a:rPr lang="ru-RU" dirty="0"/>
              <a:t>;"&gt;</a:t>
            </a:r>
            <a:r>
              <a:rPr lang="ru-RU" dirty="0" err="1"/>
              <a:t>Това</a:t>
            </a:r>
            <a:r>
              <a:rPr lang="ru-RU" dirty="0"/>
              <a:t> е </a:t>
            </a:r>
            <a:r>
              <a:rPr lang="ru-RU" dirty="0" err="1"/>
              <a:t>червен</a:t>
            </a:r>
            <a:r>
              <a:rPr lang="ru-RU" dirty="0"/>
              <a:t> текст.&lt;/p&gt; </a:t>
            </a:r>
          </a:p>
          <a:p>
            <a:endParaRPr lang="ru-RU" dirty="0"/>
          </a:p>
          <a:p>
            <a:r>
              <a:rPr lang="ru-RU" dirty="0" err="1"/>
              <a:t>Всеки</a:t>
            </a:r>
            <a:r>
              <a:rPr lang="ru-RU" dirty="0"/>
              <a:t> от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свои </a:t>
            </a:r>
            <a:r>
              <a:rPr lang="ru-RU" dirty="0" err="1"/>
              <a:t>предимства</a:t>
            </a:r>
            <a:r>
              <a:rPr lang="ru-RU" dirty="0"/>
              <a:t> и </a:t>
            </a:r>
            <a:r>
              <a:rPr lang="ru-RU" dirty="0" err="1"/>
              <a:t>недостатъци</a:t>
            </a:r>
            <a:r>
              <a:rPr lang="ru-RU" dirty="0"/>
              <a:t>, и най-</a:t>
            </a:r>
            <a:r>
              <a:rPr lang="ru-RU" dirty="0" err="1"/>
              <a:t>добрият</a:t>
            </a:r>
            <a:r>
              <a:rPr lang="ru-RU" dirty="0"/>
              <a:t> </a:t>
            </a:r>
            <a:r>
              <a:rPr lang="ru-RU" dirty="0" err="1"/>
              <a:t>избор</a:t>
            </a:r>
            <a:r>
              <a:rPr lang="ru-RU" dirty="0"/>
              <a:t> </a:t>
            </a:r>
            <a:r>
              <a:rPr lang="ru-RU" dirty="0" err="1"/>
              <a:t>зависи</a:t>
            </a:r>
            <a:r>
              <a:rPr lang="ru-RU" dirty="0"/>
              <a:t> от </a:t>
            </a:r>
            <a:r>
              <a:rPr lang="ru-RU" dirty="0" err="1"/>
              <a:t>конкретните</a:t>
            </a:r>
            <a:r>
              <a:rPr lang="ru-RU" dirty="0"/>
              <a:t> </a:t>
            </a:r>
            <a:r>
              <a:rPr lang="ru-RU" dirty="0" err="1"/>
              <a:t>нужди</a:t>
            </a:r>
            <a:r>
              <a:rPr lang="ru-RU" dirty="0"/>
              <a:t> на проекта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9615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7116E2-23E4-15CB-1A84-50A98B44A6BE}"/>
              </a:ext>
            </a:extLst>
          </p:cNvPr>
          <p:cNvSpPr txBox="1"/>
          <p:nvPr/>
        </p:nvSpPr>
        <p:spPr>
          <a:xfrm>
            <a:off x="740664" y="335845"/>
            <a:ext cx="1136599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4.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en-US" dirty="0"/>
              <a:t>CSS </a:t>
            </a:r>
            <a:r>
              <a:rPr lang="ru-RU" dirty="0"/>
              <a:t>свойства:</a:t>
            </a:r>
          </a:p>
          <a:p>
            <a:endParaRPr lang="ru-RU" dirty="0"/>
          </a:p>
          <a:p>
            <a:r>
              <a:rPr lang="en-US" dirty="0"/>
              <a:t>color: </a:t>
            </a:r>
            <a:r>
              <a:rPr lang="ru-RU" dirty="0" err="1"/>
              <a:t>определя</a:t>
            </a:r>
            <a:r>
              <a:rPr lang="ru-RU" dirty="0"/>
              <a:t> цвета на текста.</a:t>
            </a:r>
          </a:p>
          <a:p>
            <a:r>
              <a:rPr lang="en-US" dirty="0"/>
              <a:t>background-color: </a:t>
            </a:r>
            <a:r>
              <a:rPr lang="ru-RU" dirty="0" err="1"/>
              <a:t>определя</a:t>
            </a:r>
            <a:r>
              <a:rPr lang="ru-RU" dirty="0"/>
              <a:t> </a:t>
            </a:r>
            <a:r>
              <a:rPr lang="ru-RU" dirty="0" err="1"/>
              <a:t>фоновия</a:t>
            </a:r>
            <a:r>
              <a:rPr lang="ru-RU" dirty="0"/>
              <a:t> </a:t>
            </a:r>
            <a:r>
              <a:rPr lang="ru-RU" dirty="0" err="1"/>
              <a:t>цвят</a:t>
            </a:r>
            <a:r>
              <a:rPr lang="ru-RU" dirty="0"/>
              <a:t>.</a:t>
            </a:r>
          </a:p>
          <a:p>
            <a:r>
              <a:rPr lang="en-US" dirty="0"/>
              <a:t>font-size: </a:t>
            </a:r>
            <a:r>
              <a:rPr lang="ru-RU" dirty="0" err="1"/>
              <a:t>определя</a:t>
            </a:r>
            <a:r>
              <a:rPr lang="ru-RU" dirty="0"/>
              <a:t> размера на шрифта.</a:t>
            </a:r>
          </a:p>
          <a:p>
            <a:r>
              <a:rPr lang="en-US" dirty="0"/>
              <a:t>font-family: </a:t>
            </a:r>
            <a:r>
              <a:rPr lang="ru-RU" dirty="0" err="1"/>
              <a:t>определя</a:t>
            </a:r>
            <a:r>
              <a:rPr lang="ru-RU" dirty="0"/>
              <a:t> шрифта.</a:t>
            </a:r>
          </a:p>
          <a:p>
            <a:r>
              <a:rPr lang="en-US" dirty="0"/>
              <a:t>margin: </a:t>
            </a:r>
            <a:r>
              <a:rPr lang="ru-RU" dirty="0" err="1"/>
              <a:t>определя</a:t>
            </a:r>
            <a:r>
              <a:rPr lang="ru-RU" dirty="0"/>
              <a:t> </a:t>
            </a:r>
            <a:r>
              <a:rPr lang="ru-RU" dirty="0" err="1"/>
              <a:t>отстоянието</a:t>
            </a:r>
            <a:r>
              <a:rPr lang="ru-RU" dirty="0"/>
              <a:t> около </a:t>
            </a:r>
            <a:r>
              <a:rPr lang="ru-RU" dirty="0" err="1"/>
              <a:t>елемента</a:t>
            </a:r>
            <a:r>
              <a:rPr lang="ru-RU" dirty="0"/>
              <a:t>.</a:t>
            </a:r>
          </a:p>
          <a:p>
            <a:r>
              <a:rPr lang="en-US" dirty="0"/>
              <a:t>padding: </a:t>
            </a:r>
            <a:r>
              <a:rPr lang="ru-RU" dirty="0" err="1"/>
              <a:t>определя</a:t>
            </a:r>
            <a:r>
              <a:rPr lang="ru-RU" dirty="0"/>
              <a:t> </a:t>
            </a:r>
            <a:r>
              <a:rPr lang="ru-RU" dirty="0" err="1"/>
              <a:t>отстоянието</a:t>
            </a:r>
            <a:r>
              <a:rPr lang="ru-RU" dirty="0"/>
              <a:t> между </a:t>
            </a:r>
            <a:r>
              <a:rPr lang="ru-RU" dirty="0" err="1"/>
              <a:t>рамката</a:t>
            </a:r>
            <a:r>
              <a:rPr lang="ru-RU" dirty="0"/>
              <a:t> на </a:t>
            </a:r>
            <a:r>
              <a:rPr lang="ru-RU" dirty="0" err="1"/>
              <a:t>елемента</a:t>
            </a:r>
            <a:r>
              <a:rPr lang="ru-RU" dirty="0"/>
              <a:t> и </a:t>
            </a:r>
            <a:r>
              <a:rPr lang="ru-RU" dirty="0" err="1"/>
              <a:t>съдържанието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.</a:t>
            </a:r>
          </a:p>
          <a:p>
            <a:r>
              <a:rPr lang="en-US" dirty="0"/>
              <a:t>border: </a:t>
            </a:r>
            <a:r>
              <a:rPr lang="ru-RU" dirty="0" err="1"/>
              <a:t>определя</a:t>
            </a:r>
            <a:r>
              <a:rPr lang="ru-RU" dirty="0"/>
              <a:t> </a:t>
            </a:r>
            <a:r>
              <a:rPr lang="ru-RU" dirty="0" err="1"/>
              <a:t>рамката</a:t>
            </a:r>
            <a:r>
              <a:rPr lang="ru-RU" dirty="0"/>
              <a:t> около </a:t>
            </a:r>
            <a:r>
              <a:rPr lang="ru-RU" dirty="0" err="1"/>
              <a:t>елемента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 err="1"/>
              <a:t>Селектори</a:t>
            </a:r>
            <a:r>
              <a:rPr lang="ru-RU" dirty="0"/>
              <a:t>:</a:t>
            </a:r>
          </a:p>
          <a:p>
            <a:r>
              <a:rPr lang="ru-RU" dirty="0" err="1"/>
              <a:t>Елемент</a:t>
            </a:r>
            <a:r>
              <a:rPr lang="ru-RU" dirty="0"/>
              <a:t> селектор: </a:t>
            </a:r>
            <a:r>
              <a:rPr lang="ru-RU" dirty="0" err="1"/>
              <a:t>избира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по </a:t>
            </a:r>
            <a:r>
              <a:rPr lang="ru-RU" dirty="0" err="1"/>
              <a:t>име</a:t>
            </a:r>
            <a:r>
              <a:rPr lang="ru-RU" dirty="0"/>
              <a:t> на </a:t>
            </a:r>
            <a:r>
              <a:rPr lang="ru-RU" dirty="0" err="1"/>
              <a:t>тага</a:t>
            </a:r>
            <a:r>
              <a:rPr lang="ru-RU" dirty="0"/>
              <a:t>.</a:t>
            </a:r>
          </a:p>
          <a:p>
            <a:r>
              <a:rPr lang="ru-RU" dirty="0"/>
              <a:t>Клас селектор: </a:t>
            </a:r>
            <a:r>
              <a:rPr lang="ru-RU" dirty="0" err="1"/>
              <a:t>избира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по </a:t>
            </a:r>
            <a:r>
              <a:rPr lang="ru-RU" dirty="0" err="1"/>
              <a:t>име</a:t>
            </a:r>
            <a:r>
              <a:rPr lang="ru-RU" dirty="0"/>
              <a:t> на </a:t>
            </a:r>
            <a:r>
              <a:rPr lang="ru-RU" dirty="0" err="1"/>
              <a:t>класа</a:t>
            </a:r>
            <a:r>
              <a:rPr lang="ru-RU" dirty="0"/>
              <a:t>.</a:t>
            </a:r>
          </a:p>
          <a:p>
            <a:r>
              <a:rPr lang="ru-RU" dirty="0"/>
              <a:t>ID селектор: </a:t>
            </a:r>
            <a:r>
              <a:rPr lang="ru-RU" dirty="0" err="1"/>
              <a:t>избира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по ID.</a:t>
            </a:r>
          </a:p>
          <a:p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Позициониране</a:t>
            </a:r>
            <a:r>
              <a:rPr lang="ru-RU" dirty="0"/>
              <a:t> и </a:t>
            </a:r>
            <a:r>
              <a:rPr lang="ru-RU" dirty="0" err="1"/>
              <a:t>layout</a:t>
            </a:r>
            <a:r>
              <a:rPr lang="ru-RU" dirty="0"/>
              <a:t>: CSS </a:t>
            </a:r>
            <a:r>
              <a:rPr lang="ru-RU" dirty="0" err="1"/>
              <a:t>предлага</a:t>
            </a:r>
            <a:r>
              <a:rPr lang="ru-RU" dirty="0"/>
              <a:t>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за </a:t>
            </a:r>
            <a:r>
              <a:rPr lang="ru-RU" dirty="0" err="1"/>
              <a:t>позициониране</a:t>
            </a:r>
            <a:r>
              <a:rPr lang="ru-RU" dirty="0"/>
              <a:t> на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включително</a:t>
            </a:r>
            <a:r>
              <a:rPr lang="ru-RU" dirty="0"/>
              <a:t> </a:t>
            </a:r>
            <a:r>
              <a:rPr lang="ru-RU" dirty="0" err="1"/>
              <a:t>flexbox</a:t>
            </a:r>
            <a:r>
              <a:rPr lang="ru-RU" dirty="0"/>
              <a:t> и </a:t>
            </a:r>
            <a:r>
              <a:rPr lang="ru-RU" dirty="0" err="1"/>
              <a:t>grid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7. </a:t>
            </a:r>
            <a:r>
              <a:rPr lang="ru-RU" dirty="0" err="1"/>
              <a:t>Медийни</a:t>
            </a:r>
            <a:r>
              <a:rPr lang="ru-RU" dirty="0"/>
              <a:t> заявки: </a:t>
            </a:r>
            <a:r>
              <a:rPr lang="ru-RU" dirty="0" err="1"/>
              <a:t>Медийните</a:t>
            </a:r>
            <a:r>
              <a:rPr lang="ru-RU" dirty="0"/>
              <a:t> заявки </a:t>
            </a:r>
            <a:r>
              <a:rPr lang="ru-RU" dirty="0" err="1"/>
              <a:t>позволяват</a:t>
            </a:r>
            <a:r>
              <a:rPr lang="ru-RU" dirty="0"/>
              <a:t> да се </a:t>
            </a:r>
            <a:r>
              <a:rPr lang="ru-RU" dirty="0" err="1"/>
              <a:t>прилагат</a:t>
            </a:r>
            <a:r>
              <a:rPr lang="ru-RU" dirty="0"/>
              <a:t>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стилове</a:t>
            </a:r>
            <a:r>
              <a:rPr lang="ru-RU" dirty="0"/>
              <a:t> в </a:t>
            </a:r>
            <a:r>
              <a:rPr lang="ru-RU" dirty="0" err="1"/>
              <a:t>зависимост</a:t>
            </a:r>
            <a:r>
              <a:rPr lang="ru-RU" dirty="0"/>
              <a:t> от </a:t>
            </a:r>
            <a:r>
              <a:rPr lang="ru-RU" dirty="0" err="1"/>
              <a:t>характеристиките</a:t>
            </a:r>
            <a:r>
              <a:rPr lang="ru-RU" dirty="0"/>
              <a:t> на </a:t>
            </a:r>
            <a:r>
              <a:rPr lang="ru-RU" dirty="0" err="1"/>
              <a:t>устройството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размера на </a:t>
            </a:r>
            <a:r>
              <a:rPr lang="ru-RU" dirty="0" err="1"/>
              <a:t>екрана</a:t>
            </a:r>
            <a:r>
              <a:rPr lang="ru-RU" dirty="0"/>
              <a:t>.</a:t>
            </a:r>
          </a:p>
          <a:p>
            <a:r>
              <a:rPr lang="ru-RU" dirty="0" err="1"/>
              <a:t>Това</a:t>
            </a:r>
            <a:r>
              <a:rPr lang="ru-RU" dirty="0"/>
              <a:t> е само </a:t>
            </a:r>
            <a:r>
              <a:rPr lang="ru-RU" dirty="0" err="1"/>
              <a:t>началото</a:t>
            </a:r>
            <a:r>
              <a:rPr lang="ru-RU" dirty="0"/>
              <a:t>. CSS е мощен инструмент,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предлага</a:t>
            </a:r>
            <a:r>
              <a:rPr lang="ru-RU" dirty="0"/>
              <a:t> </a:t>
            </a:r>
            <a:r>
              <a:rPr lang="ru-RU" dirty="0" err="1"/>
              <a:t>безброй</a:t>
            </a:r>
            <a:r>
              <a:rPr lang="ru-RU" dirty="0"/>
              <a:t> </a:t>
            </a:r>
            <a:r>
              <a:rPr lang="ru-RU" dirty="0" err="1"/>
              <a:t>възможности</a:t>
            </a:r>
            <a:r>
              <a:rPr lang="ru-RU" dirty="0"/>
              <a:t> за </a:t>
            </a:r>
            <a:r>
              <a:rPr lang="ru-RU" dirty="0" err="1"/>
              <a:t>персонализиране</a:t>
            </a:r>
            <a:r>
              <a:rPr lang="ru-RU" dirty="0"/>
              <a:t> на </a:t>
            </a:r>
            <a:r>
              <a:rPr lang="ru-RU" dirty="0" err="1"/>
              <a:t>визуалния</a:t>
            </a:r>
            <a:r>
              <a:rPr lang="ru-RU" dirty="0"/>
              <a:t> </a:t>
            </a:r>
            <a:r>
              <a:rPr lang="ru-RU" dirty="0" err="1"/>
              <a:t>стил</a:t>
            </a:r>
            <a:r>
              <a:rPr lang="ru-RU" dirty="0"/>
              <a:t> на </a:t>
            </a:r>
            <a:r>
              <a:rPr lang="ru-RU" dirty="0" err="1"/>
              <a:t>уебсайтове</a:t>
            </a:r>
            <a:r>
              <a:rPr lang="ru-RU" dirty="0"/>
              <a:t>. За да станете </a:t>
            </a:r>
            <a:r>
              <a:rPr lang="ru-RU" dirty="0" err="1"/>
              <a:t>експерт</a:t>
            </a:r>
            <a:r>
              <a:rPr lang="ru-RU" dirty="0"/>
              <a:t>, </a:t>
            </a:r>
            <a:r>
              <a:rPr lang="ru-RU" dirty="0" err="1"/>
              <a:t>продължавайте</a:t>
            </a:r>
            <a:r>
              <a:rPr lang="ru-RU" dirty="0"/>
              <a:t> да учите и </a:t>
            </a:r>
            <a:r>
              <a:rPr lang="ru-RU" dirty="0" err="1"/>
              <a:t>практикувайте</a:t>
            </a:r>
            <a:r>
              <a:rPr lang="ru-RU" dirty="0"/>
              <a:t>!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6418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AC1E15-A88B-08C0-5BE3-C1DEEB39E46F}"/>
              </a:ext>
            </a:extLst>
          </p:cNvPr>
          <p:cNvSpPr txBox="1"/>
          <p:nvPr/>
        </p:nvSpPr>
        <p:spPr>
          <a:xfrm>
            <a:off x="2983230" y="491758"/>
            <a:ext cx="60944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bg-BG" b="0" i="0" dirty="0">
                <a:effectLst/>
                <a:latin typeface="-apple-system"/>
              </a:rPr>
              <a:t>CSS (</a:t>
            </a:r>
            <a:r>
              <a:rPr lang="bg-BG" b="0" i="0" dirty="0" err="1">
                <a:effectLst/>
                <a:latin typeface="-apple-system"/>
              </a:rPr>
              <a:t>Cascading</a:t>
            </a:r>
            <a:r>
              <a:rPr lang="bg-BG" b="0" i="0" dirty="0">
                <a:effectLst/>
                <a:latin typeface="-apple-system"/>
              </a:rPr>
              <a:t> </a:t>
            </a:r>
            <a:r>
              <a:rPr lang="bg-BG" b="0" i="0" dirty="0" err="1">
                <a:effectLst/>
                <a:latin typeface="-apple-system"/>
              </a:rPr>
              <a:t>Style</a:t>
            </a:r>
            <a:r>
              <a:rPr lang="bg-BG" b="0" i="0" dirty="0">
                <a:effectLst/>
                <a:latin typeface="-apple-system"/>
              </a:rPr>
              <a:t> </a:t>
            </a:r>
            <a:r>
              <a:rPr lang="bg-BG" b="0" i="0" dirty="0" err="1">
                <a:effectLst/>
                <a:latin typeface="-apple-system"/>
              </a:rPr>
              <a:t>Sheets</a:t>
            </a:r>
            <a:r>
              <a:rPr lang="bg-BG" b="0" i="0" dirty="0">
                <a:effectLst/>
                <a:latin typeface="-apple-system"/>
              </a:rPr>
              <a:t>) е стилов език, използван за описване на визуалния стил на HTML документи. Той позволява на разработчиците да контролират цвета, шрифта, размера на текста, интервала, границите, изображенията на фона и други аспекти на HTML елементите на уеб страницата.</a:t>
            </a:r>
          </a:p>
          <a:p>
            <a:pPr algn="just"/>
            <a:r>
              <a:rPr lang="bg-BG" b="0" i="0" dirty="0">
                <a:effectLst/>
                <a:latin typeface="-apple-system"/>
              </a:rPr>
              <a:t>Ето пример за това как CSS се използва за стилизиране на HTML документ: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BDC17-5637-F0EB-730E-27A3DB837D44}"/>
              </a:ext>
            </a:extLst>
          </p:cNvPr>
          <p:cNvSpPr txBox="1"/>
          <p:nvPr/>
        </p:nvSpPr>
        <p:spPr>
          <a:xfrm>
            <a:off x="3513582" y="3095119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    &lt;link </a:t>
            </a:r>
            <a:r>
              <a:rPr lang="en-US" dirty="0" err="1"/>
              <a:t>rel</a:t>
            </a:r>
            <a:r>
              <a:rPr lang="en-US" dirty="0"/>
              <a:t>="stylesheet"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dirty="0" err="1"/>
              <a:t>href</a:t>
            </a:r>
            <a:r>
              <a:rPr lang="en-US" dirty="0"/>
              <a:t>="styles.css"&gt;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    &lt;h1&gt;</a:t>
            </a:r>
            <a:r>
              <a:rPr lang="en-US" dirty="0" err="1"/>
              <a:t>Заглавие</a:t>
            </a:r>
            <a:r>
              <a:rPr lang="en-US" dirty="0"/>
              <a:t>&lt;/h1&gt;</a:t>
            </a:r>
          </a:p>
          <a:p>
            <a:r>
              <a:rPr lang="en-US" dirty="0"/>
              <a:t>    &lt;p&gt;</a:t>
            </a:r>
            <a:r>
              <a:rPr lang="en-US" dirty="0" err="1"/>
              <a:t>Това</a:t>
            </a:r>
            <a:r>
              <a:rPr lang="en-US" dirty="0"/>
              <a:t> е </a:t>
            </a:r>
            <a:r>
              <a:rPr lang="en-US" dirty="0" err="1"/>
              <a:t>параграф</a:t>
            </a:r>
            <a:r>
              <a:rPr lang="en-US" dirty="0"/>
              <a:t>.&lt;/p&gt;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83018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AC1E15-A88B-08C0-5BE3-C1DEEB39E46F}"/>
              </a:ext>
            </a:extLst>
          </p:cNvPr>
          <p:cNvSpPr txBox="1"/>
          <p:nvPr/>
        </p:nvSpPr>
        <p:spPr>
          <a:xfrm>
            <a:off x="3486150" y="375779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effectLst/>
                <a:latin typeface="-apple-system"/>
              </a:rPr>
              <a:t>CSS </a:t>
            </a:r>
            <a:r>
              <a:rPr lang="bg-BG" b="0" i="0" dirty="0">
                <a:effectLst/>
                <a:latin typeface="-apple-system"/>
              </a:rPr>
              <a:t>файл (</a:t>
            </a:r>
            <a:r>
              <a:rPr lang="en-US" b="0" i="0" dirty="0">
                <a:effectLst/>
                <a:latin typeface="-apple-system"/>
              </a:rPr>
              <a:t>styles.css):</a:t>
            </a:r>
            <a:endParaRPr lang="bg-BG" b="0" i="0" dirty="0">
              <a:effectLst/>
              <a:latin typeface="-apple-syste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BDC17-5637-F0EB-730E-27A3DB837D44}"/>
              </a:ext>
            </a:extLst>
          </p:cNvPr>
          <p:cNvSpPr txBox="1"/>
          <p:nvPr/>
        </p:nvSpPr>
        <p:spPr>
          <a:xfrm>
            <a:off x="4000500" y="1065365"/>
            <a:ext cx="609447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body {</a:t>
            </a:r>
          </a:p>
          <a:p>
            <a:r>
              <a:rPr lang="en-US" dirty="0"/>
              <a:t>    background-color: </a:t>
            </a:r>
            <a:r>
              <a:rPr lang="en-US" dirty="0" err="1"/>
              <a:t>lightblue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h1 {</a:t>
            </a:r>
          </a:p>
          <a:p>
            <a:r>
              <a:rPr lang="en-US" dirty="0"/>
              <a:t>    color: navy;</a:t>
            </a:r>
          </a:p>
          <a:p>
            <a:r>
              <a:rPr lang="en-US" dirty="0"/>
              <a:t>    margin-left: 20px;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p {</a:t>
            </a:r>
          </a:p>
          <a:p>
            <a:r>
              <a:rPr lang="en-US" dirty="0"/>
              <a:t>    font-size: 20px;</a:t>
            </a:r>
          </a:p>
          <a:p>
            <a:r>
              <a:rPr lang="en-US" dirty="0"/>
              <a:t>    color: grey;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B55E4-C82B-95B4-D800-CC42583F15A1}"/>
              </a:ext>
            </a:extLst>
          </p:cNvPr>
          <p:cNvSpPr txBox="1"/>
          <p:nvPr/>
        </p:nvSpPr>
        <p:spPr>
          <a:xfrm>
            <a:off x="1115568" y="5078938"/>
            <a:ext cx="95257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/>
              <a:t>В този пример, </a:t>
            </a:r>
            <a:r>
              <a:rPr lang="en-US" dirty="0"/>
              <a:t>CSS </a:t>
            </a:r>
            <a:r>
              <a:rPr lang="bg-BG" dirty="0"/>
              <a:t>файлът </a:t>
            </a:r>
            <a:r>
              <a:rPr lang="en-US" dirty="0"/>
              <a:t>styles.css </a:t>
            </a:r>
            <a:r>
              <a:rPr lang="bg-BG" dirty="0"/>
              <a:t>се свързва с </a:t>
            </a:r>
            <a:r>
              <a:rPr lang="en-US" dirty="0"/>
              <a:t>HTML </a:t>
            </a:r>
            <a:r>
              <a:rPr lang="bg-BG" dirty="0"/>
              <a:t>документа чрез елемента &lt;</a:t>
            </a:r>
            <a:r>
              <a:rPr lang="en-US" dirty="0"/>
              <a:t>link&gt;. </a:t>
            </a:r>
            <a:r>
              <a:rPr lang="bg-BG" dirty="0"/>
              <a:t>В </a:t>
            </a:r>
            <a:r>
              <a:rPr lang="en-US" dirty="0"/>
              <a:t>CSS </a:t>
            </a:r>
            <a:r>
              <a:rPr lang="bg-BG" dirty="0"/>
              <a:t>файла, </a:t>
            </a:r>
            <a:r>
              <a:rPr lang="en-US" dirty="0"/>
              <a:t>body, h1 </a:t>
            </a:r>
            <a:r>
              <a:rPr lang="bg-BG" dirty="0"/>
              <a:t>и </a:t>
            </a:r>
            <a:r>
              <a:rPr lang="en-US" dirty="0"/>
              <a:t>p </a:t>
            </a:r>
            <a:r>
              <a:rPr lang="bg-BG" dirty="0"/>
              <a:t>са селектори, които съответстват на </a:t>
            </a:r>
            <a:r>
              <a:rPr lang="en-US" dirty="0"/>
              <a:t>HTML </a:t>
            </a:r>
            <a:r>
              <a:rPr lang="bg-BG" dirty="0"/>
              <a:t>елементите в документа. За всеки селектор, има набор от </a:t>
            </a:r>
            <a:r>
              <a:rPr lang="en-US" dirty="0"/>
              <a:t>CSS </a:t>
            </a:r>
            <a:r>
              <a:rPr lang="bg-BG" dirty="0"/>
              <a:t>свойства (като </a:t>
            </a:r>
            <a:r>
              <a:rPr lang="en-US" dirty="0"/>
              <a:t>color, font-size, margin-left, background-color), </a:t>
            </a:r>
            <a:r>
              <a:rPr lang="bg-BG" dirty="0"/>
              <a:t>които определят как съответният </a:t>
            </a:r>
            <a:r>
              <a:rPr lang="en-US" dirty="0"/>
              <a:t>HTML </a:t>
            </a:r>
            <a:r>
              <a:rPr lang="bg-BG" dirty="0"/>
              <a:t>елемент трябва да се визуализира в браузъра.</a:t>
            </a:r>
          </a:p>
        </p:txBody>
      </p:sp>
    </p:spTree>
    <p:extLst>
      <p:ext uri="{BB962C8B-B14F-4D97-AF65-F5344CB8AC3E}">
        <p14:creationId xmlns:p14="http://schemas.microsoft.com/office/powerpoint/2010/main" val="297631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FEBDC17-5637-F0EB-730E-27A3DB837D44}"/>
              </a:ext>
            </a:extLst>
          </p:cNvPr>
          <p:cNvSpPr txBox="1"/>
          <p:nvPr/>
        </p:nvSpPr>
        <p:spPr>
          <a:xfrm>
            <a:off x="1735380" y="1234620"/>
            <a:ext cx="476600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&lt;!DOCTYPE 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/>
              <a:t>    &lt;style&gt;</a:t>
            </a:r>
          </a:p>
          <a:p>
            <a:r>
              <a:rPr lang="en-US" sz="1600" dirty="0"/>
              <a:t>        body {</a:t>
            </a:r>
          </a:p>
          <a:p>
            <a:r>
              <a:rPr lang="en-US" sz="1600" dirty="0"/>
              <a:t>            background-color: </a:t>
            </a:r>
            <a:r>
              <a:rPr lang="en-US" sz="1600" dirty="0" err="1"/>
              <a:t>lightblue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    h1 {</a:t>
            </a:r>
          </a:p>
          <a:p>
            <a:r>
              <a:rPr lang="en-US" sz="1600" dirty="0"/>
              <a:t>            color: navy;</a:t>
            </a:r>
          </a:p>
          <a:p>
            <a:r>
              <a:rPr lang="en-US" sz="1600" dirty="0"/>
              <a:t>            margin-left: 20px;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    p {</a:t>
            </a:r>
          </a:p>
          <a:p>
            <a:r>
              <a:rPr lang="en-US" sz="1600" dirty="0"/>
              <a:t>            font-size: 20px;</a:t>
            </a:r>
          </a:p>
          <a:p>
            <a:r>
              <a:rPr lang="en-US" sz="1600" dirty="0"/>
              <a:t>            color: grey;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&lt;/style&gt;</a:t>
            </a:r>
          </a:p>
          <a:p>
            <a:r>
              <a:rPr lang="en-US" sz="1600" dirty="0"/>
              <a:t>&lt;/head&gt;</a:t>
            </a:r>
          </a:p>
          <a:p>
            <a:r>
              <a:rPr lang="en-US" sz="1600" dirty="0"/>
              <a:t>&lt;body&gt;</a:t>
            </a:r>
          </a:p>
          <a:p>
            <a:r>
              <a:rPr lang="en-US" sz="1600" dirty="0"/>
              <a:t>    &lt;h1&gt;</a:t>
            </a:r>
            <a:r>
              <a:rPr lang="bg-BG" sz="1600" dirty="0"/>
              <a:t>Заглавие&lt;/</a:t>
            </a:r>
            <a:r>
              <a:rPr lang="en-US" sz="1600" dirty="0"/>
              <a:t>h1&gt;</a:t>
            </a:r>
          </a:p>
          <a:p>
            <a:r>
              <a:rPr lang="en-US" sz="1600" dirty="0"/>
              <a:t>    &lt;p&gt;</a:t>
            </a:r>
            <a:r>
              <a:rPr lang="bg-BG" sz="1600" dirty="0"/>
              <a:t>Това е параграф.&lt;/</a:t>
            </a:r>
            <a:r>
              <a:rPr lang="en-US" sz="1600" dirty="0"/>
              <a:t>p&gt;</a:t>
            </a: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C1E15-A88B-08C0-5BE3-C1DEEB39E46F}"/>
              </a:ext>
            </a:extLst>
          </p:cNvPr>
          <p:cNvSpPr txBox="1"/>
          <p:nvPr/>
        </p:nvSpPr>
        <p:spPr>
          <a:xfrm>
            <a:off x="1187777" y="130682"/>
            <a:ext cx="79026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bg-BG" dirty="0">
                <a:latin typeface="-apple-system"/>
              </a:rPr>
              <a:t>В</a:t>
            </a:r>
            <a:r>
              <a:rPr lang="bg-BG" b="0" i="0" dirty="0">
                <a:effectLst/>
                <a:latin typeface="-apple-system"/>
              </a:rPr>
              <a:t>ключване на CSS кода  директно в HTML файла чрез използване на &lt;</a:t>
            </a:r>
            <a:r>
              <a:rPr lang="bg-BG" b="0" i="0" dirty="0" err="1">
                <a:effectLst/>
                <a:latin typeface="-apple-system"/>
              </a:rPr>
              <a:t>style</a:t>
            </a:r>
            <a:r>
              <a:rPr lang="bg-BG" b="0" i="0" dirty="0">
                <a:effectLst/>
                <a:latin typeface="-apple-system"/>
              </a:rPr>
              <a:t>&gt; тага в &lt;</a:t>
            </a:r>
            <a:r>
              <a:rPr lang="bg-BG" b="0" i="0" dirty="0" err="1">
                <a:effectLst/>
                <a:latin typeface="-apple-system"/>
              </a:rPr>
              <a:t>head</a:t>
            </a:r>
            <a:r>
              <a:rPr lang="bg-BG" b="0" i="0" dirty="0">
                <a:effectLst/>
                <a:latin typeface="-apple-system"/>
              </a:rPr>
              <a:t>&gt; секцията. </a:t>
            </a:r>
            <a:endParaRPr lang="bg-BG" dirty="0">
              <a:latin typeface="-apple-system"/>
            </a:endParaRPr>
          </a:p>
          <a:p>
            <a:pPr algn="just"/>
            <a:r>
              <a:rPr lang="bg-BG" b="0" i="0" dirty="0">
                <a:effectLst/>
                <a:latin typeface="-apple-system"/>
              </a:rPr>
              <a:t>Ето пример:</a:t>
            </a:r>
          </a:p>
          <a:p>
            <a:pPr algn="just"/>
            <a:endParaRPr lang="ru-RU" b="0" i="0" dirty="0">
              <a:effectLst/>
              <a:latin typeface="-apple-syste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81129-A23F-B1E2-85BE-C29F1090A9F7}"/>
              </a:ext>
            </a:extLst>
          </p:cNvPr>
          <p:cNvSpPr txBox="1"/>
          <p:nvPr/>
        </p:nvSpPr>
        <p:spPr>
          <a:xfrm>
            <a:off x="8055864" y="2765037"/>
            <a:ext cx="360045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/>
              <a:t>В този пример, CSS стиловете са включени директно в HTML файла в &lt;</a:t>
            </a:r>
            <a:r>
              <a:rPr lang="bg-BG" dirty="0" err="1"/>
              <a:t>style</a:t>
            </a:r>
            <a:r>
              <a:rPr lang="bg-BG" dirty="0"/>
              <a:t>&gt; тага. Това се нарича “вътрешен CSS”. Въпреки че това е удобно за малки проекти или за бързо тестване, за по-големи проекти е препоръчително да се използва външен CSS файл, за да се поддържа кодът организиран и лесен за поддръжка.</a:t>
            </a:r>
          </a:p>
        </p:txBody>
      </p:sp>
    </p:spTree>
    <p:extLst>
      <p:ext uri="{BB962C8B-B14F-4D97-AF65-F5344CB8AC3E}">
        <p14:creationId xmlns:p14="http://schemas.microsoft.com/office/powerpoint/2010/main" val="108842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756D38-C101-125C-60BC-3056D5E9DEA0}"/>
              </a:ext>
            </a:extLst>
          </p:cNvPr>
          <p:cNvSpPr txBox="1"/>
          <p:nvPr/>
        </p:nvSpPr>
        <p:spPr>
          <a:xfrm>
            <a:off x="1108710" y="281678"/>
            <a:ext cx="10952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&lt;!DOCTYPE html&gt;</a:t>
            </a:r>
            <a:r>
              <a:rPr lang="bg-BG" dirty="0"/>
              <a:t>   - 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err="1"/>
              <a:t>декларира</a:t>
            </a:r>
            <a:r>
              <a:rPr lang="ru-RU" dirty="0"/>
              <a:t> типа на документа и </a:t>
            </a:r>
            <a:r>
              <a:rPr lang="ru-RU" dirty="0" err="1"/>
              <a:t>версията</a:t>
            </a:r>
            <a:r>
              <a:rPr lang="ru-RU" dirty="0"/>
              <a:t> на HTML. В случая, </a:t>
            </a:r>
            <a:r>
              <a:rPr lang="ru-RU" dirty="0" err="1"/>
              <a:t>това</a:t>
            </a:r>
            <a:r>
              <a:rPr lang="ru-RU" dirty="0"/>
              <a:t> е HTML5.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F7A7CF-DFF4-8847-09DC-DF59D40CFA02}"/>
              </a:ext>
            </a:extLst>
          </p:cNvPr>
          <p:cNvSpPr txBox="1"/>
          <p:nvPr/>
        </p:nvSpPr>
        <p:spPr>
          <a:xfrm>
            <a:off x="2315718" y="675209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  <a:r>
              <a:rPr lang="bg-BG" dirty="0"/>
              <a:t> - </a:t>
            </a:r>
            <a:r>
              <a:rPr lang="ru-RU" b="0" i="0" dirty="0" err="1">
                <a:effectLst/>
                <a:latin typeface="-apple-system"/>
              </a:rPr>
              <a:t>Този</a:t>
            </a:r>
            <a:r>
              <a:rPr lang="ru-RU" b="0" i="0" dirty="0">
                <a:effectLst/>
                <a:latin typeface="-apple-system"/>
              </a:rPr>
              <a:t> </a:t>
            </a:r>
            <a:r>
              <a:rPr lang="ru-RU" b="0" i="0" dirty="0" err="1">
                <a:effectLst/>
                <a:latin typeface="-apple-system"/>
              </a:rPr>
              <a:t>ред</a:t>
            </a:r>
            <a:r>
              <a:rPr lang="ru-RU" b="0" i="0" dirty="0">
                <a:effectLst/>
                <a:latin typeface="-apple-system"/>
              </a:rPr>
              <a:t> </a:t>
            </a:r>
            <a:r>
              <a:rPr lang="ru-RU" b="0" i="0" dirty="0" err="1">
                <a:effectLst/>
                <a:latin typeface="-apple-system"/>
              </a:rPr>
              <a:t>отбелязва</a:t>
            </a:r>
            <a:r>
              <a:rPr lang="ru-RU" b="0" i="0" dirty="0">
                <a:effectLst/>
                <a:latin typeface="-apple-system"/>
              </a:rPr>
              <a:t> </a:t>
            </a:r>
            <a:r>
              <a:rPr lang="ru-RU" b="0" i="0" dirty="0" err="1">
                <a:effectLst/>
                <a:latin typeface="-apple-system"/>
              </a:rPr>
              <a:t>началото</a:t>
            </a:r>
            <a:r>
              <a:rPr lang="ru-RU" b="0" i="0" dirty="0">
                <a:effectLst/>
                <a:latin typeface="-apple-system"/>
              </a:rPr>
              <a:t> на HTML документа.</a:t>
            </a:r>
            <a:endParaRPr lang="bg-B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856BB9-49D7-732C-0A15-7CEC62EDFBBA}"/>
              </a:ext>
            </a:extLst>
          </p:cNvPr>
          <p:cNvSpPr txBox="1"/>
          <p:nvPr/>
        </p:nvSpPr>
        <p:spPr>
          <a:xfrm>
            <a:off x="2315718" y="1335962"/>
            <a:ext cx="9900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&lt;style&gt;</a:t>
            </a:r>
            <a:r>
              <a:rPr lang="bg-BG" dirty="0"/>
              <a:t> -  Този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err="1"/>
              <a:t>отбелязва</a:t>
            </a:r>
            <a:r>
              <a:rPr lang="ru-RU" dirty="0"/>
              <a:t> </a:t>
            </a:r>
            <a:r>
              <a:rPr lang="ru-RU" dirty="0" err="1"/>
              <a:t>началото</a:t>
            </a:r>
            <a:r>
              <a:rPr lang="ru-RU" dirty="0"/>
              <a:t> на &lt;</a:t>
            </a:r>
            <a:r>
              <a:rPr lang="ru-RU" dirty="0" err="1"/>
              <a:t>style</a:t>
            </a:r>
            <a:r>
              <a:rPr lang="ru-RU" dirty="0"/>
              <a:t>&gt; блока, </a:t>
            </a:r>
            <a:r>
              <a:rPr lang="ru-RU" dirty="0" err="1"/>
              <a:t>където</a:t>
            </a:r>
            <a:r>
              <a:rPr lang="ru-RU" dirty="0"/>
              <a:t> се </a:t>
            </a:r>
            <a:r>
              <a:rPr lang="ru-RU" dirty="0" err="1"/>
              <a:t>поставя</a:t>
            </a:r>
            <a:r>
              <a:rPr lang="ru-RU" dirty="0"/>
              <a:t> </a:t>
            </a:r>
            <a:r>
              <a:rPr lang="ru-RU" dirty="0" err="1"/>
              <a:t>вътрешният</a:t>
            </a:r>
            <a:r>
              <a:rPr lang="ru-RU" dirty="0"/>
              <a:t> CSS.</a:t>
            </a:r>
            <a:endParaRPr lang="bg-B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3F73C9-A50B-C0FC-E36F-3F61EB404547}"/>
              </a:ext>
            </a:extLst>
          </p:cNvPr>
          <p:cNvSpPr txBox="1"/>
          <p:nvPr/>
        </p:nvSpPr>
        <p:spPr>
          <a:xfrm>
            <a:off x="2315718" y="1863108"/>
            <a:ext cx="703402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body {</a:t>
            </a:r>
          </a:p>
          <a:p>
            <a:r>
              <a:rPr lang="en-US" dirty="0"/>
              <a:t>    background-color: </a:t>
            </a:r>
            <a:r>
              <a:rPr lang="en-US" dirty="0" err="1"/>
              <a:t>lightblue</a:t>
            </a:r>
            <a:r>
              <a:rPr lang="en-US" sz="1800" dirty="0"/>
              <a:t> ;</a:t>
            </a:r>
            <a:r>
              <a:rPr lang="bg-BG" sz="1800" dirty="0"/>
              <a:t> </a:t>
            </a:r>
            <a:endParaRPr lang="bg-BG" dirty="0"/>
          </a:p>
          <a:p>
            <a:r>
              <a:rPr lang="en-US" sz="1600" dirty="0"/>
              <a:t>}</a:t>
            </a:r>
            <a:r>
              <a:rPr lang="bg-BG" sz="1600" dirty="0"/>
              <a:t> </a:t>
            </a:r>
          </a:p>
          <a:p>
            <a:endParaRPr lang="bg-BG" sz="1600" dirty="0"/>
          </a:p>
          <a:p>
            <a:r>
              <a:rPr lang="bg-BG" sz="1600" dirty="0"/>
              <a:t> </a:t>
            </a:r>
            <a:r>
              <a:rPr lang="ru-RU" sz="1600" dirty="0" err="1"/>
              <a:t>Този</a:t>
            </a:r>
            <a:r>
              <a:rPr lang="ru-RU" sz="1600" dirty="0"/>
              <a:t> CSS код </a:t>
            </a:r>
            <a:r>
              <a:rPr lang="ru-RU" sz="1600" dirty="0" err="1"/>
              <a:t>задава</a:t>
            </a:r>
            <a:r>
              <a:rPr lang="ru-RU" sz="1600" dirty="0"/>
              <a:t> </a:t>
            </a:r>
            <a:r>
              <a:rPr lang="ru-RU" sz="1600" dirty="0" err="1"/>
              <a:t>фоновия</a:t>
            </a:r>
            <a:r>
              <a:rPr lang="ru-RU" sz="1600" dirty="0"/>
              <a:t> </a:t>
            </a:r>
            <a:r>
              <a:rPr lang="ru-RU" sz="1600" dirty="0" err="1"/>
              <a:t>цвят</a:t>
            </a:r>
            <a:r>
              <a:rPr lang="ru-RU" sz="1600" dirty="0"/>
              <a:t> на </a:t>
            </a:r>
            <a:r>
              <a:rPr lang="ru-RU" sz="1600" dirty="0" err="1"/>
              <a:t>цялото</a:t>
            </a:r>
            <a:r>
              <a:rPr lang="ru-RU" sz="1600" dirty="0"/>
              <a:t> </a:t>
            </a:r>
            <a:r>
              <a:rPr lang="ru-RU" sz="1600" dirty="0" err="1"/>
              <a:t>тяло</a:t>
            </a:r>
            <a:r>
              <a:rPr lang="ru-RU" sz="1600" dirty="0"/>
              <a:t> (</a:t>
            </a:r>
            <a:r>
              <a:rPr lang="ru-RU" sz="1600" dirty="0" err="1"/>
              <a:t>body</a:t>
            </a:r>
            <a:r>
              <a:rPr lang="ru-RU" sz="1600" dirty="0"/>
              <a:t>) на уеб </a:t>
            </a:r>
            <a:r>
              <a:rPr lang="ru-RU" sz="1600" dirty="0" err="1"/>
              <a:t>страницата</a:t>
            </a:r>
            <a:r>
              <a:rPr lang="ru-RU" sz="1600" dirty="0"/>
              <a:t> на </a:t>
            </a:r>
            <a:r>
              <a:rPr lang="ru-RU" sz="1600" dirty="0" err="1"/>
              <a:t>светлосиньо</a:t>
            </a:r>
            <a:r>
              <a:rPr lang="ru-RU" sz="1600" dirty="0"/>
              <a:t>.</a:t>
            </a:r>
            <a:endParaRPr lang="en-US" sz="1600" dirty="0"/>
          </a:p>
          <a:p>
            <a:endParaRPr lang="bg-BG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7FAEB8-3439-2BED-DDD2-F8FA01BFB66E}"/>
              </a:ext>
            </a:extLst>
          </p:cNvPr>
          <p:cNvSpPr txBox="1"/>
          <p:nvPr/>
        </p:nvSpPr>
        <p:spPr>
          <a:xfrm>
            <a:off x="2315718" y="4056173"/>
            <a:ext cx="912799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h1 {</a:t>
            </a:r>
          </a:p>
          <a:p>
            <a:r>
              <a:rPr lang="en-US" dirty="0"/>
              <a:t>    color: navy;</a:t>
            </a:r>
          </a:p>
          <a:p>
            <a:r>
              <a:rPr lang="en-US" dirty="0"/>
              <a:t>    margin-left: 20px;</a:t>
            </a:r>
            <a:r>
              <a:rPr lang="bg-BG" dirty="0"/>
              <a:t>  </a:t>
            </a:r>
            <a:endParaRPr lang="en-US" sz="2000" dirty="0"/>
          </a:p>
          <a:p>
            <a:r>
              <a:rPr lang="en-US" dirty="0"/>
              <a:t>}</a:t>
            </a:r>
            <a:endParaRPr lang="bg-BG" dirty="0"/>
          </a:p>
          <a:p>
            <a:endParaRPr lang="bg-BG" dirty="0"/>
          </a:p>
          <a:p>
            <a:r>
              <a:rPr lang="bg-BG" dirty="0"/>
              <a:t> </a:t>
            </a:r>
            <a:r>
              <a:rPr lang="ru-RU" dirty="0" err="1"/>
              <a:t>Този</a:t>
            </a:r>
            <a:r>
              <a:rPr lang="ru-RU" dirty="0"/>
              <a:t> CSS код </a:t>
            </a:r>
            <a:r>
              <a:rPr lang="ru-RU" dirty="0" err="1"/>
              <a:t>задава</a:t>
            </a:r>
            <a:r>
              <a:rPr lang="ru-RU" dirty="0"/>
              <a:t> цвета на текста в &lt;h1&gt; </a:t>
            </a:r>
            <a:r>
              <a:rPr lang="ru-RU" dirty="0" err="1"/>
              <a:t>елементите</a:t>
            </a:r>
            <a:r>
              <a:rPr lang="ru-RU" dirty="0"/>
              <a:t> на </a:t>
            </a:r>
            <a:r>
              <a:rPr lang="ru-RU" dirty="0" err="1"/>
              <a:t>тъмносиньо</a:t>
            </a:r>
            <a:r>
              <a:rPr lang="ru-RU" dirty="0"/>
              <a:t> и </a:t>
            </a:r>
            <a:r>
              <a:rPr lang="ru-RU" dirty="0" err="1"/>
              <a:t>добавя</a:t>
            </a:r>
            <a:r>
              <a:rPr lang="ru-RU" dirty="0"/>
              <a:t> </a:t>
            </a:r>
            <a:r>
              <a:rPr lang="ru-RU" dirty="0" err="1"/>
              <a:t>ляво</a:t>
            </a:r>
            <a:r>
              <a:rPr lang="ru-RU" dirty="0"/>
              <a:t> </a:t>
            </a:r>
            <a:r>
              <a:rPr lang="ru-RU" dirty="0" err="1"/>
              <a:t>отстояние</a:t>
            </a:r>
            <a:r>
              <a:rPr lang="ru-RU" dirty="0"/>
              <a:t> от 20 пиксела.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534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756D38-C101-125C-60BC-3056D5E9DEA0}"/>
              </a:ext>
            </a:extLst>
          </p:cNvPr>
          <p:cNvSpPr txBox="1"/>
          <p:nvPr/>
        </p:nvSpPr>
        <p:spPr>
          <a:xfrm>
            <a:off x="1108710" y="281678"/>
            <a:ext cx="109522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p {</a:t>
            </a:r>
          </a:p>
          <a:p>
            <a:r>
              <a:rPr lang="en-US"/>
              <a:t>    font-size: 20px;</a:t>
            </a:r>
          </a:p>
          <a:p>
            <a:r>
              <a:rPr lang="en-US"/>
              <a:t>    color: grey;</a:t>
            </a:r>
          </a:p>
          <a:p>
            <a:r>
              <a:rPr lang="en-US"/>
              <a:t>}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3F73C9-A50B-C0FC-E36F-3F61EB404547}"/>
              </a:ext>
            </a:extLst>
          </p:cNvPr>
          <p:cNvSpPr txBox="1"/>
          <p:nvPr/>
        </p:nvSpPr>
        <p:spPr>
          <a:xfrm>
            <a:off x="1995678" y="1604669"/>
            <a:ext cx="703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&lt;/style&gt;</a:t>
            </a:r>
          </a:p>
          <a:p>
            <a:r>
              <a:rPr lang="en-US" dirty="0"/>
              <a:t>&lt;/head&gt;</a:t>
            </a:r>
            <a:endParaRPr lang="bg-BG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7FAEB8-3439-2BED-DDD2-F8FA01BFB66E}"/>
              </a:ext>
            </a:extLst>
          </p:cNvPr>
          <p:cNvSpPr txBox="1"/>
          <p:nvPr/>
        </p:nvSpPr>
        <p:spPr>
          <a:xfrm>
            <a:off x="3438144" y="1743169"/>
            <a:ext cx="91279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Тези</a:t>
            </a:r>
            <a:r>
              <a:rPr lang="ru-RU" dirty="0"/>
              <a:t> два </a:t>
            </a:r>
            <a:r>
              <a:rPr lang="ru-RU" dirty="0" err="1"/>
              <a:t>реда</a:t>
            </a:r>
            <a:r>
              <a:rPr lang="ru-RU" dirty="0"/>
              <a:t> </a:t>
            </a:r>
            <a:r>
              <a:rPr lang="ru-RU" dirty="0" err="1"/>
              <a:t>отбелязват</a:t>
            </a:r>
            <a:r>
              <a:rPr lang="ru-RU" dirty="0"/>
              <a:t> края на &lt;</a:t>
            </a:r>
            <a:r>
              <a:rPr lang="ru-RU" dirty="0" err="1"/>
              <a:t>style</a:t>
            </a:r>
            <a:r>
              <a:rPr lang="ru-RU" dirty="0"/>
              <a:t>&gt; блока и &lt;</a:t>
            </a:r>
            <a:r>
              <a:rPr lang="ru-RU" dirty="0" err="1"/>
              <a:t>head</a:t>
            </a:r>
            <a:r>
              <a:rPr lang="ru-RU" dirty="0"/>
              <a:t>&gt; </a:t>
            </a:r>
            <a:r>
              <a:rPr lang="ru-RU" dirty="0" err="1"/>
              <a:t>секцията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9C802-48BA-F7A2-7CBD-26DCC8287816}"/>
              </a:ext>
            </a:extLst>
          </p:cNvPr>
          <p:cNvSpPr txBox="1"/>
          <p:nvPr/>
        </p:nvSpPr>
        <p:spPr>
          <a:xfrm>
            <a:off x="3438144" y="643092"/>
            <a:ext cx="7754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Този</a:t>
            </a:r>
            <a:r>
              <a:rPr lang="ru-RU" dirty="0"/>
              <a:t> CSS код </a:t>
            </a:r>
            <a:r>
              <a:rPr lang="ru-RU" dirty="0" err="1"/>
              <a:t>задава</a:t>
            </a:r>
            <a:r>
              <a:rPr lang="ru-RU" dirty="0"/>
              <a:t> размера на шрифта в &lt;p&gt; </a:t>
            </a:r>
            <a:r>
              <a:rPr lang="ru-RU" dirty="0" err="1"/>
              <a:t>елементите</a:t>
            </a:r>
            <a:r>
              <a:rPr lang="ru-RU" dirty="0"/>
              <a:t> (</a:t>
            </a:r>
            <a:r>
              <a:rPr lang="ru-RU" dirty="0" err="1"/>
              <a:t>параграфи</a:t>
            </a:r>
            <a:r>
              <a:rPr lang="ru-RU" dirty="0"/>
              <a:t>) на 20 пиксела и цвета на текста на сиво.</a:t>
            </a:r>
            <a:endParaRPr lang="bg-B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F1EBED-088D-C637-ACEF-25E1EF7D8012}"/>
              </a:ext>
            </a:extLst>
          </p:cNvPr>
          <p:cNvSpPr txBox="1"/>
          <p:nvPr/>
        </p:nvSpPr>
        <p:spPr>
          <a:xfrm>
            <a:off x="1995678" y="2725840"/>
            <a:ext cx="703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&lt;body&gt;</a:t>
            </a:r>
            <a:endParaRPr lang="bg-BG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3138CF-16C2-C3C8-9AB3-D3FFDB8CFB5F}"/>
              </a:ext>
            </a:extLst>
          </p:cNvPr>
          <p:cNvSpPr txBox="1"/>
          <p:nvPr/>
        </p:nvSpPr>
        <p:spPr>
          <a:xfrm>
            <a:off x="3438144" y="2512162"/>
            <a:ext cx="703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err="1"/>
              <a:t>отбелязва</a:t>
            </a:r>
            <a:r>
              <a:rPr lang="ru-RU" dirty="0"/>
              <a:t> </a:t>
            </a:r>
            <a:r>
              <a:rPr lang="ru-RU" dirty="0" err="1"/>
              <a:t>началото</a:t>
            </a:r>
            <a:r>
              <a:rPr lang="ru-RU" dirty="0"/>
              <a:t> на &lt;</a:t>
            </a:r>
            <a:r>
              <a:rPr lang="ru-RU" dirty="0" err="1"/>
              <a:t>body</a:t>
            </a:r>
            <a:r>
              <a:rPr lang="ru-RU" dirty="0"/>
              <a:t>&gt; </a:t>
            </a:r>
            <a:r>
              <a:rPr lang="ru-RU" dirty="0" err="1"/>
              <a:t>секцията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съдържа</a:t>
            </a:r>
            <a:r>
              <a:rPr lang="ru-RU" dirty="0"/>
              <a:t> </a:t>
            </a:r>
            <a:r>
              <a:rPr lang="ru-RU" dirty="0" err="1"/>
              <a:t>основното</a:t>
            </a:r>
            <a:r>
              <a:rPr lang="ru-RU" dirty="0"/>
              <a:t> </a:t>
            </a:r>
            <a:r>
              <a:rPr lang="ru-RU" dirty="0" err="1"/>
              <a:t>съдържание</a:t>
            </a:r>
            <a:r>
              <a:rPr lang="ru-RU" dirty="0"/>
              <a:t> на уеб </a:t>
            </a:r>
            <a:r>
              <a:rPr lang="ru-RU" dirty="0" err="1"/>
              <a:t>страницата</a:t>
            </a:r>
            <a:r>
              <a:rPr lang="ru-RU" dirty="0"/>
              <a:t>.</a:t>
            </a:r>
            <a:endParaRPr lang="bg-BG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B14C0-6E87-4CAB-3325-7268DF988304}"/>
              </a:ext>
            </a:extLst>
          </p:cNvPr>
          <p:cNvSpPr txBox="1"/>
          <p:nvPr/>
        </p:nvSpPr>
        <p:spPr>
          <a:xfrm>
            <a:off x="939546" y="3448667"/>
            <a:ext cx="703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&lt;h1&gt;</a:t>
            </a:r>
            <a:r>
              <a:rPr lang="bg-BG" dirty="0"/>
              <a:t>Заглавие&lt;/</a:t>
            </a:r>
            <a:r>
              <a:rPr lang="en-US" dirty="0"/>
              <a:t>h1&gt;</a:t>
            </a:r>
            <a:endParaRPr lang="bg-BG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CF12E6-0EC3-1211-EF1A-84B4371660B6}"/>
              </a:ext>
            </a:extLst>
          </p:cNvPr>
          <p:cNvSpPr txBox="1"/>
          <p:nvPr/>
        </p:nvSpPr>
        <p:spPr>
          <a:xfrm>
            <a:off x="3438144" y="3422509"/>
            <a:ext cx="703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err="1"/>
              <a:t>добавя</a:t>
            </a:r>
            <a:r>
              <a:rPr lang="ru-RU" dirty="0"/>
              <a:t> заглавие на уеб </a:t>
            </a:r>
            <a:r>
              <a:rPr lang="ru-RU" dirty="0" err="1"/>
              <a:t>страницата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4DE426-B630-4CED-E580-943AD082D55A}"/>
              </a:ext>
            </a:extLst>
          </p:cNvPr>
          <p:cNvSpPr txBox="1"/>
          <p:nvPr/>
        </p:nvSpPr>
        <p:spPr>
          <a:xfrm>
            <a:off x="401193" y="4145336"/>
            <a:ext cx="703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&lt;p&gt;</a:t>
            </a:r>
            <a:r>
              <a:rPr lang="ru-RU" dirty="0" err="1"/>
              <a:t>Това</a:t>
            </a:r>
            <a:r>
              <a:rPr lang="ru-RU" dirty="0"/>
              <a:t> е параграф.&lt;/p&gt;</a:t>
            </a:r>
            <a:endParaRPr lang="bg-BG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68FCAA-F5E4-9D7A-A6CB-709EAC351EA1}"/>
              </a:ext>
            </a:extLst>
          </p:cNvPr>
          <p:cNvSpPr txBox="1"/>
          <p:nvPr/>
        </p:nvSpPr>
        <p:spPr>
          <a:xfrm>
            <a:off x="3535680" y="4123028"/>
            <a:ext cx="703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err="1"/>
              <a:t>добавя</a:t>
            </a:r>
            <a:r>
              <a:rPr lang="ru-RU" dirty="0"/>
              <a:t> параграф </a:t>
            </a:r>
            <a:r>
              <a:rPr lang="ru-RU" dirty="0" err="1"/>
              <a:t>към</a:t>
            </a:r>
            <a:r>
              <a:rPr lang="ru-RU" dirty="0"/>
              <a:t> уеб </a:t>
            </a:r>
            <a:r>
              <a:rPr lang="ru-RU" dirty="0" err="1"/>
              <a:t>страницата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43A2C3-ADA0-8FBB-2B57-0E7262AEC7C3}"/>
              </a:ext>
            </a:extLst>
          </p:cNvPr>
          <p:cNvSpPr txBox="1"/>
          <p:nvPr/>
        </p:nvSpPr>
        <p:spPr>
          <a:xfrm>
            <a:off x="939546" y="4877166"/>
            <a:ext cx="703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  <a:endParaRPr lang="bg-BG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8CF4C7-707F-DDA6-4654-832CECCEA5A9}"/>
              </a:ext>
            </a:extLst>
          </p:cNvPr>
          <p:cNvSpPr txBox="1"/>
          <p:nvPr/>
        </p:nvSpPr>
        <p:spPr>
          <a:xfrm>
            <a:off x="3608832" y="4930165"/>
            <a:ext cx="703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/>
              <a:t>Тези два реда отбелязват края на &lt;body&gt; секцията и HTML документа.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63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756D38-C101-125C-60BC-3056D5E9DEA0}"/>
              </a:ext>
            </a:extLst>
          </p:cNvPr>
          <p:cNvSpPr txBox="1"/>
          <p:nvPr/>
        </p:nvSpPr>
        <p:spPr>
          <a:xfrm>
            <a:off x="2672334" y="1122926"/>
            <a:ext cx="77243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Синтаксис на CSS: </a:t>
            </a:r>
          </a:p>
          <a:p>
            <a:r>
              <a:rPr lang="ru-RU" dirty="0"/>
              <a:t>CSS правило се </a:t>
            </a:r>
            <a:r>
              <a:rPr lang="ru-RU" dirty="0" err="1"/>
              <a:t>състои</a:t>
            </a:r>
            <a:r>
              <a:rPr lang="ru-RU" dirty="0"/>
              <a:t> от селектор и декларация. </a:t>
            </a:r>
          </a:p>
          <a:p>
            <a:r>
              <a:rPr lang="ru-RU" dirty="0"/>
              <a:t>- </a:t>
            </a:r>
            <a:r>
              <a:rPr lang="ru-RU" dirty="0" err="1"/>
              <a:t>Селекторът</a:t>
            </a:r>
            <a:r>
              <a:rPr lang="ru-RU" dirty="0"/>
              <a:t> </a:t>
            </a:r>
            <a:r>
              <a:rPr lang="ru-RU" dirty="0" err="1"/>
              <a:t>определя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кой HTML </a:t>
            </a:r>
            <a:r>
              <a:rPr lang="ru-RU" dirty="0" err="1"/>
              <a:t>елемент</a:t>
            </a:r>
            <a:r>
              <a:rPr lang="ru-RU" dirty="0"/>
              <a:t> се </a:t>
            </a:r>
            <a:r>
              <a:rPr lang="ru-RU" dirty="0" err="1"/>
              <a:t>прилага</a:t>
            </a:r>
            <a:r>
              <a:rPr lang="ru-RU" dirty="0"/>
              <a:t> </a:t>
            </a:r>
            <a:r>
              <a:rPr lang="ru-RU" dirty="0" err="1"/>
              <a:t>стилът</a:t>
            </a:r>
            <a:r>
              <a:rPr lang="ru-RU" dirty="0"/>
              <a:t>. </a:t>
            </a:r>
          </a:p>
          <a:p>
            <a:r>
              <a:rPr lang="ru-RU" dirty="0"/>
              <a:t>- </a:t>
            </a:r>
            <a:r>
              <a:rPr lang="ru-RU" dirty="0" err="1"/>
              <a:t>Декларацията</a:t>
            </a:r>
            <a:r>
              <a:rPr lang="ru-RU" dirty="0"/>
              <a:t> се </a:t>
            </a:r>
            <a:r>
              <a:rPr lang="ru-RU" dirty="0" err="1"/>
              <a:t>състои</a:t>
            </a:r>
            <a:r>
              <a:rPr lang="ru-RU" dirty="0"/>
              <a:t> от свойство и </a:t>
            </a:r>
            <a:r>
              <a:rPr lang="ru-RU" dirty="0" err="1"/>
              <a:t>стойност</a:t>
            </a:r>
            <a:r>
              <a:rPr lang="ru-RU" dirty="0"/>
              <a:t>, </a:t>
            </a:r>
            <a:r>
              <a:rPr lang="ru-RU" dirty="0" err="1"/>
              <a:t>разделени</a:t>
            </a:r>
            <a:r>
              <a:rPr lang="ru-RU" dirty="0"/>
              <a:t> с </a:t>
            </a:r>
            <a:r>
              <a:rPr lang="ru-RU" dirty="0" err="1"/>
              <a:t>двуеточие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9C802-48BA-F7A2-7CBD-26DCC8287816}"/>
              </a:ext>
            </a:extLst>
          </p:cNvPr>
          <p:cNvSpPr txBox="1"/>
          <p:nvPr/>
        </p:nvSpPr>
        <p:spPr>
          <a:xfrm>
            <a:off x="2672335" y="2993100"/>
            <a:ext cx="77243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bg-BG" dirty="0"/>
              <a:t>Извод: </a:t>
            </a:r>
          </a:p>
          <a:p>
            <a:r>
              <a:rPr lang="ru-RU" dirty="0" err="1"/>
              <a:t>Селекторът</a:t>
            </a:r>
            <a:r>
              <a:rPr lang="ru-RU" dirty="0"/>
              <a:t> </a:t>
            </a:r>
            <a:r>
              <a:rPr lang="ru-RU" dirty="0" err="1"/>
              <a:t>определя</a:t>
            </a:r>
            <a:r>
              <a:rPr lang="ru-RU" dirty="0"/>
              <a:t> кой HTML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стилизиран</a:t>
            </a:r>
            <a:r>
              <a:rPr lang="ru-RU" dirty="0"/>
              <a:t>, </a:t>
            </a:r>
            <a:r>
              <a:rPr lang="ru-RU" dirty="0" err="1"/>
              <a:t>докато</a:t>
            </a:r>
            <a:r>
              <a:rPr lang="ru-RU" dirty="0"/>
              <a:t> </a:t>
            </a:r>
            <a:r>
              <a:rPr lang="ru-RU" dirty="0" err="1"/>
              <a:t>декларацията</a:t>
            </a:r>
            <a:r>
              <a:rPr lang="ru-RU" dirty="0"/>
              <a:t> </a:t>
            </a:r>
            <a:r>
              <a:rPr lang="ru-RU" dirty="0" err="1"/>
              <a:t>задава</a:t>
            </a:r>
            <a:r>
              <a:rPr lang="ru-RU" dirty="0"/>
              <a:t> </a:t>
            </a:r>
            <a:r>
              <a:rPr lang="ru-RU" dirty="0" err="1"/>
              <a:t>конкретния</a:t>
            </a:r>
            <a:r>
              <a:rPr lang="ru-RU" dirty="0"/>
              <a:t> </a:t>
            </a:r>
            <a:r>
              <a:rPr lang="ru-RU" dirty="0" err="1"/>
              <a:t>стил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бъде</a:t>
            </a:r>
            <a:r>
              <a:rPr lang="ru-RU" dirty="0"/>
              <a:t> приложен. </a:t>
            </a:r>
            <a:r>
              <a:rPr lang="ru-RU" dirty="0" err="1"/>
              <a:t>Декларацията</a:t>
            </a:r>
            <a:r>
              <a:rPr lang="ru-RU" dirty="0"/>
              <a:t> се </a:t>
            </a:r>
            <a:r>
              <a:rPr lang="ru-RU" dirty="0" err="1"/>
              <a:t>състои</a:t>
            </a:r>
            <a:r>
              <a:rPr lang="ru-RU" dirty="0"/>
              <a:t> от свойство (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color</a:t>
            </a:r>
            <a:r>
              <a:rPr lang="ru-RU" dirty="0"/>
              <a:t>, </a:t>
            </a:r>
            <a:r>
              <a:rPr lang="ru-RU" dirty="0" err="1"/>
              <a:t>font-size</a:t>
            </a:r>
            <a:r>
              <a:rPr lang="ru-RU" dirty="0"/>
              <a:t>, </a:t>
            </a:r>
            <a:r>
              <a:rPr lang="ru-RU" dirty="0" err="1"/>
              <a:t>margin</a:t>
            </a:r>
            <a:r>
              <a:rPr lang="ru-RU" dirty="0"/>
              <a:t> и т.н.) и </a:t>
            </a:r>
            <a:r>
              <a:rPr lang="ru-RU" dirty="0" err="1"/>
              <a:t>стойност</a:t>
            </a:r>
            <a:r>
              <a:rPr lang="ru-RU" dirty="0"/>
              <a:t> (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red</a:t>
            </a:r>
            <a:r>
              <a:rPr lang="ru-RU" dirty="0"/>
              <a:t>, 16px, 20px и т.н.), </a:t>
            </a:r>
            <a:r>
              <a:rPr lang="ru-RU" dirty="0" err="1"/>
              <a:t>разделени</a:t>
            </a:r>
            <a:r>
              <a:rPr lang="ru-RU" dirty="0"/>
              <a:t> с </a:t>
            </a:r>
            <a:r>
              <a:rPr lang="ru-RU" dirty="0" err="1"/>
              <a:t>двуеточие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Съвет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Продължавайте</a:t>
            </a:r>
            <a:r>
              <a:rPr lang="ru-RU" dirty="0"/>
              <a:t> да учите и </a:t>
            </a:r>
            <a:r>
              <a:rPr lang="ru-RU" dirty="0" err="1"/>
              <a:t>практикувайте</a:t>
            </a:r>
            <a:r>
              <a:rPr lang="ru-RU" dirty="0"/>
              <a:t>, за да станете </a:t>
            </a:r>
            <a:r>
              <a:rPr lang="ru-RU" dirty="0" err="1"/>
              <a:t>експерт</a:t>
            </a:r>
            <a:r>
              <a:rPr lang="ru-RU" dirty="0"/>
              <a:t> в CSS!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94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B9C802-48BA-F7A2-7CBD-26DCC8287816}"/>
              </a:ext>
            </a:extLst>
          </p:cNvPr>
          <p:cNvSpPr txBox="1"/>
          <p:nvPr/>
        </p:nvSpPr>
        <p:spPr>
          <a:xfrm>
            <a:off x="118872" y="176748"/>
            <a:ext cx="12073127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По-подробно</a:t>
            </a:r>
            <a:r>
              <a:rPr lang="ru-RU" dirty="0"/>
              <a:t> </a:t>
            </a:r>
            <a:r>
              <a:rPr lang="ru-RU" dirty="0" err="1"/>
              <a:t>обяснение</a:t>
            </a:r>
            <a:r>
              <a:rPr lang="ru-RU" dirty="0"/>
              <a:t> на синтаксиса на CSS: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CSS правило се </a:t>
            </a:r>
            <a:r>
              <a:rPr lang="ru-RU" dirty="0" err="1"/>
              <a:t>състои</a:t>
            </a:r>
            <a:r>
              <a:rPr lang="ru-RU" dirty="0"/>
              <a:t> от две </a:t>
            </a:r>
            <a:r>
              <a:rPr lang="ru-RU" dirty="0" err="1"/>
              <a:t>основни</a:t>
            </a:r>
            <a:r>
              <a:rPr lang="ru-RU" dirty="0"/>
              <a:t> части: селектор и декларация.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Селекторът</a:t>
            </a:r>
            <a:r>
              <a:rPr lang="ru-RU" dirty="0"/>
              <a:t> е </a:t>
            </a:r>
            <a:r>
              <a:rPr lang="ru-RU" dirty="0" err="1"/>
              <a:t>начинът</a:t>
            </a:r>
            <a:r>
              <a:rPr lang="ru-RU" dirty="0"/>
              <a:t>, по </a:t>
            </a:r>
            <a:r>
              <a:rPr lang="ru-RU" dirty="0" err="1"/>
              <a:t>който</a:t>
            </a:r>
            <a:r>
              <a:rPr lang="ru-RU" dirty="0"/>
              <a:t> CSS </a:t>
            </a:r>
            <a:r>
              <a:rPr lang="ru-RU" dirty="0" err="1"/>
              <a:t>идентифицира</a:t>
            </a:r>
            <a:r>
              <a:rPr lang="ru-RU" dirty="0"/>
              <a:t> кой HTML </a:t>
            </a:r>
            <a:r>
              <a:rPr lang="ru-RU" dirty="0" err="1"/>
              <a:t>елемент</a:t>
            </a:r>
            <a:r>
              <a:rPr lang="ru-RU" dirty="0"/>
              <a:t> да </a:t>
            </a:r>
            <a:r>
              <a:rPr lang="ru-RU" dirty="0" err="1"/>
              <a:t>стилизира</a:t>
            </a:r>
            <a:r>
              <a:rPr lang="ru-RU" dirty="0"/>
              <a:t>.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името</a:t>
            </a:r>
            <a:r>
              <a:rPr lang="ru-RU" dirty="0"/>
              <a:t> на HTML </a:t>
            </a:r>
            <a:r>
              <a:rPr lang="ru-RU" dirty="0" err="1"/>
              <a:t>елемента</a:t>
            </a:r>
            <a:r>
              <a:rPr lang="ru-RU" dirty="0"/>
              <a:t> (например p, </a:t>
            </a:r>
            <a:r>
              <a:rPr lang="ru-RU" dirty="0" err="1"/>
              <a:t>div</a:t>
            </a:r>
            <a:r>
              <a:rPr lang="ru-RU" dirty="0"/>
              <a:t>, h1 и т.н.), </a:t>
            </a:r>
            <a:r>
              <a:rPr lang="ru-RU" dirty="0" err="1"/>
              <a:t>класа</a:t>
            </a:r>
            <a:r>
              <a:rPr lang="ru-RU" dirty="0"/>
              <a:t>, ID или дори </a:t>
            </a:r>
            <a:r>
              <a:rPr lang="ru-RU" dirty="0" err="1"/>
              <a:t>по-сложен</a:t>
            </a:r>
            <a:r>
              <a:rPr lang="ru-RU" dirty="0"/>
              <a:t> селектор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псевдоклас</a:t>
            </a:r>
            <a:r>
              <a:rPr lang="ru-RU" dirty="0"/>
              <a:t> или </a:t>
            </a:r>
            <a:r>
              <a:rPr lang="ru-RU" dirty="0" err="1"/>
              <a:t>псевдоелемент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Декларацията</a:t>
            </a:r>
            <a:r>
              <a:rPr lang="ru-RU" dirty="0"/>
              <a:t> е </a:t>
            </a:r>
            <a:r>
              <a:rPr lang="ru-RU" dirty="0" err="1"/>
              <a:t>кодът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задава</a:t>
            </a:r>
            <a:r>
              <a:rPr lang="ru-RU" dirty="0"/>
              <a:t> как да се </a:t>
            </a:r>
            <a:r>
              <a:rPr lang="ru-RU" dirty="0" err="1"/>
              <a:t>стилизира</a:t>
            </a:r>
            <a:r>
              <a:rPr lang="ru-RU" dirty="0"/>
              <a:t> </a:t>
            </a:r>
            <a:r>
              <a:rPr lang="ru-RU" dirty="0" err="1"/>
              <a:t>елементът</a:t>
            </a:r>
            <a:r>
              <a:rPr lang="ru-RU" dirty="0"/>
              <a:t>. </a:t>
            </a:r>
            <a:r>
              <a:rPr lang="ru-RU" dirty="0" err="1"/>
              <a:t>Тя</a:t>
            </a:r>
            <a:r>
              <a:rPr lang="ru-RU" dirty="0"/>
              <a:t> се </a:t>
            </a:r>
            <a:r>
              <a:rPr lang="ru-RU" dirty="0" err="1"/>
              <a:t>състои</a:t>
            </a:r>
            <a:r>
              <a:rPr lang="ru-RU" dirty="0"/>
              <a:t> от две части, </a:t>
            </a:r>
            <a:r>
              <a:rPr lang="ru-RU" dirty="0" err="1"/>
              <a:t>разделени</a:t>
            </a:r>
            <a:r>
              <a:rPr lang="ru-RU" dirty="0"/>
              <a:t> с </a:t>
            </a:r>
            <a:r>
              <a:rPr lang="ru-RU" dirty="0" err="1"/>
              <a:t>двуеточие</a:t>
            </a:r>
            <a:r>
              <a:rPr lang="ru-RU" dirty="0"/>
              <a:t> (:): свойство и </a:t>
            </a:r>
            <a:r>
              <a:rPr lang="ru-RU" dirty="0" err="1"/>
              <a:t>стойност</a:t>
            </a:r>
            <a:r>
              <a:rPr lang="ru-RU" dirty="0"/>
              <a:t>.- </a:t>
            </a:r>
            <a:r>
              <a:rPr lang="ru-RU" dirty="0" err="1"/>
              <a:t>Свойството</a:t>
            </a:r>
            <a:r>
              <a:rPr lang="ru-RU" dirty="0"/>
              <a:t> е </a:t>
            </a:r>
            <a:r>
              <a:rPr lang="ru-RU" dirty="0" err="1"/>
              <a:t>аспектът</a:t>
            </a:r>
            <a:r>
              <a:rPr lang="ru-RU" dirty="0"/>
              <a:t> на </a:t>
            </a:r>
            <a:r>
              <a:rPr lang="ru-RU" dirty="0" err="1"/>
              <a:t>елемента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искате</a:t>
            </a:r>
            <a:r>
              <a:rPr lang="ru-RU" dirty="0"/>
              <a:t> да </a:t>
            </a:r>
            <a:r>
              <a:rPr lang="ru-RU" dirty="0" err="1"/>
              <a:t>промените</a:t>
            </a:r>
            <a:r>
              <a:rPr lang="ru-RU" dirty="0"/>
              <a:t>.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примери</a:t>
            </a:r>
            <a:r>
              <a:rPr lang="ru-RU" dirty="0"/>
              <a:t> </a:t>
            </a:r>
            <a:r>
              <a:rPr lang="ru-RU" dirty="0" err="1"/>
              <a:t>включват</a:t>
            </a:r>
            <a:r>
              <a:rPr lang="ru-RU" dirty="0"/>
              <a:t> </a:t>
            </a:r>
            <a:r>
              <a:rPr lang="ru-RU" dirty="0" err="1"/>
              <a:t>color</a:t>
            </a:r>
            <a:r>
              <a:rPr lang="ru-RU" dirty="0"/>
              <a:t> (</a:t>
            </a:r>
            <a:r>
              <a:rPr lang="ru-RU" dirty="0" err="1"/>
              <a:t>цвят</a:t>
            </a:r>
            <a:r>
              <a:rPr lang="ru-RU" dirty="0"/>
              <a:t> на текста), </a:t>
            </a:r>
            <a:r>
              <a:rPr lang="ru-RU" dirty="0" err="1"/>
              <a:t>font-size</a:t>
            </a:r>
            <a:r>
              <a:rPr lang="ru-RU" dirty="0"/>
              <a:t> (размер на шрифта), </a:t>
            </a:r>
            <a:r>
              <a:rPr lang="ru-RU" dirty="0" err="1"/>
              <a:t>background-color</a:t>
            </a:r>
            <a:r>
              <a:rPr lang="ru-RU" dirty="0"/>
              <a:t> (фонов </a:t>
            </a:r>
            <a:r>
              <a:rPr lang="ru-RU" dirty="0" err="1"/>
              <a:t>цвят</a:t>
            </a:r>
            <a:r>
              <a:rPr lang="ru-RU" dirty="0"/>
              <a:t>), </a:t>
            </a:r>
            <a:r>
              <a:rPr lang="ru-RU" dirty="0" err="1"/>
              <a:t>margin</a:t>
            </a:r>
            <a:r>
              <a:rPr lang="ru-RU" dirty="0"/>
              <a:t> (</a:t>
            </a:r>
            <a:r>
              <a:rPr lang="ru-RU" dirty="0" err="1"/>
              <a:t>отстояние</a:t>
            </a:r>
            <a:r>
              <a:rPr lang="ru-RU" dirty="0"/>
              <a:t> около </a:t>
            </a:r>
            <a:r>
              <a:rPr lang="ru-RU" dirty="0" err="1"/>
              <a:t>елемента</a:t>
            </a:r>
            <a:r>
              <a:rPr lang="ru-RU" dirty="0"/>
              <a:t>), </a:t>
            </a:r>
            <a:r>
              <a:rPr lang="ru-RU" dirty="0" err="1"/>
              <a:t>padding</a:t>
            </a:r>
            <a:r>
              <a:rPr lang="ru-RU" dirty="0"/>
              <a:t> (</a:t>
            </a:r>
            <a:r>
              <a:rPr lang="ru-RU" dirty="0" err="1"/>
              <a:t>отстояние</a:t>
            </a:r>
            <a:r>
              <a:rPr lang="ru-RU" dirty="0"/>
              <a:t> между </a:t>
            </a:r>
            <a:r>
              <a:rPr lang="ru-RU" dirty="0" err="1"/>
              <a:t>рамката</a:t>
            </a:r>
            <a:r>
              <a:rPr lang="ru-RU" dirty="0"/>
              <a:t> на </a:t>
            </a:r>
            <a:r>
              <a:rPr lang="ru-RU" dirty="0" err="1"/>
              <a:t>елемента</a:t>
            </a:r>
            <a:r>
              <a:rPr lang="ru-RU" dirty="0"/>
              <a:t> и </a:t>
            </a:r>
            <a:r>
              <a:rPr lang="ru-RU" dirty="0" err="1"/>
              <a:t>съдържанието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) и </a:t>
            </a:r>
            <a:r>
              <a:rPr lang="ru-RU" dirty="0" err="1"/>
              <a:t>border</a:t>
            </a:r>
            <a:r>
              <a:rPr lang="ru-RU" dirty="0"/>
              <a:t> (рамка около </a:t>
            </a:r>
            <a:r>
              <a:rPr lang="ru-RU" dirty="0" err="1"/>
              <a:t>елемента</a:t>
            </a:r>
            <a:r>
              <a:rPr lang="ru-RU" dirty="0"/>
              <a:t>).- </a:t>
            </a:r>
            <a:r>
              <a:rPr lang="ru-RU" dirty="0" err="1"/>
              <a:t>Стойността</a:t>
            </a:r>
            <a:r>
              <a:rPr lang="ru-RU" dirty="0"/>
              <a:t> е </a:t>
            </a:r>
            <a:r>
              <a:rPr lang="ru-RU" dirty="0" err="1"/>
              <a:t>конкретната</a:t>
            </a:r>
            <a:r>
              <a:rPr lang="ru-RU" dirty="0"/>
              <a:t> </a:t>
            </a:r>
            <a:r>
              <a:rPr lang="ru-RU" dirty="0" err="1"/>
              <a:t>промяна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искате</a:t>
            </a:r>
            <a:r>
              <a:rPr lang="ru-RU" dirty="0"/>
              <a:t> да направите в </a:t>
            </a:r>
            <a:r>
              <a:rPr lang="ru-RU" dirty="0" err="1"/>
              <a:t>свойството</a:t>
            </a:r>
            <a:r>
              <a:rPr lang="ru-RU" dirty="0"/>
              <a:t>. Например,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свойството</a:t>
            </a:r>
            <a:r>
              <a:rPr lang="ru-RU" dirty="0"/>
              <a:t> е </a:t>
            </a:r>
            <a:r>
              <a:rPr lang="ru-RU" dirty="0" err="1"/>
              <a:t>color</a:t>
            </a:r>
            <a:r>
              <a:rPr lang="ru-RU" dirty="0"/>
              <a:t>, </a:t>
            </a:r>
            <a:r>
              <a:rPr lang="ru-RU" dirty="0" err="1"/>
              <a:t>стойността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red</a:t>
            </a:r>
            <a:r>
              <a:rPr lang="ru-RU" dirty="0"/>
              <a:t>, </a:t>
            </a:r>
            <a:r>
              <a:rPr lang="ru-RU" dirty="0" err="1"/>
              <a:t>blue</a:t>
            </a:r>
            <a:r>
              <a:rPr lang="ru-RU" dirty="0"/>
              <a:t>, #ff0000 (</a:t>
            </a:r>
            <a:r>
              <a:rPr lang="ru-RU" dirty="0" err="1"/>
              <a:t>hex</a:t>
            </a:r>
            <a:r>
              <a:rPr lang="ru-RU" dirty="0"/>
              <a:t> код за </a:t>
            </a:r>
            <a:r>
              <a:rPr lang="ru-RU" dirty="0" err="1"/>
              <a:t>червено</a:t>
            </a:r>
            <a:r>
              <a:rPr lang="ru-RU" dirty="0"/>
              <a:t>) и т.н. </a:t>
            </a:r>
          </a:p>
          <a:p>
            <a:pPr algn="just"/>
            <a:r>
              <a:rPr lang="ru-RU" dirty="0" err="1"/>
              <a:t>Ето</a:t>
            </a:r>
            <a:r>
              <a:rPr lang="ru-RU" dirty="0"/>
              <a:t> пример за CSS правило:</a:t>
            </a:r>
          </a:p>
          <a:p>
            <a:endParaRPr lang="ru-RU" sz="2000" dirty="0"/>
          </a:p>
          <a:p>
            <a:r>
              <a:rPr lang="ru-RU" sz="2000" i="1" dirty="0"/>
              <a:t>p  {   </a:t>
            </a:r>
          </a:p>
          <a:p>
            <a:endParaRPr lang="ru-RU" sz="2000" i="1" dirty="0"/>
          </a:p>
          <a:p>
            <a:r>
              <a:rPr lang="ru-RU" sz="2000" i="1" dirty="0"/>
              <a:t> </a:t>
            </a:r>
            <a:r>
              <a:rPr lang="ru-RU" sz="2000" i="1" dirty="0" err="1"/>
              <a:t>color</a:t>
            </a:r>
            <a:r>
              <a:rPr lang="ru-RU" sz="2000" i="1" dirty="0"/>
              <a:t>: </a:t>
            </a:r>
            <a:r>
              <a:rPr lang="ru-RU" sz="2000" i="1" dirty="0" err="1"/>
              <a:t>red</a:t>
            </a:r>
            <a:r>
              <a:rPr lang="ru-RU" sz="2000" i="1" dirty="0"/>
              <a:t>;</a:t>
            </a:r>
          </a:p>
          <a:p>
            <a:endParaRPr lang="ru-RU" sz="2000" i="1" dirty="0"/>
          </a:p>
          <a:p>
            <a:r>
              <a:rPr lang="ru-RU" sz="2000" i="1" dirty="0"/>
              <a:t>}</a:t>
            </a:r>
          </a:p>
          <a:p>
            <a:endParaRPr lang="ru-RU" dirty="0"/>
          </a:p>
          <a:p>
            <a:pPr algn="just"/>
            <a:r>
              <a:rPr lang="ru-RU" dirty="0"/>
              <a:t>В </a:t>
            </a:r>
            <a:r>
              <a:rPr lang="ru-RU" dirty="0" err="1"/>
              <a:t>този</a:t>
            </a:r>
            <a:r>
              <a:rPr lang="ru-RU" dirty="0"/>
              <a:t> пример, p е </a:t>
            </a:r>
            <a:r>
              <a:rPr lang="ru-RU" dirty="0" err="1"/>
              <a:t>селекторът</a:t>
            </a:r>
            <a:r>
              <a:rPr lang="ru-RU" dirty="0"/>
              <a:t> (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означава</a:t>
            </a:r>
            <a:r>
              <a:rPr lang="ru-RU" dirty="0"/>
              <a:t>, че </a:t>
            </a:r>
            <a:r>
              <a:rPr lang="ru-RU" dirty="0" err="1"/>
              <a:t>правилото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прилага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&lt;p&gt; </a:t>
            </a:r>
            <a:r>
              <a:rPr lang="ru-RU" dirty="0" err="1"/>
              <a:t>елементи</a:t>
            </a:r>
            <a:r>
              <a:rPr lang="ru-RU" dirty="0"/>
              <a:t>), </a:t>
            </a:r>
            <a:r>
              <a:rPr lang="ru-RU" dirty="0" err="1"/>
              <a:t>color</a:t>
            </a:r>
            <a:r>
              <a:rPr lang="ru-RU" dirty="0"/>
              <a:t> е </a:t>
            </a:r>
            <a:r>
              <a:rPr lang="ru-RU" dirty="0" err="1"/>
              <a:t>свойството</a:t>
            </a:r>
            <a:r>
              <a:rPr lang="ru-RU" dirty="0"/>
              <a:t>, а </a:t>
            </a:r>
            <a:r>
              <a:rPr lang="ru-RU" dirty="0" err="1"/>
              <a:t>red</a:t>
            </a:r>
            <a:r>
              <a:rPr lang="ru-RU" dirty="0"/>
              <a:t> е </a:t>
            </a:r>
            <a:r>
              <a:rPr lang="ru-RU" dirty="0" err="1"/>
              <a:t>стойността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че </a:t>
            </a:r>
            <a:r>
              <a:rPr lang="ru-RU" dirty="0" err="1"/>
              <a:t>това</a:t>
            </a:r>
            <a:r>
              <a:rPr lang="ru-RU" dirty="0"/>
              <a:t> правило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направи</a:t>
            </a:r>
            <a:r>
              <a:rPr lang="ru-RU" dirty="0"/>
              <a:t> текста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&lt;p&gt;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червен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4784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B9C802-48BA-F7A2-7CBD-26DCC8287816}"/>
              </a:ext>
            </a:extLst>
          </p:cNvPr>
          <p:cNvSpPr txBox="1"/>
          <p:nvPr/>
        </p:nvSpPr>
        <p:spPr>
          <a:xfrm>
            <a:off x="1319023" y="176748"/>
            <a:ext cx="96537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. </a:t>
            </a:r>
            <a:r>
              <a:rPr lang="ru-RU" dirty="0" err="1"/>
              <a:t>Вграждане</a:t>
            </a:r>
            <a:r>
              <a:rPr lang="ru-RU" dirty="0"/>
              <a:t> на CSS в HTML: CSS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включен в HTML по </a:t>
            </a:r>
            <a:r>
              <a:rPr lang="ru-RU" dirty="0" err="1"/>
              <a:t>няколко</a:t>
            </a:r>
            <a:r>
              <a:rPr lang="ru-RU" dirty="0"/>
              <a:t> начина - </a:t>
            </a:r>
            <a:r>
              <a:rPr lang="ru-RU" dirty="0" err="1"/>
              <a:t>вътрешен</a:t>
            </a:r>
            <a:r>
              <a:rPr lang="ru-RU" dirty="0"/>
              <a:t> (в </a:t>
            </a:r>
            <a:r>
              <a:rPr lang="ru-RU" dirty="0" err="1"/>
              <a:t>style</a:t>
            </a:r>
            <a:r>
              <a:rPr lang="ru-RU" dirty="0"/>
              <a:t> </a:t>
            </a:r>
            <a:r>
              <a:rPr lang="ru-RU" dirty="0" err="1"/>
              <a:t>таг</a:t>
            </a:r>
            <a:r>
              <a:rPr lang="ru-RU" dirty="0"/>
              <a:t> в </a:t>
            </a:r>
            <a:r>
              <a:rPr lang="ru-RU" dirty="0" err="1"/>
              <a:t>head</a:t>
            </a:r>
            <a:r>
              <a:rPr lang="ru-RU" dirty="0"/>
              <a:t> </a:t>
            </a:r>
            <a:r>
              <a:rPr lang="ru-RU" dirty="0" err="1"/>
              <a:t>секцията</a:t>
            </a:r>
            <a:r>
              <a:rPr lang="ru-RU" dirty="0"/>
              <a:t>), </a:t>
            </a:r>
            <a:r>
              <a:rPr lang="ru-RU" dirty="0" err="1"/>
              <a:t>външен</a:t>
            </a:r>
            <a:r>
              <a:rPr lang="ru-RU" dirty="0"/>
              <a:t> (чрез </a:t>
            </a:r>
            <a:r>
              <a:rPr lang="ru-RU" dirty="0" err="1"/>
              <a:t>връзка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външен</a:t>
            </a:r>
            <a:r>
              <a:rPr lang="ru-RU" dirty="0"/>
              <a:t> CSS файл) и в линия (</a:t>
            </a:r>
            <a:r>
              <a:rPr lang="ru-RU" dirty="0" err="1"/>
              <a:t>директно</a:t>
            </a:r>
            <a:r>
              <a:rPr lang="ru-RU" dirty="0"/>
              <a:t> в HTML </a:t>
            </a:r>
            <a:r>
              <a:rPr lang="ru-RU" dirty="0" err="1"/>
              <a:t>елемент</a:t>
            </a:r>
            <a:r>
              <a:rPr lang="ru-RU" dirty="0"/>
              <a:t>). </a:t>
            </a:r>
            <a:endParaRPr lang="bg-B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7116E2-23E4-15CB-1A84-50A98B44A6BE}"/>
              </a:ext>
            </a:extLst>
          </p:cNvPr>
          <p:cNvSpPr txBox="1"/>
          <p:nvPr/>
        </p:nvSpPr>
        <p:spPr>
          <a:xfrm>
            <a:off x="1536192" y="1198061"/>
            <a:ext cx="770610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/>
              <a:t>Вграждане на </a:t>
            </a:r>
            <a:r>
              <a:rPr lang="en-US" dirty="0"/>
              <a:t>CSS </a:t>
            </a:r>
            <a:r>
              <a:rPr lang="bg-BG" dirty="0"/>
              <a:t>в </a:t>
            </a:r>
            <a:r>
              <a:rPr lang="en-US" dirty="0"/>
              <a:t>HTML: 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bg-BG" dirty="0"/>
              <a:t>Вътрешен </a:t>
            </a:r>
            <a:r>
              <a:rPr lang="en-US" dirty="0"/>
              <a:t>CSS: </a:t>
            </a:r>
            <a:r>
              <a:rPr lang="bg-BG" dirty="0"/>
              <a:t>Вътрешният </a:t>
            </a:r>
            <a:r>
              <a:rPr lang="en-US" dirty="0"/>
              <a:t>CSS </a:t>
            </a:r>
            <a:r>
              <a:rPr lang="bg-BG" dirty="0"/>
              <a:t>се поставя директно в </a:t>
            </a:r>
            <a:r>
              <a:rPr lang="en-US" dirty="0"/>
              <a:t>HTML </a:t>
            </a:r>
            <a:r>
              <a:rPr lang="bg-BG" dirty="0"/>
              <a:t>документа в &lt;</a:t>
            </a:r>
            <a:r>
              <a:rPr lang="en-US" dirty="0"/>
              <a:t>style&gt; </a:t>
            </a:r>
            <a:r>
              <a:rPr lang="bg-BG" dirty="0"/>
              <a:t>тагове в &lt;</a:t>
            </a:r>
            <a:r>
              <a:rPr lang="en-US" dirty="0"/>
              <a:t>head&gt; </a:t>
            </a:r>
            <a:r>
              <a:rPr lang="bg-BG" dirty="0"/>
              <a:t>секцията на документа. Това е удобно за единични страници с уникален стил. Ето пример: </a:t>
            </a:r>
          </a:p>
          <a:p>
            <a:endParaRPr lang="bg-BG" dirty="0"/>
          </a:p>
          <a:p>
            <a:r>
              <a:rPr lang="bg-BG" dirty="0"/>
              <a:t>&lt;</a:t>
            </a:r>
            <a:r>
              <a:rPr lang="en-US" dirty="0"/>
              <a:t>head&gt; </a:t>
            </a:r>
          </a:p>
          <a:p>
            <a:endParaRPr lang="en-US" dirty="0"/>
          </a:p>
          <a:p>
            <a:r>
              <a:rPr lang="en-US" dirty="0"/>
              <a:t>    &lt;style&gt; </a:t>
            </a:r>
          </a:p>
          <a:p>
            <a:endParaRPr lang="en-US" dirty="0"/>
          </a:p>
          <a:p>
            <a:r>
              <a:rPr lang="en-US" dirty="0"/>
              <a:t>        body { </a:t>
            </a:r>
          </a:p>
          <a:p>
            <a:endParaRPr lang="en-US" dirty="0"/>
          </a:p>
          <a:p>
            <a:r>
              <a:rPr lang="en-US" dirty="0"/>
              <a:t>            background-color: </a:t>
            </a:r>
            <a:r>
              <a:rPr lang="en-US" dirty="0" err="1"/>
              <a:t>lightblue</a:t>
            </a:r>
            <a:r>
              <a:rPr lang="en-US" dirty="0"/>
              <a:t>; </a:t>
            </a:r>
          </a:p>
          <a:p>
            <a:endParaRPr lang="en-US" dirty="0"/>
          </a:p>
          <a:p>
            <a:r>
              <a:rPr lang="en-US" dirty="0"/>
              <a:t>        } </a:t>
            </a:r>
          </a:p>
          <a:p>
            <a:endParaRPr lang="en-US" dirty="0"/>
          </a:p>
          <a:p>
            <a:r>
              <a:rPr lang="en-US" dirty="0"/>
              <a:t>    &lt;/style&gt; </a:t>
            </a:r>
          </a:p>
          <a:p>
            <a:endParaRPr lang="en-US" dirty="0"/>
          </a:p>
          <a:p>
            <a:r>
              <a:rPr lang="en-US" dirty="0"/>
              <a:t>&lt;/head&gt;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76845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1290</TotalTime>
  <Words>1479</Words>
  <Application>Microsoft Office PowerPoint</Application>
  <PresentationFormat>Widescreen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-apple-system</vt:lpstr>
      <vt:lpstr>Corbel</vt:lpstr>
      <vt:lpstr>Wingdings</vt:lpstr>
      <vt:lpstr>Banded</vt:lpstr>
      <vt:lpstr>Визуално оформление на уеб сайт с използване на CSS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Визуално оформление на уеб сайт с използване на CSS</dc:title>
  <dc:creator>Nuray Nuri</dc:creator>
  <cp:lastModifiedBy>Nuray Nuri</cp:lastModifiedBy>
  <cp:revision>6</cp:revision>
  <dcterms:created xsi:type="dcterms:W3CDTF">2023-12-15T19:32:58Z</dcterms:created>
  <dcterms:modified xsi:type="dcterms:W3CDTF">2023-12-19T17:42:15Z</dcterms:modified>
</cp:coreProperties>
</file>