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25" roundtripDataSignature="AMtx7mgdlbKhss2CBpMQgGev0GVnQr/6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1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1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0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0"/>
          <p:cNvSpPr txBox="1"/>
          <p:nvPr>
            <p:ph idx="1" type="body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0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0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0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1"/>
          <p:cNvSpPr txBox="1"/>
          <p:nvPr>
            <p:ph type="title"/>
          </p:nvPr>
        </p:nvSpPr>
        <p:spPr>
          <a:xfrm rot="5400000">
            <a:off x="5463778" y="1371601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1"/>
          <p:cNvSpPr txBox="1"/>
          <p:nvPr>
            <p:ph idx="1" type="body"/>
          </p:nvPr>
        </p:nvSpPr>
        <p:spPr>
          <a:xfrm rot="5400000">
            <a:off x="1272778" y="-609599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2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3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3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2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3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4"/>
          <p:cNvSpPr txBox="1"/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4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2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4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5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5"/>
          <p:cNvSpPr txBox="1"/>
          <p:nvPr>
            <p:ph idx="1" type="body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25"/>
          <p:cNvSpPr txBox="1"/>
          <p:nvPr>
            <p:ph idx="2" type="body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2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5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5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6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6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6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26"/>
          <p:cNvSpPr txBox="1"/>
          <p:nvPr>
            <p:ph idx="3" type="body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6"/>
          <p:cNvSpPr txBox="1"/>
          <p:nvPr>
            <p:ph idx="4" type="body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2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6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7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7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7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8"/>
          <p:cNvSpPr txBox="1"/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8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8"/>
          <p:cNvSpPr txBox="1"/>
          <p:nvPr>
            <p:ph idx="2" type="body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28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8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8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9"/>
          <p:cNvSpPr txBox="1"/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9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9"/>
          <p:cNvSpPr txBox="1"/>
          <p:nvPr>
            <p:ph idx="1" type="body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29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9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9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0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0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0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0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0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nhg-blg.com/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domains.google/" TargetMode="External"/><Relationship Id="rId4" Type="http://schemas.openxmlformats.org/officeDocument/2006/relationships/hyperlink" Target="http://www.host.bg/" TargetMode="External"/><Relationship Id="rId5" Type="http://schemas.openxmlformats.org/officeDocument/2006/relationships/hyperlink" Target="http://www.superhosting.bg/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hubspot.com/make-my-persona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6113" y="56151"/>
            <a:ext cx="8964488" cy="4944378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1187624" y="2385576"/>
            <a:ext cx="7158883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Урок 3. Планиране на уеб сайт - упражнение</a:t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1331640" y="3797012"/>
            <a:ext cx="747057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Тема 1. Основните етапи в планирането на уеб сайт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0"/>
          <p:cNvSpPr/>
          <p:nvPr/>
        </p:nvSpPr>
        <p:spPr>
          <a:xfrm>
            <a:off x="251520" y="35466"/>
            <a:ext cx="8784976" cy="52629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Домейн </a:t>
            </a:r>
            <a:r>
              <a:rPr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името, с което ще се вижда уеб сайт, когато бъде публикуван в интернет.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Унифициран локатор на ресурси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Всяка уеб страница, както и всеки ресурс (например: файл, изображение, аудио или видео), има уни­кален </a:t>
            </a:r>
            <a:r>
              <a:rPr b="1"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URL адрес (Uniform Resource Locator)</a:t>
            </a:r>
            <a:r>
              <a:rPr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URL адресът се състои от следните основни части:</a:t>
            </a:r>
            <a:endParaRPr/>
          </a:p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име на протокола</a:t>
            </a:r>
            <a:r>
              <a:rPr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който ще се използва за транспортиране на уеб страницата или на ресурса в глобалната мрежа (например: http, https, ftp);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име на домейна </a:t>
            </a:r>
            <a:r>
              <a:rPr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(например: www.government.bg,google.com).;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път до директорията на уеб сървъра</a:t>
            </a:r>
            <a:r>
              <a:rPr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в която се намира ресурсът (например: /bg/content/);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име и файлов формат на ресурса.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1"/>
          <p:cNvSpPr/>
          <p:nvPr/>
        </p:nvSpPr>
        <p:spPr>
          <a:xfrm>
            <a:off x="251520" y="123478"/>
            <a:ext cx="8424936" cy="48320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</a:t>
            </a:r>
            <a:r>
              <a:rPr b="1"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Задача 1. Определете основните части в следния примерен URL адрес: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https:// www.mon.bg/upload/18365/ profil-IT.pdf</a:t>
            </a:r>
            <a:endParaRPr b="1" sz="2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Протокол:......       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Домейн:.........        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Път до ресурса:...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Име на файла:...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Файлов формат:....        </a:t>
            </a: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 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7" name="Google Shape;137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520" y="411510"/>
            <a:ext cx="295275" cy="2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2"/>
          <p:cNvSpPr/>
          <p:nvPr/>
        </p:nvSpPr>
        <p:spPr>
          <a:xfrm>
            <a:off x="102870" y="119916"/>
            <a:ext cx="8928992" cy="50167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Система за имена на домени (Domain Name System, DNS)</a:t>
            </a: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представлява разпределена база данни, с чиято помощ се осъществява преобразуването на имената на хостовете в IP адреси. 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a) DNS сървъри за домейни от първо ниво </a:t>
            </a: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(Top-Level Domains, TLD) - напри­мер: .com, .org и .edu и домейни на държавно ниво (Country-Level Domains) - .bg (за България), .ru (за Русия), .fr(за Франция) и .eu (за Европа).</a:t>
            </a:r>
            <a:b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б) DNS сървъри за домейни от второ ниво или регистрирани (главни) домейни (Registered Domains) </a:t>
            </a: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например: mon.bg, google.com и klett.bg.</a:t>
            </a:r>
            <a:b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в) DNS сървъри за домейни от трето ниво или поддомейаи (Subdomains)</a:t>
            </a: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- priem.mon.bg,  sales.anubis-bulvest.com.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Имената на поддомейните се определят и администрират от собствениците на съответ­ните главни домейни.</a:t>
            </a:r>
            <a:b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Пример:</a:t>
            </a: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Сайт на НХГ -  </a:t>
            </a:r>
            <a:r>
              <a:rPr b="1" lang="ru-RU" sz="20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​http://nhg-blg.com/</a:t>
            </a: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;  Поддомейн: </a:t>
            </a:r>
            <a:r>
              <a:rPr lang="ru-RU" sz="20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music.nhg-blg.com</a:t>
            </a:r>
            <a:br>
              <a:rPr lang="ru-RU" sz="20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ru-RU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Къде се хоства сайтът на вашето училище?</a:t>
            </a:r>
            <a:endParaRPr sz="2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3"/>
          <p:cNvSpPr/>
          <p:nvPr/>
        </p:nvSpPr>
        <p:spPr>
          <a:xfrm>
            <a:off x="156672" y="195486"/>
            <a:ext cx="8784976" cy="40934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Регистрация на домейн</a:t>
            </a:r>
            <a:b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 регистрация на домейн се извършват следните стъпки: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Избирате свободен домейн.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Избирате платформа за наемане на домейн.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Избирате период за наемане.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Заплащате таксата.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Когато искаме да регистрираме име за сайт, първо трябва да прове­рим дали то не е вече заето.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 тази цел можем да ползваме услугите на регистратор на домейни: 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https://domains.google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www.host.bg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www.superhosting.bg</a:t>
            </a: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и др.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4"/>
          <p:cNvSpPr/>
          <p:nvPr/>
        </p:nvSpPr>
        <p:spPr>
          <a:xfrm>
            <a:off x="251520" y="162372"/>
            <a:ext cx="828092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ПЛАНИРАНЕ НА УЕБ САЙТ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i="1"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Тест към учебника по ИТ за 12. клас - модул 3, на ИК "Домино"</a:t>
            </a:r>
            <a:endParaRPr/>
          </a:p>
        </p:txBody>
      </p:sp>
      <p:sp>
        <p:nvSpPr>
          <p:cNvPr id="153" name="Google Shape;153;p14"/>
          <p:cNvSpPr/>
          <p:nvPr/>
        </p:nvSpPr>
        <p:spPr>
          <a:xfrm>
            <a:off x="72676" y="1491630"/>
            <a:ext cx="8640960" cy="3416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 Етапът, свързан с проучаване и анализ на съществуващи сайтове и на набелязване на най-добрите интернет практики, се нарича: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проектиране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изграждане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планиране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оптимизация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 Кое от посочените твърдения НЕ се включва към целта на един сайт: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да се осъществява дискусия между потребителите по определени теми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да се извърши разпределение на ролите за реализация на проекта на уеб сайт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да се представи определена идея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да се накарат посетителите да четат статии по определена тематика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5"/>
          <p:cNvSpPr/>
          <p:nvPr/>
        </p:nvSpPr>
        <p:spPr>
          <a:xfrm>
            <a:off x="115536" y="11430"/>
            <a:ext cx="9028464" cy="53553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 Какво представлява целевата група: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степента, в която дадена идея може и трябва да бъде реализирана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дейността по избор на технология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хора, за които са предназначени даден продукт или услуга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предварително планиране на целите, концепцията, тематиката и дейността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 Кое от посочените твърдения НЕ е дейност, извършвана при планиране на уеб сайт: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разпределение на ролите за неговата реализация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уточняване на неговото съдържание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избор на технология за реализиране на неговата изработка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определяне на неговата архитектура и навигация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 Скалируемост е характеристика на хостинга, която: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оказва влияние на бързината на зареждане на уеб сайта или приложението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свързва развитието на уеб сайта с възможността за повишаване на ресурсите на уеб сървъра при нужда (ъпгрейд или скалиране)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управлява уеб хостинга чрез платформа</a:t>
            </a:r>
            <a:endParaRPr/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предоставя количеството пространство, на което се съхраняват елементите на уеб сайта или приложението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6"/>
          <p:cNvSpPr/>
          <p:nvPr/>
        </p:nvSpPr>
        <p:spPr>
          <a:xfrm>
            <a:off x="121266" y="0"/>
            <a:ext cx="8928992" cy="52014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6.</a:t>
            </a: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1"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Хостинг е:</a:t>
            </a:r>
            <a:endParaRPr/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името, с което ще се вижда уеб сайт, когато бъде публикуван в интернет</a:t>
            </a:r>
            <a:endParaRPr/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специална база от данни за компютри, услуги или други ресурси, чрез която се получава информация за домейните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число, показващо уникален номер на свързан с интернет компютър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услуга, която позволява да се качи сайт на сървър, така че да е видим за посетителите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7.</a:t>
            </a: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1"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Името, с което ще се вижда уеб сайт, когато бъде публикуван в интернет, се нарича:</a:t>
            </a:r>
            <a:endParaRPr/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стандартизиран адрес на ресурс</a:t>
            </a:r>
            <a:endParaRPr/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IP адрес</a:t>
            </a:r>
            <a:endParaRPr/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хостинг</a:t>
            </a:r>
            <a:endParaRPr/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домейн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8. IP адрес е:</a:t>
            </a:r>
            <a:endParaRPr/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число, показващо уникален номер на свързан с интернет компютър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услуга, която позволява да се качи сайт на сървър, така че да е видим за посетителите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адрес на определени ресурси (документ, страница) в интернет</a:t>
            </a:r>
            <a:endParaRPr/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името, с което ще се вижда уеб сайт, когато бъде публикуван в интернет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7"/>
          <p:cNvSpPr/>
          <p:nvPr/>
        </p:nvSpPr>
        <p:spPr>
          <a:xfrm>
            <a:off x="214948" y="267494"/>
            <a:ext cx="8712968" cy="42473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9. Хостинг, при който на един сървър има определен брой потребители (уеб сайтове), които си разделят изчислителните му ресурси, дисковото пространство и инсталираните софтуерни приложения, се нарича: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имейл хостинг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виртуален хостинг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облачен хостинг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споделен хостинг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10. При посветения (dedicated) хостинг:</a:t>
            </a:r>
            <a:endParaRPr/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клиентските приложения не споделят ресурсите на сървъра с други приложения на други потребители</a:t>
            </a:r>
            <a:endParaRPr/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на сървъра не се разполагат уеб сайтове и уеб приложения, а се съхраняват файлове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физически сървърът се разделя на няколко независими виртуални сървъра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съхранението се извършва в облак – инфрастрактура от сървъри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8"/>
          <p:cNvSpPr txBox="1"/>
          <p:nvPr/>
        </p:nvSpPr>
        <p:spPr>
          <a:xfrm>
            <a:off x="160575" y="0"/>
            <a:ext cx="8976600" cy="495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Отговори на тест на тема: </a:t>
            </a:r>
            <a:r>
              <a:rPr b="1"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ПЛАНИРАНЕ НА УЕБ САЙТ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b="1"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планиране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b="1"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да се извърши разпределение на ролите за реализация на проекта на уеб сайт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b="1"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хора, за които са предназначени даден продукт или услуга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b="1"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определяне на неговата архитектура и навигация</a:t>
            </a:r>
            <a:endParaRPr/>
          </a:p>
          <a:p>
            <a:pPr indent="-457200" lvl="0" marL="4572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b="1"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свързва развитието на уеб сайта с възможността за повишаване на ресурсите на уеб сървъра при нужда (ъпгрейд или скалиране)</a:t>
            </a:r>
            <a:endParaRPr/>
          </a:p>
          <a:p>
            <a:pPr indent="-457200" lvl="0" marL="4572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b="1"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услуга, която позволява да се качи сайт на сървър, така че да е видим за посетителите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b="1"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домейн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b="1"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число, показващо уникален номер на свързан с интернет компютър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b="1"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споделен хостинг</a:t>
            </a:r>
            <a:endParaRPr/>
          </a:p>
          <a:p>
            <a:pPr indent="-457200" lvl="0" marL="4572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b="1"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клиентските приложения не споделят ресурсите на сървъра с други приложения на други потребители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9"/>
          <p:cNvSpPr/>
          <p:nvPr/>
        </p:nvSpPr>
        <p:spPr>
          <a:xfrm>
            <a:off x="179512" y="309593"/>
            <a:ext cx="8712968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Самостоятелна </a:t>
            </a:r>
            <a:r>
              <a:rPr b="1" i="1"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работа: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Създайте </a:t>
            </a:r>
            <a:r>
              <a:rPr b="1"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Google документ,</a:t>
            </a:r>
            <a:r>
              <a:rPr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в който опишете:</a:t>
            </a:r>
            <a:br>
              <a:rPr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</a:t>
            </a:r>
            <a:r>
              <a:rPr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Как се </a:t>
            </a:r>
            <a:r>
              <a:rPr b="1"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поддържа и оптимизира </a:t>
            </a:r>
            <a:r>
              <a:rPr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уеб сайт</a:t>
            </a:r>
            <a:r>
              <a:rPr b="1"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br>
              <a:rPr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Потърсете информация за цената за една година за домейн и хостинг, предлагана от две различни фирми. Оформете тази информация в таблица с 4 колони: номер, име на фирма, цена на домейн, цена на хостинг</a:t>
            </a:r>
            <a:br>
              <a:rPr b="1"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3. </a:t>
            </a:r>
            <a:r>
              <a:rPr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Каква е разликата между протоколите </a:t>
            </a:r>
            <a:r>
              <a:rPr b="1"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http, https, ftp?</a:t>
            </a:r>
            <a:br>
              <a:rPr b="1"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4. </a:t>
            </a:r>
            <a:r>
              <a:rPr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Открийте информация, снимки и видео за </a:t>
            </a:r>
            <a:r>
              <a:rPr b="1"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сървърите </a:t>
            </a:r>
            <a:r>
              <a:rPr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 </a:t>
            </a:r>
            <a:r>
              <a:rPr b="1"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Google и Facebook?</a:t>
            </a:r>
            <a:br>
              <a:rPr b="1"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5. </a:t>
            </a:r>
            <a:r>
              <a:rPr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Напишете </a:t>
            </a:r>
            <a:r>
              <a:rPr b="1"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три примера </a:t>
            </a:r>
            <a:r>
              <a:rPr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 </a:t>
            </a:r>
            <a:r>
              <a:rPr b="1"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функционалности </a:t>
            </a:r>
            <a:r>
              <a:rPr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 сайт.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icture" id="91" name="Google Shape;9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/>
          <p:nvPr/>
        </p:nvSpPr>
        <p:spPr>
          <a:xfrm>
            <a:off x="29656" y="123478"/>
            <a:ext cx="9036496" cy="50167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 ​Дейности при планиране на уеб сайт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Етапите отнемат раз­лично време, финансови и човешки ресурси в зависимост от мащаба на проекта - от няколко дни за личен сайт до месеци, дори години, при разра­ботката на комплексни глобални системи от уеб сайтове.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b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процеса взе­мат участие различни специалисти:</a:t>
            </a:r>
            <a:endParaRPr/>
          </a:p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графични дизайнери,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програмисти,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специалисти по осигуряване на качеството,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специалисти по поддръжка­та,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автори и редактори на уеб съдържание,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специалисти по оптимизация на съдържанието за търсещи машини,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маркетинг специалисти и мени­джъри.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Добрата съвместна работа на членовете на екипа е много важна за успешното изпълнение на проекта и изисква внимателно планиране.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"/>
          <p:cNvSpPr/>
          <p:nvPr/>
        </p:nvSpPr>
        <p:spPr>
          <a:xfrm>
            <a:off x="0" y="0"/>
            <a:ext cx="9144000" cy="51706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 ​Определяне на тема, цел и целева група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Важно е точно и ясно да се определи целта, която се преследва със създаването на уеб сайта. Така лесно ще се формулират задачите при не­говата реализация.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Целта може да е:</a:t>
            </a:r>
            <a:endParaRPr/>
          </a:p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да се продават различни търговски продукти;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да се представя дейността на различни организации и фирми;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да се информира обществото за дадена личност;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да се представя определена идея;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да се осъществява дискусия между потребителите по определени теми.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 да се постигнат поставените цели, трябва да се определят </a:t>
            </a:r>
            <a:r>
              <a:rPr b="1"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тематич­ното съдържание</a:t>
            </a: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структурата и дизайнът на уеб сайта.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зависимост от зададената тема може да се разработи </a:t>
            </a:r>
            <a:r>
              <a:rPr b="1"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различен тип сайт</a:t>
            </a: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портален, информационен, новинарски, корпоративен, продуктов, сайт за услуги, електронен магазин, институционален, развлекателен, ли­чен сайт, търсачка, социална мрежа, блог и др.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"/>
          <p:cNvSpPr/>
          <p:nvPr/>
        </p:nvSpPr>
        <p:spPr>
          <a:xfrm>
            <a:off x="251520" y="182166"/>
            <a:ext cx="8784976" cy="44012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ПРОУЧВАНЕ НА КОНКУРЕНЦИЯТА</a:t>
            </a:r>
            <a:b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Проучването на подобни сайтове ще даде отговор на въпросите: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Как те успяват да постигнат целите?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 какво нашият сайт ще бъде раз­личен?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Как да го направим по-добър и по-полезен за потребителите?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Онлайн инструменти за създаване на профил на целевия потребител:</a:t>
            </a:r>
            <a:b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ru-RU" sz="20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https://www.hubspot.com/make-my-persona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Целевата група</a:t>
            </a: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представлява група от хора, за която са предназначе­ни даден продукт или услуга.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Основните характеристики на целевата гру­па са възраст, пол, образование, местоживеене, финансово положение, социално положение, семейно положение, интереси и др.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"/>
          <p:cNvSpPr/>
          <p:nvPr/>
        </p:nvSpPr>
        <p:spPr>
          <a:xfrm>
            <a:off x="19452" y="123478"/>
            <a:ext cx="9144000" cy="47089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Определяне на изискванията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След като са поставени целите, трябва да се определят изискванията, на които трябва да отговаря сайтът.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Ето пример за някои общи изисква­ния:</a:t>
            </a:r>
            <a:endParaRPr/>
          </a:p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да има полезно и добре оформено съдържание, което да дава актуална информация, да е представено максимално четливо, да не натовар­ва очите, да се чете лесно и бързо;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да е удобен за ползване от потребителя;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да има лесна навигация;</a:t>
            </a:r>
            <a:endParaRPr/>
          </a:p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да има дизайн, който е съвместим за работа с различни браузъри и може да се визуализира добре на екрани с различни размери, мобилни устройства, таблети;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да съдържа информация за контакт;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да се позиционира в първите страници на резултатите от търсещите машини;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да има добра скорост на зареждане.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7"/>
          <p:cNvSpPr/>
          <p:nvPr/>
        </p:nvSpPr>
        <p:spPr>
          <a:xfrm>
            <a:off x="83478" y="-15964"/>
            <a:ext cx="9036496" cy="50783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Определяне на съдържанието на уеб сайт</a:t>
            </a:r>
            <a:b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а) Примерни изисквания по отношение на съдържанието:</a:t>
            </a:r>
            <a:endParaRPr/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Възможно е Възложителят да има конкретни изисквания за изоб­ражения и видео файлове.</a:t>
            </a:r>
            <a:endParaRPr/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Желателно е да се обмисли от самото начало дали ще се публику­ват статии в блог към сайта на определена тематика.</a:t>
            </a:r>
            <a:endParaRPr/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Препоръчително е в уеб сайта да има информация за фирмата и/или екипа.</a:t>
            </a:r>
            <a:endParaRPr/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Съдържанието е добре да бъде авторско или съобразено с автор­ските права.</a:t>
            </a:r>
            <a:endParaRPr/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 сайтовете за пазаруване има задължителни страници с ин­формация за правата на потребителя, за начина на доставка и възможности за връщане на продукта. Необходимо е внимателно проучване на какви изисквания според законовата уредба трябва да отговаря сайтът.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б) Примерни изисквания по отношение на функционалността:</a:t>
            </a:r>
            <a:endParaRPr/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Контактна форма за Връзка с екипа по различни въпроси.</a:t>
            </a:r>
            <a:endParaRPr/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Ако сайтът ще продава продукти онлайн, да се обмисли изграж­дане на количка за пазаруване, както и дали ще се предоставя възможност за онлайн разплащане.</a:t>
            </a:r>
            <a:endParaRPr/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Необходимо е да се предвиди дали в сайта ще има галерия за раз­глеждане на изображения или видеоклипове.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"/>
          <p:cNvSpPr/>
          <p:nvPr/>
        </p:nvSpPr>
        <p:spPr>
          <a:xfrm>
            <a:off x="190982" y="267494"/>
            <a:ext cx="8856984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Тема 2. Избор на име и регистриране на уеб сайт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Етапите, през които трябва да преминете, за да регистрирате своя уеб сайт в интернет, включват: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избор на организация, която предлага услугата уеб хостинг</a:t>
            </a:r>
            <a:br>
              <a:rPr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избор на домейн на уеб сайта</a:t>
            </a:r>
            <a:br>
              <a:rPr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същинско публикуване</a:t>
            </a:r>
            <a:br>
              <a:rPr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управление на съдържанието на сайта с уеб сървър.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9"/>
          <p:cNvSpPr/>
          <p:nvPr/>
        </p:nvSpPr>
        <p:spPr>
          <a:xfrm>
            <a:off x="107504" y="267494"/>
            <a:ext cx="8928992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IP адрес и домени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​Xocm (host) </a:t>
            </a:r>
            <a:r>
              <a:rPr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е компютър, свързан към компютърна мрежа, който предос­тавя информационни ресурси, услуги и приложения.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IP адрес</a:t>
            </a:r>
            <a:r>
              <a:rPr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е уникален адрес на хост, чрез който той се идентифицира пред останалите компютри в мрежата. Това позволява на компютрите да обменят информация помежду си.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Използват се две версии: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IPv4 </a:t>
            </a:r>
            <a:r>
              <a:rPr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образуван от четири числа (от 0 до 255), разделени с точка.</a:t>
            </a:r>
            <a:br>
              <a:rPr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IPv6 </a:t>
            </a:r>
            <a:r>
              <a:rPr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образуван от 8 числа (от 0 до 65 535 в 16-ичен код), разделени с двоеточие.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2021-09-19T21:56:49Z</dcterms:created>
  <dc:creator>Диана</dc:creator>
</cp:coreProperties>
</file>