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5" roundtripDataSignature="AMtx7mhO8G1Vfs9ys6lQEwdhS5dDsw2s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33F188-8A0D-4F93-8CFB-11248984C223}">
  <a:tblStyle styleId="{B933F188-8A0D-4F93-8CFB-11248984C22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5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5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whiz.bg/blog/rolyata-na-prototipa-v-proekta-za-izrabotka-na-ueb-sayt.html" TargetMode="External"/><Relationship Id="rId4" Type="http://schemas.openxmlformats.org/officeDocument/2006/relationships/image" Target="../media/image2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uizard.io/" TargetMode="External"/><Relationship Id="rId4" Type="http://schemas.openxmlformats.org/officeDocument/2006/relationships/hyperlink" Target="http://www.bgnow.eu/news.php?cat=2&amp;cp=0&amp;newsid=31277" TargetMode="External"/><Relationship Id="rId5" Type="http://schemas.openxmlformats.org/officeDocument/2006/relationships/hyperlink" Target="http://www.bgnow.eu/news.php?cat=2&amp;cp=0&amp;newsid=31277" TargetMode="External"/><Relationship Id="rId6" Type="http://schemas.openxmlformats.org/officeDocument/2006/relationships/hyperlink" Target="https://skprince06.wordpress.com/" TargetMode="External"/><Relationship Id="rId7" Type="http://schemas.openxmlformats.org/officeDocument/2006/relationships/image" Target="../media/image15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rive.google.com/drive/folders/193I_Xqw9ZLzQmIwNVEJWQeto1leVB6EY?usp=sharing" TargetMode="External"/><Relationship Id="rId4" Type="http://schemas.openxmlformats.org/officeDocument/2006/relationships/image" Target="../media/image15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cacoo.com/" TargetMode="External"/><Relationship Id="rId10" Type="http://schemas.openxmlformats.org/officeDocument/2006/relationships/hyperlink" Target="https://wireframe.cc/" TargetMode="External"/><Relationship Id="rId13" Type="http://schemas.openxmlformats.org/officeDocument/2006/relationships/hyperlink" Target="https://www.ted.com/talks/don_norman_3_ways_good_design_makes_you_happy/up-next?language=bg" TargetMode="External"/><Relationship Id="rId12" Type="http://schemas.openxmlformats.org/officeDocument/2006/relationships/hyperlink" Target="http://www.sunyoungkim.org/class/old/hci_f18/pdf/The-Design-of-Everyday-Things-Revised-and-Expanded-Edition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balsamiq.com/" TargetMode="External"/><Relationship Id="rId4" Type="http://schemas.openxmlformats.org/officeDocument/2006/relationships/hyperlink" Target="https://webdesign.tutsplus.com/bg/articles/a-beginners-guide-to-wireframing--webdesign-7399" TargetMode="External"/><Relationship Id="rId9" Type="http://schemas.openxmlformats.org/officeDocument/2006/relationships/hyperlink" Target="https://moqups.com/templates/wireframes-mockups/" TargetMode="External"/><Relationship Id="rId14" Type="http://schemas.openxmlformats.org/officeDocument/2006/relationships/hyperlink" Target="https://www.youtube.com/watch?v=b-U6gyTZyoQ" TargetMode="External"/><Relationship Id="rId5" Type="http://schemas.openxmlformats.org/officeDocument/2006/relationships/hyperlink" Target="https://www.test.storyboardthat.com/bg/%D1%81%D1%8A%D0%B7%D0%B4%D0%B0%D0%B9%D1%82%D0%B5/wireframes-%D1%81%D1%80%D0%B5%D1%89%D1%83-%D0%BC%D0%B0%D0%BA%D0%B5%D1%82%D0%B8" TargetMode="External"/><Relationship Id="rId6" Type="http://schemas.openxmlformats.org/officeDocument/2006/relationships/hyperlink" Target="https://www.coursera.org/lecture/human-computer-interaction/storyboards-paper-prototypes-and-mockups-78yeB" TargetMode="External"/><Relationship Id="rId7" Type="http://schemas.openxmlformats.org/officeDocument/2006/relationships/hyperlink" Target="https://www.whiz.bg/blog/patevoditel-za-izgrazhdaneto-na-prototipi-na-ueb-saytove.html" TargetMode="External"/><Relationship Id="rId8" Type="http://schemas.openxmlformats.org/officeDocument/2006/relationships/hyperlink" Target="https://mockflow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archimetric.com/what-is-wireframe/" TargetMode="External"/><Relationship Id="rId4" Type="http://schemas.openxmlformats.org/officeDocument/2006/relationships/hyperlink" Target="https://www.freepik.com/blog/how-use-wireframes-web-design/" TargetMode="External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051395" y="2523818"/>
            <a:ext cx="769137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 2. Проектиране на графичен дизайн на уеб сайт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713294" y="3579862"/>
            <a:ext cx="80648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Урок 5. Проектиране на уеб страница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t-study.weebly.com/uploads/2/1/4/0/21407078/slide1_orig.png" id="133" name="Google Shape;1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0"/>
            <a:ext cx="76469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t-study.weebly.com/uploads/2/1/4/0/21407078/slide3_orig.png" id="138" name="Google Shape;1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0"/>
            <a:ext cx="71184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>
            <a:off x="0" y="195486"/>
            <a:ext cx="9144000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Прототипът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позволява за кратко време да се създаде проект, който да покаже идеята преди по-нататъшното й изпълнение.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Началната (входяща страница - home page, index)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на един уеб сайт е много важна. Тя е тази, която трябва да привлече вниманието на посетителя.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нея е важно да присъства: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името на уеб сайта,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следва да има връзки към главните подстраници или останалото съдържание,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тя трябва да информира за целта на уеб сайта, да приветства посетителя и да му предостави пълна информация за това, което би могъл да намери в сайта.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​Съдържанието й трябва да бъде обновявано често.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/>
          <p:nvPr/>
        </p:nvSpPr>
        <p:spPr>
          <a:xfrm>
            <a:off x="107504" y="32594"/>
            <a:ext cx="8928992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Вътрешни страници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   Задачата на вътрешните страници е да задържат вниманието на потребителя. Те трябва да следват стила и логиката на началната страница, при което да са в единство с предходните нива.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Основният акцент при тях е съдържанието: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текстът трябва да е четлив, графичните елементи да са разположени и обработени така, че да допълват стила.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Връзките като елемент и част от структурата на съдържанието трябва да са изградени последователно и логично. Трябва да бъде направено ясно разделение между вътрешни и външни връзки. Изборът между графична и текстова навигация трябва да зависи от типа уеб сайт и съответната аудитория.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Изграждане на сайтове за хора с увреждания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Политиката за достъпност на уеб сайт има за цел да подпомогне ползвателите с увреждания да получат достъп до информацията и функционалните възможности на уеб сайтовете.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Хората с увреждания трябва да имат възможността да използват информационните и комуникационните системи (ИКТ) наравно с всички.</a:t>
            </a:r>
            <a:endParaRPr/>
          </a:p>
        </p:txBody>
      </p:sp>
      <p:pic>
        <p:nvPicPr>
          <p:cNvPr id="154" name="Google Shape;15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785104"/>
            <a:ext cx="7704856" cy="3366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3417" y="3438"/>
            <a:ext cx="4375522" cy="514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41" y="0"/>
            <a:ext cx="451965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16"/>
          <p:cNvGraphicFramePr/>
          <p:nvPr/>
        </p:nvGraphicFramePr>
        <p:xfrm>
          <a:off x="333892" y="12756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{B933F188-8A0D-4F93-8CFB-11248984C223}</a:tableStyleId>
              </a:tblPr>
              <a:tblGrid>
                <a:gridCol w="8784975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2400" u="none" cap="none" strike="noStrike">
                          <a:solidFill>
                            <a:srgbClr val="2A2A2A"/>
                          </a:solidFill>
                        </a:rPr>
                        <a:t>Статия</a:t>
                      </a:r>
                      <a:r>
                        <a:rPr i="0" lang="ru-RU" sz="2400" u="none" cap="none" strike="noStrike">
                          <a:solidFill>
                            <a:srgbClr val="2A2A2A"/>
                          </a:solidFill>
                        </a:rPr>
                        <a:t>: </a:t>
                      </a:r>
                      <a:r>
                        <a:rPr b="1" i="0" lang="ru-RU" sz="2400" u="sng" cap="none" strike="noStrike">
                          <a:solidFill>
                            <a:srgbClr val="1B4B78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Ролята на прототипа в проекта за изработка на уеб сайт</a:t>
                      </a:r>
                      <a:endParaRPr b="1" i="0" sz="2400" u="none" cap="none" strike="noStrike">
                        <a:solidFill>
                          <a:srgbClr val="1B4B78"/>
                        </a:solidFill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ru-RU" sz="2400" u="none" cap="none" strike="noStrike">
                          <a:solidFill>
                            <a:srgbClr val="2A2A2A"/>
                          </a:solidFill>
                        </a:rPr>
                        <a:t>Прототипът е основен визуален инструмент, използван за представянето на оформлението на основните елементи на уеб интерфейса.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</a:tr>
            </a:tbl>
          </a:graphicData>
        </a:graphic>
      </p:graphicFrame>
      <p:pic>
        <p:nvPicPr>
          <p:cNvPr descr="Picture" id="166" name="Google Shape;16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7366" y="195486"/>
            <a:ext cx="836290" cy="836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/>
          <p:nvPr/>
        </p:nvSpPr>
        <p:spPr>
          <a:xfrm>
            <a:off x="0" y="-35781"/>
            <a:ext cx="91440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1.</a:t>
            </a: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(wireframe)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Като използвате </a:t>
            </a:r>
            <a:r>
              <a:rPr b="1"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 инструмента </a:t>
            </a:r>
            <a:r>
              <a:rPr b="1" lang="ru-RU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https://uizard.io</a:t>
            </a: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създайте прототип на сайт за туристически пътувания.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Изберете един </a:t>
            </a:r>
            <a:r>
              <a:rPr b="1"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туристически сайт</a:t>
            </a: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от списъка с линкове на тези адреси: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http://www.bgnow.eu/news.php?cat=2&amp;cp=0&amp;newsid=31277​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​</a:t>
            </a:r>
            <a:r>
              <a:rPr i="1"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Примери 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https://skprince06.wordpress.com/</a:t>
            </a: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 частта </a:t>
            </a:r>
            <a:r>
              <a:rPr b="1"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Wireframes.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Елементи на страницата трябва да бъдат: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горен колонтитул (header)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който да съдържа: лого на компанията, информация за контакти; хоризонтално меню - дестинации, почивки, екскурзии, круизи, промоции;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тяло (body/content)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топхотели, топдестинации, други услуги;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долен колонтитул (footer)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новини, за нас, календар, горещи оферти.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Съхранете ги като снимки и го изпратете в публикации.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72" name="Google Shape;17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23038" y="123478"/>
            <a:ext cx="458267" cy="68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0" y="13742"/>
            <a:ext cx="91440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2.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Разгледайте (изтеглете) материалите от споделената папка </a:t>
            </a:r>
            <a:r>
              <a:rPr b="1"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Социален хъб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Като използвате набора от стандартни елементи за създаване на схематичен дизайн, направете прототип на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платформата Социален хъб.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Определете: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началната страница - съдържа въведение в съдържанието;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вътрешните страници на сайта - колко и какви елементи ще съдържат съобразно структурата на сайт;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базовата навигация - определя пътя на преход на потребителя между странниците на сайта;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допълнителната навигация - за поддръжка на прехода на посетителя между съседни страници и близки раздели.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В) Представете прототипа пред класа.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78" name="Google Shape;17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6416" y="1707654"/>
            <a:ext cx="432048" cy="64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12576" y="-92546"/>
            <a:ext cx="10090011" cy="566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2536" y="-138448"/>
            <a:ext cx="9823730" cy="551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0568" y="-164554"/>
            <a:ext cx="9967746" cy="5599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/>
          <p:nvPr/>
        </p:nvSpPr>
        <p:spPr>
          <a:xfrm>
            <a:off x="2466628" y="0"/>
            <a:ext cx="43190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 ресурси по темата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38944" y="307360"/>
            <a:ext cx="8894891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https://balsamiq.com/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Схематичен дизайн (Wireframing) за начинаещи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ru-RU" sz="2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Wireframes Срещу Mockups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Storyboards, Paper Prototypes, and Mockups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Пътеводител за изграждането на прототипи на уеб сайтове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https://mockflow.com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https://moqups.com/templates/wireframes-mockups/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https://wireframe.cc/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https://cacoo.com/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Design of Everyday Things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Лекции и презентации: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https://www.ted.com/talks/don_norman_3_ways_good_design_makes_you_happy/up-next?language=bg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https://www.youtube.com/watch?v=b-U6gyTZyoQ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/>
          <p:nvPr/>
        </p:nvSpPr>
        <p:spPr>
          <a:xfrm>
            <a:off x="-13682" y="0"/>
            <a:ext cx="9121170" cy="5062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Основни етапи в проектиране на уеб страница 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(е част от процеса на проектирането на уеб сайт):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Първи етап. Събиране и обработка на информация.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Тук се включва подготовката на информацията, която ще се съдържа в страницата - текст, графични изображения, мултимедийни продукти и др.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Втори етап. Изготвяне на схематичен дизайн (wireframe) на отделните страници.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Изготвя се схема на разположението на различните елементи на страницата. Елементите се изобразяват като правоъгълници, върху които се уточнява какво точно ще представляват.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</a:t>
            </a: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Пример 1 &gt;&gt;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 </a:t>
            </a: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 Пример 2 &gt;&gt;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Трети етап. Утвърждаване на проекта.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Планира се времето по основните дейности,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свързани с изработката на отделните елементи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уеб страни­ците.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18" name="Google Shape;11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62576" y="3147814"/>
            <a:ext cx="3810572" cy="169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/>
          <p:nvPr/>
        </p:nvSpPr>
        <p:spPr>
          <a:xfrm>
            <a:off x="107504" y="0"/>
            <a:ext cx="8928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Графичен интерфейс и графичен дизайн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уеб страница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графичният интерфейс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представлява визуална подредба на всички елементи от съдържанието на сайта (менюта, лого, текст, изображения, видео и др.)</a:t>
            </a:r>
            <a:endParaRPr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графичен дизайн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 процесът на оформянето на външния вид на уеб страницата (цветова гама, фон, шрифт, визуални ефекти)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 Изисквания при проектиране па начална страница на уеб сайт.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Централните елементи на всяка страница са логото на уеб сайта, основната навигация към основните нива, допълнителната навигация към допълнителните нива, различни графични елементи.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Основни структурни части на уеб страница: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Заглавна част (header)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име и изображение на представяния обект.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Главна навигационна част (main navigation)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връзки към вът­решните страници от сайта.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 за съдържание (content)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Долна част (footer)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информация за автора, допълнителни връзки.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t-study.weebly.com/uploads/2/1/4/0/21407078/slide2_orig.png" id="128" name="Google Shape;1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-8012"/>
            <a:ext cx="7441072" cy="515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2021-09-19T21:56:49Z</dcterms:created>
  <dc:creator>Диана</dc:creator>
</cp:coreProperties>
</file>