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Merriweather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0" roundtripDataSignature="AMtx7mhDjlb3R7D4/pAAuaScVd/KsrU1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F2F150-F168-499D-AB0E-075D69709B41}">
  <a:tblStyle styleId="{2EF2F150-F168-499D-AB0E-075D69709B4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MerriweatherSans-bold.fntdata"/><Relationship Id="rId14" Type="http://schemas.openxmlformats.org/officeDocument/2006/relationships/slide" Target="slides/slide8.xml"/><Relationship Id="rId36" Type="http://schemas.openxmlformats.org/officeDocument/2006/relationships/font" Target="fonts/MerriweatherSans-regular.fntdata"/><Relationship Id="rId17" Type="http://schemas.openxmlformats.org/officeDocument/2006/relationships/slide" Target="slides/slide11.xml"/><Relationship Id="rId39" Type="http://schemas.openxmlformats.org/officeDocument/2006/relationships/font" Target="fonts/MerriweatherSans-boldItalic.fntdata"/><Relationship Id="rId16" Type="http://schemas.openxmlformats.org/officeDocument/2006/relationships/slide" Target="slides/slide10.xml"/><Relationship Id="rId38" Type="http://schemas.openxmlformats.org/officeDocument/2006/relationships/font" Target="fonts/MerriweatherSa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-17002125" y="-11796713"/>
            <a:ext cx="22205950" cy="1249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6" name="Google Shape;156;p13:notes"/>
          <p:cNvSpPr txBox="1"/>
          <p:nvPr/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-17002125" y="-11796713"/>
            <a:ext cx="22205950" cy="1249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p17:notes"/>
          <p:cNvSpPr txBox="1"/>
          <p:nvPr/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://diysite.gymnasium-lom.com/uroci/urok3.ht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s://drive.google.com/file/d/143ZXN6OZLL3T2PdCK6JCqjaHyyz1FCDr/view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hyperlink" Target="https://drive.google.com/file/d/1c9tQocvU70k3Lv_u9G2itYAYRi5fJQYh/view?usp=sharin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hyperlink" Target="https://drive.google.com/file/d/1cY8B8sGg65FDca0MQ3uoKflQYC-VS0jL/view?usp=sharing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iysite.gymnasium-lom.com/uroci/urok3.html#p.s.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2" y="0"/>
            <a:ext cx="91805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619672" y="1657962"/>
            <a:ext cx="80237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3. Изграждане, тестване и публикуване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сайт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67545" y="2915980"/>
            <a:ext cx="842493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12. Основи на HTML.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Тагове за текст, хипервръзка, изображение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(упражнение)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183434" y="4320985"/>
            <a:ext cx="9931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Уроци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>
            <a:hlinkClick r:id="rId4"/>
          </p:cNvPr>
          <p:cNvSpPr/>
          <p:nvPr/>
        </p:nvSpPr>
        <p:spPr>
          <a:xfrm>
            <a:off x="8100392" y="123478"/>
            <a:ext cx="648072" cy="3600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5000" y="37000"/>
                </a:moveTo>
                <a:lnTo>
                  <a:pt x="35000" y="54813"/>
                </a:lnTo>
                <a:lnTo>
                  <a:pt x="38368" y="54813"/>
                </a:lnTo>
                <a:lnTo>
                  <a:pt x="39410" y="52779"/>
                </a:lnTo>
                <a:lnTo>
                  <a:pt x="40382" y="52779"/>
                </a:lnTo>
                <a:lnTo>
                  <a:pt x="40382" y="79967"/>
                </a:lnTo>
                <a:lnTo>
                  <a:pt x="74375" y="79967"/>
                </a:lnTo>
                <a:lnTo>
                  <a:pt x="74375" y="70592"/>
                </a:lnTo>
                <a:lnTo>
                  <a:pt x="79757" y="70592"/>
                </a:lnTo>
                <a:lnTo>
                  <a:pt x="82674" y="75750"/>
                </a:lnTo>
                <a:lnTo>
                  <a:pt x="85000" y="75750"/>
                </a:lnTo>
                <a:lnTo>
                  <a:pt x="85000" y="42625"/>
                </a:lnTo>
                <a:lnTo>
                  <a:pt x="82674" y="42625"/>
                </a:lnTo>
                <a:lnTo>
                  <a:pt x="80660" y="46217"/>
                </a:lnTo>
                <a:lnTo>
                  <a:pt x="74375" y="46217"/>
                </a:lnTo>
                <a:lnTo>
                  <a:pt x="74375" y="42625"/>
                </a:lnTo>
                <a:lnTo>
                  <a:pt x="72396" y="38875"/>
                </a:lnTo>
                <a:lnTo>
                  <a:pt x="39410" y="38875"/>
                </a:lnTo>
                <a:lnTo>
                  <a:pt x="38368" y="37000"/>
                </a:lnTo>
                <a:close/>
              </a:path>
              <a:path extrusionOk="0" fill="darken" h="120000" w="120000">
                <a:moveTo>
                  <a:pt x="35000" y="37000"/>
                </a:moveTo>
                <a:lnTo>
                  <a:pt x="35000" y="54813"/>
                </a:lnTo>
                <a:lnTo>
                  <a:pt x="38368" y="54813"/>
                </a:lnTo>
                <a:lnTo>
                  <a:pt x="39410" y="52779"/>
                </a:lnTo>
                <a:lnTo>
                  <a:pt x="40382" y="52779"/>
                </a:lnTo>
                <a:lnTo>
                  <a:pt x="40382" y="79967"/>
                </a:lnTo>
                <a:lnTo>
                  <a:pt x="74375" y="79967"/>
                </a:lnTo>
                <a:lnTo>
                  <a:pt x="74375" y="70592"/>
                </a:lnTo>
                <a:lnTo>
                  <a:pt x="79757" y="70592"/>
                </a:lnTo>
                <a:lnTo>
                  <a:pt x="82674" y="75750"/>
                </a:lnTo>
                <a:lnTo>
                  <a:pt x="85000" y="75750"/>
                </a:lnTo>
                <a:lnTo>
                  <a:pt x="85000" y="42625"/>
                </a:lnTo>
                <a:lnTo>
                  <a:pt x="82674" y="42625"/>
                </a:lnTo>
                <a:lnTo>
                  <a:pt x="80660" y="46217"/>
                </a:lnTo>
                <a:lnTo>
                  <a:pt x="74375" y="46217"/>
                </a:lnTo>
                <a:lnTo>
                  <a:pt x="74375" y="42625"/>
                </a:lnTo>
                <a:lnTo>
                  <a:pt x="72396" y="38875"/>
                </a:lnTo>
                <a:lnTo>
                  <a:pt x="39410" y="38875"/>
                </a:lnTo>
                <a:lnTo>
                  <a:pt x="38368" y="37000"/>
                </a:lnTo>
                <a:close/>
              </a:path>
              <a:path extrusionOk="0" fill="none" h="120000" w="120000">
                <a:moveTo>
                  <a:pt x="35000" y="37000"/>
                </a:moveTo>
                <a:lnTo>
                  <a:pt x="38368" y="37000"/>
                </a:lnTo>
                <a:lnTo>
                  <a:pt x="39410" y="38875"/>
                </a:lnTo>
                <a:lnTo>
                  <a:pt x="72396" y="38875"/>
                </a:lnTo>
                <a:lnTo>
                  <a:pt x="74375" y="42625"/>
                </a:lnTo>
                <a:lnTo>
                  <a:pt x="74375" y="46217"/>
                </a:lnTo>
                <a:lnTo>
                  <a:pt x="80660" y="46217"/>
                </a:lnTo>
                <a:lnTo>
                  <a:pt x="82674" y="42625"/>
                </a:lnTo>
                <a:lnTo>
                  <a:pt x="85000" y="42625"/>
                </a:lnTo>
                <a:lnTo>
                  <a:pt x="85000" y="75750"/>
                </a:lnTo>
                <a:lnTo>
                  <a:pt x="82674" y="75750"/>
                </a:lnTo>
                <a:lnTo>
                  <a:pt x="79757" y="70592"/>
                </a:lnTo>
                <a:lnTo>
                  <a:pt x="74375" y="70592"/>
                </a:lnTo>
                <a:lnTo>
                  <a:pt x="74375" y="79967"/>
                </a:lnTo>
                <a:lnTo>
                  <a:pt x="40382" y="79967"/>
                </a:lnTo>
                <a:lnTo>
                  <a:pt x="40382" y="52779"/>
                </a:lnTo>
                <a:lnTo>
                  <a:pt x="39410" y="52779"/>
                </a:lnTo>
                <a:lnTo>
                  <a:pt x="38368" y="54813"/>
                </a:lnTo>
                <a:lnTo>
                  <a:pt x="35000" y="54813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Създаване на хипервръзка в HTML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900">
              <a:solidFill>
                <a:srgbClr val="80808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-20538" y="411510"/>
            <a:ext cx="9114244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Определение за URL</a:t>
            </a:r>
            <a:endParaRPr b="1" sz="1800">
              <a:solidFill>
                <a:srgbClr val="CC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9900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(от Uniform Resource Locator) е универсален начин за указване на адреса на даден ресурс.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Примери </a:t>
            </a:r>
            <a:endParaRPr/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sz="1800">
                <a:solidFill>
                  <a:srgbClr val="808000"/>
                </a:solidFill>
                <a:latin typeface="Calibri"/>
                <a:ea typeface="Calibri"/>
                <a:cs typeface="Calibri"/>
                <a:sym typeface="Calibri"/>
              </a:rPr>
              <a:t>http://ivancho.hit.bg/snimki/2013/friends.jpeg</a:t>
            </a:r>
            <a:endParaRPr/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808000"/>
                </a:solidFill>
                <a:latin typeface="Calibri"/>
                <a:ea typeface="Calibri"/>
                <a:cs typeface="Calibri"/>
                <a:sym typeface="Calibri"/>
              </a:rPr>
              <a:t> 	 https://banka-dsk.bg/clients/login.php </a:t>
            </a:r>
            <a:endParaRPr/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808000"/>
                </a:solidFill>
                <a:latin typeface="Calibri"/>
                <a:ea typeface="Calibri"/>
                <a:cs typeface="Calibri"/>
                <a:sym typeface="Calibri"/>
              </a:rPr>
              <a:t>    ftp://ftp.spnet.net/install/latest/setup.exe</a:t>
            </a:r>
            <a:endParaRPr/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sz="1800">
                <a:solidFill>
                  <a:srgbClr val="808000"/>
                </a:solidFill>
                <a:latin typeface="Calibri"/>
                <a:ea typeface="Calibri"/>
                <a:cs typeface="Calibri"/>
                <a:sym typeface="Calibri"/>
              </a:rPr>
              <a:t>file://c:/windows/clock.bmp</a:t>
            </a:r>
            <a:endParaRPr/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808000"/>
                </a:solidFill>
                <a:latin typeface="Calibri"/>
                <a:ea typeface="Calibri"/>
                <a:cs typeface="Calibri"/>
                <a:sym typeface="Calibri"/>
              </a:rPr>
              <a:t>	 ../../css/style.css</a:t>
            </a:r>
            <a:endParaRPr sz="1800">
              <a:solidFill>
                <a:srgbClr val="8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Видове URL</a:t>
            </a:r>
            <a:endParaRPr/>
          </a:p>
          <a:p>
            <a:pPr indent="-114300" lvl="0" marL="841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rgbClr val="CC9900"/>
                </a:solidFill>
                <a:latin typeface="Calibri"/>
                <a:ea typeface="Calibri"/>
                <a:cs typeface="Calibri"/>
                <a:sym typeface="Calibri"/>
              </a:rPr>
              <a:t>абсолютен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указва адреса на произволен ресурс в Мрежата. Използва се за указване на адреса на ресурси в чужди сайтове.</a:t>
            </a:r>
            <a:endParaRPr/>
          </a:p>
          <a:p>
            <a:pPr indent="0" lvl="0" marL="841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841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rgbClr val="CC9900"/>
                </a:solidFill>
                <a:latin typeface="Calibri"/>
                <a:ea typeface="Calibri"/>
                <a:cs typeface="Calibri"/>
                <a:sym typeface="Calibri"/>
              </a:rPr>
              <a:t>относителен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указва адреса на ресурс, спрямо текущия файл. Използва се за достъп до ресурси от същия компютър или от същия сайт.</a:t>
            </a:r>
            <a:endParaRPr/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5994"/>
            <a:ext cx="4392488" cy="344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764148"/>
            <a:ext cx="4572000" cy="3335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idx="4294967295" type="title"/>
          </p:nvPr>
        </p:nvSpPr>
        <p:spPr>
          <a:xfrm>
            <a:off x="931863" y="72629"/>
            <a:ext cx="7156450" cy="1058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/>
              <a:t>Маркер за указване на препратки</a:t>
            </a:r>
            <a:endParaRPr/>
          </a:p>
        </p:txBody>
      </p:sp>
      <p:sp>
        <p:nvSpPr>
          <p:cNvPr id="160" name="Google Shape;160;p13"/>
          <p:cNvSpPr txBox="1"/>
          <p:nvPr>
            <p:ph idx="4294967295" type="body"/>
          </p:nvPr>
        </p:nvSpPr>
        <p:spPr>
          <a:xfrm>
            <a:off x="395536" y="1131590"/>
            <a:ext cx="8497887" cy="3353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38138" lvl="0" marL="342900" rtl="0" algn="l"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ct val="100000"/>
              <a:buFont typeface="Calibri"/>
              <a:buNone/>
            </a:pPr>
            <a:r>
              <a:rPr lang="ru-RU" sz="2400">
                <a:solidFill>
                  <a:srgbClr val="808000"/>
                </a:solidFill>
              </a:rPr>
              <a:t>&lt;а href="URL" </a:t>
            </a:r>
            <a:r>
              <a:rPr i="1" lang="ru-RU" sz="2400">
                <a:solidFill>
                  <a:srgbClr val="808000"/>
                </a:solidFill>
              </a:rPr>
              <a:t>target=“вид отваряне“</a:t>
            </a:r>
            <a:r>
              <a:rPr lang="ru-RU" sz="2400">
                <a:solidFill>
                  <a:srgbClr val="808000"/>
                </a:solidFill>
              </a:rPr>
              <a:t>&gt;текст или обект&lt;/а&gt;</a:t>
            </a:r>
            <a:endParaRPr/>
          </a:p>
          <a:p>
            <a:pPr indent="-338138" lvl="0" marL="34290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1800"/>
          </a:p>
          <a:p>
            <a:pPr indent="-338138" lvl="0" marL="342900" rtl="0" algn="l">
              <a:spcBef>
                <a:spcPts val="444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Times New Roman"/>
              <a:buChar char="•"/>
            </a:pPr>
            <a:r>
              <a:rPr lang="ru-RU" sz="2400">
                <a:solidFill>
                  <a:srgbClr val="CC9900"/>
                </a:solidFill>
              </a:rPr>
              <a:t>текст или обект</a:t>
            </a:r>
            <a:r>
              <a:rPr lang="ru-RU" sz="2400"/>
              <a:t> – текста, който ще се извежда                                         подчертан или обекта, който ще действа като препратка</a:t>
            </a:r>
            <a:endParaRPr sz="2400"/>
          </a:p>
          <a:p>
            <a:pPr indent="-338138" lvl="0" marL="342900" rtl="0" algn="l">
              <a:spcBef>
                <a:spcPts val="444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Times New Roman"/>
              <a:buChar char="•"/>
            </a:pPr>
            <a:r>
              <a:rPr lang="ru-RU" sz="2400">
                <a:solidFill>
                  <a:srgbClr val="CC9900"/>
                </a:solidFill>
              </a:rPr>
              <a:t>URL</a:t>
            </a:r>
            <a:r>
              <a:rPr lang="ru-RU" sz="2400"/>
              <a:t> – адресът, който ще се отвори като цъкнем на                                        препратката</a:t>
            </a:r>
            <a:endParaRPr sz="2400"/>
          </a:p>
          <a:p>
            <a:pPr indent="-338138" lvl="0" marL="342900" rtl="0" algn="l">
              <a:spcBef>
                <a:spcPts val="444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Times New Roman"/>
              <a:buChar char="•"/>
            </a:pPr>
            <a:r>
              <a:rPr lang="ru-RU" sz="2400">
                <a:solidFill>
                  <a:srgbClr val="CC9900"/>
                </a:solidFill>
              </a:rPr>
              <a:t>вид отваряне</a:t>
            </a:r>
            <a:r>
              <a:rPr lang="ru-RU" sz="2400"/>
              <a:t> – начинът, по който ще се отвори                                         препратката (не е задължителен атрибут):</a:t>
            </a:r>
            <a:endParaRPr/>
          </a:p>
          <a:p>
            <a:pPr indent="-280988" lvl="1" marL="738188" rtl="0" algn="l">
              <a:spcBef>
                <a:spcPts val="370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Times New Roman"/>
              <a:buChar char="–"/>
            </a:pPr>
            <a:r>
              <a:rPr lang="ru-RU" sz="2000">
                <a:solidFill>
                  <a:srgbClr val="CC9900"/>
                </a:solidFill>
              </a:rPr>
              <a:t>_blank</a:t>
            </a:r>
            <a:r>
              <a:rPr lang="ru-RU" sz="2000"/>
              <a:t> – в нов прозорец</a:t>
            </a:r>
            <a:endParaRPr sz="2000"/>
          </a:p>
          <a:p>
            <a:pPr indent="-280988" lvl="1" marL="738188" rtl="0" algn="l">
              <a:spcBef>
                <a:spcPts val="370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Times New Roman"/>
              <a:buChar char="–"/>
            </a:pPr>
            <a:r>
              <a:rPr lang="ru-RU" sz="2000">
                <a:solidFill>
                  <a:srgbClr val="CC9900"/>
                </a:solidFill>
              </a:rPr>
              <a:t>име</a:t>
            </a:r>
            <a:r>
              <a:rPr lang="ru-RU" sz="2000"/>
              <a:t> – в прозорец с указаното име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/>
          <p:nvPr/>
        </p:nvSpPr>
        <p:spPr>
          <a:xfrm>
            <a:off x="0" y="0"/>
            <a:ext cx="9144000" cy="2446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един HTML документ може да се добавят линкове към други документи или ресурси, които може да се намират на същия сървър или на външен за сайта сървър.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таг за създаване на хипервръзка е &lt;а&gt;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 се най-често с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атрибута href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който задава адреса на документа (файл или интернет адрес), към който трябва да се свърже.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Пример: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8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18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</a:t>
            </a:r>
            <a:r>
              <a:rPr b="1" lang="ru-RU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ru-RU" sz="1800">
                <a:solidFill>
                  <a:srgbClr val="9CDCFE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href</a:t>
            </a:r>
            <a:r>
              <a:rPr b="1" lang="ru-RU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</a:t>
            </a:r>
            <a:r>
              <a:rPr b="1" lang="ru-RU" sz="18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"https://mon.bg/"</a:t>
            </a:r>
            <a:r>
              <a:rPr b="1" lang="ru-RU" sz="18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ru-RU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Връзка към МОН</a:t>
            </a:r>
            <a:r>
              <a:rPr b="1" lang="ru-RU" sz="18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18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</a:t>
            </a:r>
            <a:r>
              <a:rPr b="1" lang="ru-RU" sz="18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endParaRPr b="1" sz="1800">
              <a:solidFill>
                <a:srgbClr val="80808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80808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Picture" id="166" name="Google Shape;1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6603" y="2715766"/>
            <a:ext cx="3359730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4"/>
          <p:cNvSpPr/>
          <p:nvPr/>
        </p:nvSpPr>
        <p:spPr>
          <a:xfrm>
            <a:off x="179512" y="2446824"/>
            <a:ext cx="468052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прозореца на браузъра ще се вижда текстът "Връзка към МОН", при кликване върху който ще се отвори началната страница на сайта mon.bg.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подразбиране връзките се показват в браузъра сини на цвят и подчертани, а посетените връзки - виолетови.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​Цветът им може да бъде променен чрез ползване на езика CSS.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>
            <a:off x="8022" y="195486"/>
            <a:ext cx="91440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Г) хипервръзка към страници от съ­щия сайт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20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</a:t>
            </a:r>
            <a:r>
              <a:rPr b="1"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ru-RU" sz="2000">
                <a:solidFill>
                  <a:srgbClr val="9CDCFE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href</a:t>
            </a:r>
            <a:r>
              <a:rPr b="1"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</a:t>
            </a:r>
            <a:r>
              <a:rPr b="1" lang="ru-RU" sz="20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events.html</a:t>
            </a:r>
            <a:r>
              <a:rPr b="1" lang="ru-RU" sz="20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Предстоящи събития</a:t>
            </a:r>
            <a:r>
              <a:rPr b="1" lang="ru-RU" sz="20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20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</a:t>
            </a:r>
            <a:r>
              <a:rPr b="1" lang="ru-RU" sz="20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  - </a:t>
            </a:r>
            <a:r>
              <a:rPr lang="ru-RU" sz="20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на href се задава относителен път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Д) хипервръзка към друг уеб сайт или конкретна страница в него</a:t>
            </a:r>
            <a:r>
              <a:rPr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В този случай на атрибута href се задава пълни­ят абсолютен адрес (URL):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ru-RU" sz="20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</a:t>
            </a:r>
            <a:r>
              <a:rPr b="1"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ru-RU" sz="2000">
                <a:solidFill>
                  <a:srgbClr val="9CDCFE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href</a:t>
            </a:r>
            <a:r>
              <a:rPr b="1"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=</a:t>
            </a:r>
            <a:r>
              <a:rPr b="1" lang="ru-RU" sz="20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"https://egvt.alle.bg/"</a:t>
            </a:r>
            <a:r>
              <a:rPr b="1" lang="ru-RU" sz="20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ru-RU" sz="20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Изграждане, тестване и публикуване на уеб сайт </a:t>
            </a:r>
            <a:r>
              <a:rPr b="1" lang="ru-RU" sz="20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ru-RU" sz="20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</a:t>
            </a:r>
            <a:r>
              <a:rPr b="1" lang="ru-RU" sz="20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/>
          <p:nvPr/>
        </p:nvSpPr>
        <p:spPr>
          <a:xfrm>
            <a:off x="161236" y="123478"/>
            <a:ext cx="878497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Д) хипервръзка към различни части на страницата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Това е подходящо за дълги доку­менти, за да не скролират посетителите в търсене на нужната информация.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 се атрибутът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8" name="Google Shape;178;p16"/>
          <p:cNvGraphicFramePr/>
          <p:nvPr/>
        </p:nvGraphicFramePr>
        <p:xfrm>
          <a:off x="62342" y="16356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{2EF2F150-F168-499D-AB0E-075D69709B41}</a:tableStyleId>
              </a:tblPr>
              <a:tblGrid>
                <a:gridCol w="4293625"/>
                <a:gridCol w="4689125"/>
              </a:tblGrid>
              <a:tr h="244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ru-RU" sz="1600" u="none" cap="none" strike="noStrike">
                          <a:solidFill>
                            <a:srgbClr val="569CD6"/>
                          </a:solidFill>
                        </a:rPr>
                        <a:t>h3</a:t>
                      </a: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 </a:t>
                      </a:r>
                      <a:r>
                        <a:rPr b="1" i="0" lang="ru-RU" sz="1600" u="none" cap="none" strike="noStrike">
                          <a:solidFill>
                            <a:srgbClr val="9CDCFE"/>
                          </a:solidFill>
                        </a:rPr>
                        <a:t>id</a:t>
                      </a: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=</a:t>
                      </a:r>
                      <a:r>
                        <a:rPr b="1" i="0" lang="ru-RU" sz="1600" u="none" cap="none" strike="noStrike">
                          <a:solidFill>
                            <a:srgbClr val="CE9178"/>
                          </a:solidFill>
                        </a:rPr>
                        <a:t>"glava3"</a:t>
                      </a: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 Глава III</a:t>
                      </a: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ru-RU" sz="1600" u="none" cap="none" strike="noStrike">
                          <a:solidFill>
                            <a:srgbClr val="569CD6"/>
                          </a:solidFill>
                        </a:rPr>
                        <a:t>h3</a:t>
                      </a: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i="0" lang="ru-RU" sz="1800" u="none" cap="none" strike="noStrike">
                          <a:solidFill>
                            <a:srgbClr val="808080"/>
                          </a:solidFill>
                        </a:rPr>
                      </a:br>
                      <a:endParaRPr i="0" sz="1800" u="none" cap="none" strike="noStrike">
                        <a:solidFill>
                          <a:srgbClr val="80808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80808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i="0" lang="ru-RU" sz="1800" u="none" cap="none" strike="noStrike">
                          <a:solidFill>
                            <a:srgbClr val="808080"/>
                          </a:solidFill>
                        </a:rPr>
                      </a:b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ru-RU" sz="1600" u="none" cap="none" strike="noStrike">
                          <a:solidFill>
                            <a:srgbClr val="569CD6"/>
                          </a:solidFill>
                        </a:rPr>
                        <a:t>a</a:t>
                      </a: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 </a:t>
                      </a:r>
                      <a:r>
                        <a:rPr b="1" i="0" lang="ru-RU" sz="1600" u="none" cap="none" strike="noStrike">
                          <a:solidFill>
                            <a:srgbClr val="9CDCFE"/>
                          </a:solidFill>
                        </a:rPr>
                        <a:t>href</a:t>
                      </a: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=</a:t>
                      </a:r>
                      <a:r>
                        <a:rPr b="1" i="0" lang="ru-RU" sz="1600" u="none" cap="none" strike="noStrike">
                          <a:solidFill>
                            <a:srgbClr val="CE9178"/>
                          </a:solidFill>
                        </a:rPr>
                        <a:t>"#glava3"</a:t>
                      </a: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Към 3. глава</a:t>
                      </a: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ru-RU" sz="1600" u="none" cap="none" strike="noStrike">
                          <a:solidFill>
                            <a:srgbClr val="569CD6"/>
                          </a:solidFill>
                        </a:rPr>
                        <a:t>а</a:t>
                      </a: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i="0" lang="ru-RU" sz="1800" u="none" cap="none" strike="noStrike">
                          <a:solidFill>
                            <a:srgbClr val="808080"/>
                          </a:solidFill>
                        </a:rPr>
                      </a:br>
                      <a:br>
                        <a:rPr i="0" lang="ru-RU" sz="1800" u="none" cap="none" strike="noStrike">
                          <a:solidFill>
                            <a:srgbClr val="808080"/>
                          </a:solidFill>
                        </a:rPr>
                      </a:br>
                      <a:endParaRPr i="0" sz="1800" u="none" cap="none" strike="noStrike">
                        <a:solidFill>
                          <a:srgbClr val="80808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i="0" lang="ru-RU" sz="1800" u="none" cap="none" strike="noStrike">
                          <a:solidFill>
                            <a:srgbClr val="808080"/>
                          </a:solidFill>
                        </a:rPr>
                      </a:b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​&lt;</a:t>
                      </a:r>
                      <a:r>
                        <a:rPr b="1" i="0" lang="ru-RU" sz="1600" u="none" cap="none" strike="noStrike">
                          <a:solidFill>
                            <a:srgbClr val="569CD6"/>
                          </a:solidFill>
                        </a:rPr>
                        <a:t>a</a:t>
                      </a: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 </a:t>
                      </a:r>
                      <a:r>
                        <a:rPr b="1" i="0" lang="ru-RU" sz="1600" u="none" cap="none" strike="noStrike">
                          <a:solidFill>
                            <a:srgbClr val="9CDCFE"/>
                          </a:solidFill>
                        </a:rPr>
                        <a:t>href</a:t>
                      </a: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=</a:t>
                      </a:r>
                      <a:r>
                        <a:rPr b="1" i="0" lang="ru-RU" sz="1600" u="none" cap="none" strike="noStrike">
                          <a:solidFill>
                            <a:srgbClr val="CE9178"/>
                          </a:solidFill>
                        </a:rPr>
                        <a:t>"tom1.html"</a:t>
                      </a: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 Глава III на 1. том</a:t>
                      </a: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ru-RU" sz="1600" u="none" cap="none" strike="noStrike">
                          <a:solidFill>
                            <a:srgbClr val="569CD6"/>
                          </a:solidFill>
                        </a:rPr>
                        <a:t>а</a:t>
                      </a:r>
                      <a:r>
                        <a:rPr b="1"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endParaRPr i="0" sz="1600" u="none" cap="none" strike="noStrike">
                        <a:solidFill>
                          <a:srgbClr val="2A2A2A"/>
                        </a:solidFill>
                      </a:endParaRPr>
                    </a:p>
                  </a:txBody>
                  <a:tcPr marT="45725" marB="45725" marR="38100" marL="38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800"/>
                        <a:buFont typeface="Arial"/>
                        <a:buChar char="•"/>
                      </a:pPr>
                      <a:r>
                        <a:rPr i="0" lang="ru-RU" sz="1800" u="none" cap="none" strike="noStrike">
                          <a:solidFill>
                            <a:srgbClr val="2A2A2A"/>
                          </a:solidFill>
                        </a:rPr>
                        <a:t>този ред е заглавие на глава от книга със зада­ден </a:t>
                      </a:r>
                      <a:r>
                        <a:rPr b="1" i="0" lang="ru-RU" sz="1800" u="none" cap="none" strike="noStrike">
                          <a:solidFill>
                            <a:srgbClr val="2A2A2A"/>
                          </a:solidFill>
                        </a:rPr>
                        <a:t>атрибут id</a:t>
                      </a:r>
                      <a:r>
                        <a:rPr i="0" lang="ru-RU" sz="1800" u="none" cap="none" strike="noStrike">
                          <a:solidFill>
                            <a:srgbClr val="2A2A2A"/>
                          </a:solidFill>
                        </a:rPr>
                        <a:t>, което се намира някъде в страницата </a:t>
                      </a:r>
                      <a:r>
                        <a:rPr b="1" i="0" lang="ru-RU" sz="1800" u="none" cap="none" strike="noStrike">
                          <a:solidFill>
                            <a:srgbClr val="2A2A2A"/>
                          </a:solidFill>
                        </a:rPr>
                        <a:t>tom1.html</a:t>
                      </a:r>
                      <a:r>
                        <a:rPr i="0" lang="ru-RU" sz="1800" u="none" cap="none" strike="noStrike">
                          <a:solidFill>
                            <a:srgbClr val="2A2A2A"/>
                          </a:solidFill>
                        </a:rPr>
                        <a:t>.</a:t>
                      </a:r>
                      <a:endParaRPr i="0" sz="1800" u="none" cap="none" strike="noStrike">
                        <a:solidFill>
                          <a:srgbClr val="2A2A2A"/>
                        </a:solidFill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2A2A2A"/>
                        </a:solidFill>
                      </a:endParaRPr>
                    </a:p>
                    <a:p>
                      <a:pPr indent="-11430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800"/>
                        <a:buFont typeface="Arial"/>
                        <a:buChar char="•"/>
                      </a:pPr>
                      <a:r>
                        <a:rPr i="0" lang="ru-RU" sz="1800" u="none" cap="none" strike="noStrike">
                          <a:solidFill>
                            <a:srgbClr val="2A2A2A"/>
                          </a:solidFill>
                        </a:rPr>
                        <a:t>представлява хипервръзка към заглавието </a:t>
                      </a:r>
                      <a:r>
                        <a:rPr b="1" i="0" lang="ru-RU" sz="1800" u="none" cap="none" strike="noStrike">
                          <a:solidFill>
                            <a:srgbClr val="2A2A2A"/>
                          </a:solidFill>
                        </a:rPr>
                        <a:t>Глава III</a:t>
                      </a:r>
                      <a:r>
                        <a:rPr i="0" lang="ru-RU" sz="1800" u="none" cap="none" strike="noStrike">
                          <a:solidFill>
                            <a:srgbClr val="2A2A2A"/>
                          </a:solidFill>
                        </a:rPr>
                        <a:t>, която се намира в същата страница, напр. в началото й като меню.</a:t>
                      </a:r>
                      <a:endParaRPr i="0" sz="1800" u="none" cap="none" strike="noStrike">
                        <a:solidFill>
                          <a:srgbClr val="2A2A2A"/>
                        </a:solidFill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2A2A2A"/>
                        </a:solidFill>
                      </a:endParaRPr>
                    </a:p>
                    <a:p>
                      <a:pPr indent="-11430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800"/>
                        <a:buFont typeface="Arial"/>
                        <a:buChar char="•"/>
                      </a:pPr>
                      <a:r>
                        <a:rPr i="0" lang="ru-RU" sz="1800" u="none" cap="none" strike="noStrike">
                          <a:solidFill>
                            <a:srgbClr val="2A2A2A"/>
                          </a:solidFill>
                        </a:rPr>
                        <a:t>показва как да използваме същата връзка, но от друга страница, на пример от съдържанието на книгата.</a:t>
                      </a:r>
                      <a:endParaRPr/>
                    </a:p>
                  </a:txBody>
                  <a:tcPr marT="45725" marB="45725" marR="38100" marL="38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/>
          <p:nvPr>
            <p:ph idx="4294967295" type="title"/>
          </p:nvPr>
        </p:nvSpPr>
        <p:spPr>
          <a:xfrm>
            <a:off x="971600" y="123478"/>
            <a:ext cx="7156450" cy="770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Примери за препратки</a:t>
            </a:r>
            <a:endParaRPr/>
          </a:p>
        </p:txBody>
      </p:sp>
      <p:sp>
        <p:nvSpPr>
          <p:cNvPr id="185" name="Google Shape;185;p17"/>
          <p:cNvSpPr txBox="1"/>
          <p:nvPr>
            <p:ph idx="4294967295" type="body"/>
          </p:nvPr>
        </p:nvSpPr>
        <p:spPr>
          <a:xfrm>
            <a:off x="179512" y="843558"/>
            <a:ext cx="8964488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8138" lvl="0" marL="338138" rtl="0" algn="l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000"/>
              <a:buFont typeface="Times New Roman"/>
              <a:buChar char="•"/>
            </a:pPr>
            <a:r>
              <a:rPr lang="ru-RU" sz="2000">
                <a:solidFill>
                  <a:srgbClr val="CC9900"/>
                </a:solidFill>
              </a:rPr>
              <a:t>към чужд сайт</a:t>
            </a:r>
            <a:r>
              <a:rPr lang="ru-RU" sz="2000"/>
              <a:t>, в нов прозорец:</a:t>
            </a:r>
            <a:br>
              <a:rPr lang="ru-RU" sz="2000"/>
            </a:br>
            <a:r>
              <a:rPr lang="ru-RU" sz="2000">
                <a:solidFill>
                  <a:srgbClr val="808000"/>
                </a:solidFill>
              </a:rPr>
              <a:t>&lt;а href=http://www.google.bg target="_blank"&gt;GOOGLE&lt;/а&gt;</a:t>
            </a:r>
            <a:endParaRPr/>
          </a:p>
          <a:p>
            <a:pPr indent="-338138" lvl="0" marL="338138" rtl="0" algn="l"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ts val="2000"/>
              <a:buFont typeface="Times New Roman"/>
              <a:buChar char="•"/>
            </a:pPr>
            <a:r>
              <a:rPr lang="ru-RU" sz="2000">
                <a:solidFill>
                  <a:srgbClr val="CC9900"/>
                </a:solidFill>
              </a:rPr>
              <a:t>към страница от същия сайт</a:t>
            </a:r>
            <a:r>
              <a:rPr lang="ru-RU" sz="2000"/>
              <a:t>:</a:t>
            </a:r>
            <a:br>
              <a:rPr lang="ru-RU" sz="2000"/>
            </a:br>
            <a:r>
              <a:rPr lang="ru-RU" sz="2000">
                <a:solidFill>
                  <a:srgbClr val="808000"/>
                </a:solidFill>
              </a:rPr>
              <a:t>&lt;а href="kontakti.html"&gt;Свържете се с мен&lt;/a&gt;</a:t>
            </a:r>
            <a:endParaRPr/>
          </a:p>
          <a:p>
            <a:pPr indent="-338138" lvl="0" marL="338138" rtl="0" algn="l"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ts val="2000"/>
              <a:buFont typeface="Times New Roman"/>
              <a:buChar char="•"/>
            </a:pPr>
            <a:r>
              <a:rPr lang="ru-RU" sz="2000">
                <a:solidFill>
                  <a:srgbClr val="CC9900"/>
                </a:solidFill>
              </a:rPr>
              <a:t>към част от страницата</a:t>
            </a:r>
            <a:r>
              <a:rPr lang="ru-RU" sz="2000"/>
              <a:t>: </a:t>
            </a:r>
            <a:r>
              <a:rPr lang="ru-RU" sz="2000">
                <a:solidFill>
                  <a:srgbClr val="808000"/>
                </a:solidFill>
              </a:rPr>
              <a:t>&lt;а href="#top"&gt;Иди в началото&lt;/a&gt;</a:t>
            </a:r>
            <a:br>
              <a:rPr lang="ru-RU" sz="2000">
                <a:solidFill>
                  <a:srgbClr val="808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(трябва първо да е указана цел (котва) с </a:t>
            </a:r>
            <a:r>
              <a:rPr lang="ru-RU" sz="2000">
                <a:solidFill>
                  <a:srgbClr val="808000"/>
                </a:solidFill>
              </a:rPr>
              <a:t>&lt;а name="top"&gt;&lt;/a&gt;</a:t>
            </a:r>
            <a:r>
              <a:rPr lang="ru-RU" sz="2000">
                <a:solidFill>
                  <a:srgbClr val="000000"/>
                </a:solidFill>
              </a:rPr>
              <a:t>)</a:t>
            </a:r>
            <a:endParaRPr/>
          </a:p>
          <a:p>
            <a:pPr indent="-338138" lvl="0" marL="338138" rtl="0" algn="l"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ts val="2000"/>
              <a:buFont typeface="Times New Roman"/>
              <a:buChar char="•"/>
            </a:pPr>
            <a:r>
              <a:rPr lang="ru-RU" sz="2000">
                <a:solidFill>
                  <a:srgbClr val="CC9900"/>
                </a:solidFill>
              </a:rPr>
              <a:t>препратка, отваряща скайп за разговор:</a:t>
            </a:r>
            <a:br>
              <a:rPr lang="ru-RU" sz="2000">
                <a:solidFill>
                  <a:srgbClr val="CC9900"/>
                </a:solidFill>
              </a:rPr>
            </a:br>
            <a:r>
              <a:rPr lang="ru-RU" sz="2000">
                <a:solidFill>
                  <a:srgbClr val="808000"/>
                </a:solidFill>
              </a:rPr>
              <a:t>&lt;а href="skype:ivan123"&gt;Звънни ми&lt;/а&gt;</a:t>
            </a:r>
            <a:endParaRPr/>
          </a:p>
          <a:p>
            <a:pPr indent="-338138" lvl="0" marL="338138" rtl="0" algn="l"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ts val="2000"/>
              <a:buFont typeface="Times New Roman"/>
              <a:buChar char="•"/>
            </a:pPr>
            <a:r>
              <a:rPr lang="ru-RU" sz="2000">
                <a:solidFill>
                  <a:srgbClr val="CC9900"/>
                </a:solidFill>
              </a:rPr>
              <a:t>отваряща скайп за чат:</a:t>
            </a:r>
            <a:br>
              <a:rPr lang="ru-RU" sz="2000">
                <a:solidFill>
                  <a:srgbClr val="CC9900"/>
                </a:solidFill>
              </a:rPr>
            </a:br>
            <a:r>
              <a:rPr lang="ru-RU" sz="2000">
                <a:solidFill>
                  <a:srgbClr val="808000"/>
                </a:solidFill>
              </a:rPr>
              <a:t>&lt;a href="skype:viki456?chat"&gt;Пиши ми&lt;/а&gt;</a:t>
            </a:r>
            <a:endParaRPr/>
          </a:p>
          <a:p>
            <a:pPr indent="-338138" lvl="0" marL="338138" rtl="0" algn="l"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ts val="2000"/>
              <a:buFont typeface="Times New Roman"/>
              <a:buChar char="•"/>
            </a:pPr>
            <a:r>
              <a:rPr lang="ru-RU" sz="2000">
                <a:solidFill>
                  <a:srgbClr val="CC9900"/>
                </a:solidFill>
              </a:rPr>
              <a:t>препратка, стартираща програма за ел.поща:</a:t>
            </a:r>
            <a:br>
              <a:rPr lang="ru-RU" sz="2000">
                <a:solidFill>
                  <a:srgbClr val="CC9900"/>
                </a:solidFill>
              </a:rPr>
            </a:br>
            <a:r>
              <a:rPr lang="ru-RU" sz="2000">
                <a:solidFill>
                  <a:srgbClr val="808000"/>
                </a:solidFill>
              </a:rPr>
              <a:t>&lt;a href="mailto:ivancho@abv.bg"&gt;Пишете ми&lt;/a&gt;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61432"/>
            <a:ext cx="6480720" cy="502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0" y="34290"/>
            <a:ext cx="4776574" cy="11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580" y="1112548"/>
            <a:ext cx="5832648" cy="400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>
            <a:hlinkClick r:id="rId4"/>
          </p:cNvPr>
          <p:cNvSpPr/>
          <p:nvPr/>
        </p:nvSpPr>
        <p:spPr>
          <a:xfrm>
            <a:off x="8244408" y="195486"/>
            <a:ext cx="792088" cy="43204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5455" y="37000"/>
                </a:moveTo>
                <a:lnTo>
                  <a:pt x="35455" y="54813"/>
                </a:lnTo>
                <a:lnTo>
                  <a:pt x="38761" y="54813"/>
                </a:lnTo>
                <a:lnTo>
                  <a:pt x="39784" y="52779"/>
                </a:lnTo>
                <a:lnTo>
                  <a:pt x="40739" y="52779"/>
                </a:lnTo>
                <a:lnTo>
                  <a:pt x="40739" y="79967"/>
                </a:lnTo>
                <a:lnTo>
                  <a:pt x="74114" y="79967"/>
                </a:lnTo>
                <a:lnTo>
                  <a:pt x="74114" y="70592"/>
                </a:lnTo>
                <a:lnTo>
                  <a:pt x="79398" y="70592"/>
                </a:lnTo>
                <a:lnTo>
                  <a:pt x="82261" y="75750"/>
                </a:lnTo>
                <a:lnTo>
                  <a:pt x="84545" y="75750"/>
                </a:lnTo>
                <a:lnTo>
                  <a:pt x="84545" y="42625"/>
                </a:lnTo>
                <a:lnTo>
                  <a:pt x="82261" y="42625"/>
                </a:lnTo>
                <a:lnTo>
                  <a:pt x="80284" y="46217"/>
                </a:lnTo>
                <a:lnTo>
                  <a:pt x="74114" y="46217"/>
                </a:lnTo>
                <a:lnTo>
                  <a:pt x="74114" y="42625"/>
                </a:lnTo>
                <a:lnTo>
                  <a:pt x="72170" y="38875"/>
                </a:lnTo>
                <a:lnTo>
                  <a:pt x="39784" y="38875"/>
                </a:lnTo>
                <a:lnTo>
                  <a:pt x="38761" y="37000"/>
                </a:lnTo>
                <a:close/>
              </a:path>
              <a:path extrusionOk="0" fill="darken" h="120000" w="120000">
                <a:moveTo>
                  <a:pt x="35455" y="37000"/>
                </a:moveTo>
                <a:lnTo>
                  <a:pt x="35455" y="54813"/>
                </a:lnTo>
                <a:lnTo>
                  <a:pt x="38761" y="54813"/>
                </a:lnTo>
                <a:lnTo>
                  <a:pt x="39784" y="52779"/>
                </a:lnTo>
                <a:lnTo>
                  <a:pt x="40739" y="52779"/>
                </a:lnTo>
                <a:lnTo>
                  <a:pt x="40739" y="79967"/>
                </a:lnTo>
                <a:lnTo>
                  <a:pt x="74114" y="79967"/>
                </a:lnTo>
                <a:lnTo>
                  <a:pt x="74114" y="70592"/>
                </a:lnTo>
                <a:lnTo>
                  <a:pt x="79398" y="70592"/>
                </a:lnTo>
                <a:lnTo>
                  <a:pt x="82261" y="75750"/>
                </a:lnTo>
                <a:lnTo>
                  <a:pt x="84545" y="75750"/>
                </a:lnTo>
                <a:lnTo>
                  <a:pt x="84545" y="42625"/>
                </a:lnTo>
                <a:lnTo>
                  <a:pt x="82261" y="42625"/>
                </a:lnTo>
                <a:lnTo>
                  <a:pt x="80284" y="46217"/>
                </a:lnTo>
                <a:lnTo>
                  <a:pt x="74114" y="46217"/>
                </a:lnTo>
                <a:lnTo>
                  <a:pt x="74114" y="42625"/>
                </a:lnTo>
                <a:lnTo>
                  <a:pt x="72170" y="38875"/>
                </a:lnTo>
                <a:lnTo>
                  <a:pt x="39784" y="38875"/>
                </a:lnTo>
                <a:lnTo>
                  <a:pt x="38761" y="37000"/>
                </a:lnTo>
                <a:close/>
              </a:path>
              <a:path extrusionOk="0" fill="none" h="120000" w="120000">
                <a:moveTo>
                  <a:pt x="35455" y="37000"/>
                </a:moveTo>
                <a:lnTo>
                  <a:pt x="38761" y="37000"/>
                </a:lnTo>
                <a:lnTo>
                  <a:pt x="39784" y="38875"/>
                </a:lnTo>
                <a:lnTo>
                  <a:pt x="72170" y="38875"/>
                </a:lnTo>
                <a:lnTo>
                  <a:pt x="74114" y="42625"/>
                </a:lnTo>
                <a:lnTo>
                  <a:pt x="74114" y="46217"/>
                </a:lnTo>
                <a:lnTo>
                  <a:pt x="80284" y="46217"/>
                </a:lnTo>
                <a:lnTo>
                  <a:pt x="82261" y="42625"/>
                </a:lnTo>
                <a:lnTo>
                  <a:pt x="84545" y="42625"/>
                </a:lnTo>
                <a:lnTo>
                  <a:pt x="84545" y="75750"/>
                </a:lnTo>
                <a:lnTo>
                  <a:pt x="82261" y="75750"/>
                </a:lnTo>
                <a:lnTo>
                  <a:pt x="79398" y="70592"/>
                </a:lnTo>
                <a:lnTo>
                  <a:pt x="74114" y="70592"/>
                </a:lnTo>
                <a:lnTo>
                  <a:pt x="74114" y="79967"/>
                </a:lnTo>
                <a:lnTo>
                  <a:pt x="40739" y="79967"/>
                </a:lnTo>
                <a:lnTo>
                  <a:pt x="40739" y="52779"/>
                </a:lnTo>
                <a:lnTo>
                  <a:pt x="39784" y="52779"/>
                </a:lnTo>
                <a:lnTo>
                  <a:pt x="38761" y="54813"/>
                </a:lnTo>
                <a:lnTo>
                  <a:pt x="35455" y="54813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107504" y="9178"/>
            <a:ext cx="90364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Изображения в HTML   </a:t>
            </a:r>
            <a:b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​&lt;img src="snimka.jpg" /&gt;</a:t>
            </a:r>
            <a:endParaRPr/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1" y="840175"/>
            <a:ext cx="6882043" cy="266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939" y="3579862"/>
            <a:ext cx="7291626" cy="1418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50" y="164262"/>
            <a:ext cx="7848871" cy="478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470" y="123478"/>
            <a:ext cx="7362968" cy="285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867" y="3363838"/>
            <a:ext cx="7574175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/>
          <p:nvPr/>
        </p:nvSpPr>
        <p:spPr>
          <a:xfrm>
            <a:off x="0" y="267494"/>
            <a:ext cx="903649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Атрибути на img тага: 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src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="address file" - където "address file" е пътя до директорията (считан от настоящата директория), където се намира изображението и самото му име. Не забравяйте да укажете точно адреса на изображението, ако то се намира в папка, различна от настоящата - тази на html документа.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е задължителен атрибут.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 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width =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i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широчина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- размер на снимката (широчина)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height =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i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височина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- размер на снимката (височина)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 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 src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="image.jpg"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=”100”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=”50” /&gt;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>
            <a:off x="0" y="195486"/>
            <a:ext cx="8928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align="left" -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подравняване на снимката спрямо текста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&lt;img src="img.jpeg" align="left" /&gt;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подравнява изображението вляво спрямо текста.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b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​align =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  bottom  middle  left  right -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Подравнява изображението по горната линия на текста, долната или в средата. Вляво или вдясно на страницата.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alt="tekst" - aлтернативен текст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&lt;img src="image.jpg" alt="text" /&gt;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задава какъв текст да се появи, ако не се вижда изображението.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hspace, vspace -  определяне на свoбoдно място около графиката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&lt;img src="image.jpg" hspace=”10” vspace=”10” /&gt;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задава в брой пиксели свободното място около графиката по вертикалата и хоризонталата на снимката..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/>
          <p:nvPr/>
        </p:nvSpPr>
        <p:spPr>
          <a:xfrm>
            <a:off x="251525" y="411500"/>
            <a:ext cx="8749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Рамка около графиката - border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&lt;img src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="image.jpg"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border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="2" /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Задава в брой пиксели ширина на рамка около графиката. Това е полезно когато изображението е връзка.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​За да не бъде оградено от стандартната синя рамка, се слага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border=”0”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.​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&lt;img src="bonboni.jpg" width="500" height="334" alt="Шоколадови бонбони" align="left" hspace="40" vspace="10" /&gt;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-19025"/>
            <a:ext cx="6840759" cy="512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>
            <a:hlinkClick r:id="rId4"/>
          </p:cNvPr>
          <p:cNvSpPr/>
          <p:nvPr/>
        </p:nvSpPr>
        <p:spPr>
          <a:xfrm>
            <a:off x="8172400" y="195486"/>
            <a:ext cx="792088" cy="43204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5455" y="37000"/>
                </a:moveTo>
                <a:lnTo>
                  <a:pt x="35455" y="54813"/>
                </a:lnTo>
                <a:lnTo>
                  <a:pt x="38761" y="54813"/>
                </a:lnTo>
                <a:lnTo>
                  <a:pt x="39784" y="52779"/>
                </a:lnTo>
                <a:lnTo>
                  <a:pt x="40739" y="52779"/>
                </a:lnTo>
                <a:lnTo>
                  <a:pt x="40739" y="79967"/>
                </a:lnTo>
                <a:lnTo>
                  <a:pt x="74114" y="79967"/>
                </a:lnTo>
                <a:lnTo>
                  <a:pt x="74114" y="70592"/>
                </a:lnTo>
                <a:lnTo>
                  <a:pt x="79398" y="70592"/>
                </a:lnTo>
                <a:lnTo>
                  <a:pt x="82261" y="75750"/>
                </a:lnTo>
                <a:lnTo>
                  <a:pt x="84545" y="75750"/>
                </a:lnTo>
                <a:lnTo>
                  <a:pt x="84545" y="42625"/>
                </a:lnTo>
                <a:lnTo>
                  <a:pt x="82261" y="42625"/>
                </a:lnTo>
                <a:lnTo>
                  <a:pt x="80284" y="46217"/>
                </a:lnTo>
                <a:lnTo>
                  <a:pt x="74114" y="46217"/>
                </a:lnTo>
                <a:lnTo>
                  <a:pt x="74114" y="42625"/>
                </a:lnTo>
                <a:lnTo>
                  <a:pt x="72170" y="38875"/>
                </a:lnTo>
                <a:lnTo>
                  <a:pt x="39784" y="38875"/>
                </a:lnTo>
                <a:lnTo>
                  <a:pt x="38761" y="37000"/>
                </a:lnTo>
                <a:close/>
              </a:path>
              <a:path extrusionOk="0" fill="darken" h="120000" w="120000">
                <a:moveTo>
                  <a:pt x="35455" y="37000"/>
                </a:moveTo>
                <a:lnTo>
                  <a:pt x="35455" y="54813"/>
                </a:lnTo>
                <a:lnTo>
                  <a:pt x="38761" y="54813"/>
                </a:lnTo>
                <a:lnTo>
                  <a:pt x="39784" y="52779"/>
                </a:lnTo>
                <a:lnTo>
                  <a:pt x="40739" y="52779"/>
                </a:lnTo>
                <a:lnTo>
                  <a:pt x="40739" y="79967"/>
                </a:lnTo>
                <a:lnTo>
                  <a:pt x="74114" y="79967"/>
                </a:lnTo>
                <a:lnTo>
                  <a:pt x="74114" y="70592"/>
                </a:lnTo>
                <a:lnTo>
                  <a:pt x="79398" y="70592"/>
                </a:lnTo>
                <a:lnTo>
                  <a:pt x="82261" y="75750"/>
                </a:lnTo>
                <a:lnTo>
                  <a:pt x="84545" y="75750"/>
                </a:lnTo>
                <a:lnTo>
                  <a:pt x="84545" y="42625"/>
                </a:lnTo>
                <a:lnTo>
                  <a:pt x="82261" y="42625"/>
                </a:lnTo>
                <a:lnTo>
                  <a:pt x="80284" y="46217"/>
                </a:lnTo>
                <a:lnTo>
                  <a:pt x="74114" y="46217"/>
                </a:lnTo>
                <a:lnTo>
                  <a:pt x="74114" y="42625"/>
                </a:lnTo>
                <a:lnTo>
                  <a:pt x="72170" y="38875"/>
                </a:lnTo>
                <a:lnTo>
                  <a:pt x="39784" y="38875"/>
                </a:lnTo>
                <a:lnTo>
                  <a:pt x="38761" y="37000"/>
                </a:lnTo>
                <a:close/>
              </a:path>
              <a:path extrusionOk="0" fill="none" h="120000" w="120000">
                <a:moveTo>
                  <a:pt x="35455" y="37000"/>
                </a:moveTo>
                <a:lnTo>
                  <a:pt x="38761" y="37000"/>
                </a:lnTo>
                <a:lnTo>
                  <a:pt x="39784" y="38875"/>
                </a:lnTo>
                <a:lnTo>
                  <a:pt x="72170" y="38875"/>
                </a:lnTo>
                <a:lnTo>
                  <a:pt x="74114" y="42625"/>
                </a:lnTo>
                <a:lnTo>
                  <a:pt x="74114" y="46217"/>
                </a:lnTo>
                <a:lnTo>
                  <a:pt x="80284" y="46217"/>
                </a:lnTo>
                <a:lnTo>
                  <a:pt x="82261" y="42625"/>
                </a:lnTo>
                <a:lnTo>
                  <a:pt x="84545" y="42625"/>
                </a:lnTo>
                <a:lnTo>
                  <a:pt x="84545" y="75750"/>
                </a:lnTo>
                <a:lnTo>
                  <a:pt x="82261" y="75750"/>
                </a:lnTo>
                <a:lnTo>
                  <a:pt x="79398" y="70592"/>
                </a:lnTo>
                <a:lnTo>
                  <a:pt x="74114" y="70592"/>
                </a:lnTo>
                <a:lnTo>
                  <a:pt x="74114" y="79967"/>
                </a:lnTo>
                <a:lnTo>
                  <a:pt x="40739" y="79967"/>
                </a:lnTo>
                <a:lnTo>
                  <a:pt x="40739" y="52779"/>
                </a:lnTo>
                <a:lnTo>
                  <a:pt x="39784" y="52779"/>
                </a:lnTo>
                <a:lnTo>
                  <a:pt x="38761" y="54813"/>
                </a:lnTo>
                <a:lnTo>
                  <a:pt x="35455" y="54813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092" y="1131590"/>
            <a:ext cx="6821811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179512" y="309593"/>
            <a:ext cx="8856984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Форматиране на текст в HTML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заглавие -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таговете от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до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&lt;h6&gt;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определят заглавия в HTML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 заглавие от най-високо ниво, с най-голям размер на символите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&lt;h2&gt; до &lt;h6&gt;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определят подзаглавията в низходящ ред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параграф -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обособяване на блок от текст като отделен па­раграф се използва HTML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тагът &lt;р&gt;.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&lt;p&gt;Това е параграф &lt;/p&gt;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4"/>
          <p:cNvGraphicFramePr/>
          <p:nvPr/>
        </p:nvGraphicFramePr>
        <p:xfrm>
          <a:off x="107504" y="1234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{2EF2F150-F168-499D-AB0E-075D69709B41}</a:tableStyleId>
              </a:tblPr>
              <a:tblGrid>
                <a:gridCol w="5040550"/>
                <a:gridCol w="3995925"/>
              </a:tblGrid>
              <a:tr h="259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в) Тагове за форматиране на текст:</a:t>
                      </a:r>
                      <a:endParaRPr b="1" i="0" sz="1600" u="none" cap="none" strike="noStrike">
                        <a:solidFill>
                          <a:srgbClr val="2A2A2A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600"/>
                        <a:buFont typeface="Arial"/>
                        <a:buNone/>
                      </a:pPr>
                      <a:r>
                        <a:rPr b="1" i="1" lang="ru-RU" sz="1600" u="none" cap="none" strike="noStrike">
                          <a:solidFill>
                            <a:srgbClr val="2A2A2A"/>
                          </a:solidFill>
                        </a:rPr>
                        <a:t>&lt;b&gt;... &lt;/b&gt;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- Удебелява текста (от bold)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600"/>
                        <a:buFont typeface="Arial"/>
                        <a:buNone/>
                      </a:pPr>
                      <a:r>
                        <a:rPr b="1" i="1" lang="ru-RU" sz="1600" u="none" cap="none" strike="noStrike">
                          <a:solidFill>
                            <a:srgbClr val="2A2A2A"/>
                          </a:solidFill>
                        </a:rPr>
                        <a:t>&lt;strong&gt;... &lt;/strong&gt;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- Удебелява текста (подобно на &lt;b&gt;)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&lt;i&gt;... &lt;/i&gt; 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- Показва текста наклонен (от italic)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&lt;em&gt;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- акцентиран текст, показва се курсивен 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​&lt;u&gt;...&lt;/u&gt; 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- Подчертава текста (от underline) </a:t>
                      </a:r>
                      <a:r>
                        <a:rPr i="0" lang="ru-RU" sz="1600" u="sng" cap="none" strike="noStrike">
                          <a:solidFill>
                            <a:srgbClr val="1B4B78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NB!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&lt;del&gt; ...&lt;/del&gt; 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- задрасква символите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&lt;sup&gt;...&lt;/sup&gt;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- създава горен индекс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2A2A2A"/>
                          </a:solidFill>
                        </a:rPr>
                        <a:t>&lt;sub&gt;...&lt;/sub&gt;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- създава долен индекс</a:t>
                      </a:r>
                      <a:endParaRPr/>
                    </a:p>
                  </a:txBody>
                  <a:tcPr marT="30850" marB="30850" marR="77150" marL="7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600" u="sng" cap="none" strike="noStrike">
                          <a:solidFill>
                            <a:srgbClr val="2A2A2A"/>
                          </a:solidFill>
                        </a:rPr>
                        <a:t>Примери:</a:t>
                      </a:r>
                      <a:b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strong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Това е параграф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strong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b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Карлово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b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 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strong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Карлово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strong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i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Карлово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i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em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Карлово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em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del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Карлово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del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10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sup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a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sup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10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sub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ru-RU" sz="1600" u="none" cap="none" strike="noStrike">
                          <a:solidFill>
                            <a:srgbClr val="2A2A2A"/>
                          </a:solidFill>
                        </a:rPr>
                        <a:t>a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sub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&gt;&lt;/</a:t>
                      </a:r>
                      <a:r>
                        <a:rPr i="0" lang="ru-RU" sz="16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i="0" lang="ru-RU" sz="16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endParaRPr i="0" sz="1600" u="none" cap="none" strike="noStrike">
                        <a:solidFill>
                          <a:srgbClr val="2A2A2A"/>
                        </a:solidFill>
                      </a:endParaRPr>
                    </a:p>
                  </a:txBody>
                  <a:tcPr marT="30850" marB="30850" marR="77150" marL="7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p4"/>
          <p:cNvSpPr/>
          <p:nvPr/>
        </p:nvSpPr>
        <p:spPr>
          <a:xfrm>
            <a:off x="0" y="2926794"/>
            <a:ext cx="903649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&lt;br&gt;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таг за празен ред. </a:t>
            </a:r>
            <a:r>
              <a:rPr b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Този таг няма затварящ таг.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&lt;blockquote&gt;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използва се за вмъкване на цитати. Браузърите вмъкват разстояние колкото един ред преди и след елемента, както и отстъп отляво и от­дясно.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&lt;рге&gt;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показва текста така, както е написан в текс­товия редактор - с всички паузи между букви и думи и оставени празни редове.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157828" y="195486"/>
            <a:ext cx="896448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г) основен таг &lt;div&gt;... &lt;/div&gt;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използва се за оформяне на блок.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Той представлява нещо като универсален кон­тейнер, който може да съдържа всякаква информа­ция - текст, изображения, а може и да е празен.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по­мощта на атрибута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(или със CSS, както ще видим по-нататък) може да се задават различни параметри на блока, като размери, цвят, рамка и др. Освен това могат да се задават параметри, които важат за всички разположени в блока обекти.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 за текстове - шрифт, размер, цвят, подравняване и т.н. Това дава възможност за оформяне на структурата на сайта и го прави основен таг за повечето съвременни сайтове.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931864" y="72629"/>
            <a:ext cx="7158037" cy="105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Видове форматиране на текст</a:t>
            </a:r>
            <a:endParaRPr/>
          </a:p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899592" y="1131590"/>
            <a:ext cx="7661275" cy="330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92500" lnSpcReduction="10000"/>
          </a:bodyPr>
          <a:lstStyle/>
          <a:p>
            <a:pPr indent="-123348" lvl="0" marL="88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ct val="75000"/>
              <a:buFont typeface="Calibri"/>
              <a:buChar char="•"/>
            </a:pPr>
            <a:r>
              <a:rPr lang="ru-RU" sz="2800">
                <a:solidFill>
                  <a:srgbClr val="808000"/>
                </a:solidFill>
              </a:rPr>
              <a:t> визуално </a:t>
            </a:r>
            <a:r>
              <a:rPr lang="ru-RU" sz="2800">
                <a:solidFill>
                  <a:schemeClr val="dk1"/>
                </a:solidFill>
              </a:rPr>
              <a:t>– променя само начина, по който ще се визуализира текста на екрана</a:t>
            </a:r>
            <a:endParaRPr/>
          </a:p>
          <a:p>
            <a:pPr indent="-123348" lvl="0" marL="88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808000"/>
              </a:buClr>
              <a:buSzPct val="75000"/>
              <a:buFont typeface="Calibri"/>
              <a:buChar char="•"/>
            </a:pPr>
            <a:r>
              <a:rPr lang="ru-RU" sz="2800">
                <a:solidFill>
                  <a:srgbClr val="808000"/>
                </a:solidFill>
              </a:rPr>
              <a:t> смислово </a:t>
            </a:r>
            <a:r>
              <a:rPr lang="ru-RU" sz="2800">
                <a:solidFill>
                  <a:schemeClr val="dk1"/>
                </a:solidFill>
              </a:rPr>
              <a:t>– указва на браузъра, че маркираният текст има по-специален смисъл</a:t>
            </a:r>
            <a:endParaRPr sz="2800"/>
          </a:p>
          <a:p>
            <a:pPr indent="0" lvl="0" marL="88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08000"/>
              </a:buClr>
              <a:buSzPct val="70000"/>
              <a:buFont typeface="Noto Sans Symbols"/>
              <a:buNone/>
            </a:pPr>
            <a:r>
              <a:t/>
            </a:r>
            <a:endParaRPr sz="2800"/>
          </a:p>
          <a:p>
            <a:pPr indent="0" lvl="0" marL="88900" rtl="0" algn="l"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ct val="70000"/>
              <a:buFont typeface="Noto Sans Symbols"/>
              <a:buNone/>
            </a:pPr>
            <a:r>
              <a:rPr lang="ru-RU" sz="2400"/>
              <a:t>Визуалното форматиране не винаги носи полза – например при браузъри за слепи, при търсачки, при използване на CSS. Смисловото форматиране дава допълнителна информация на браузъра и търсачките, затова е за предпочитане.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0" y="0"/>
            <a:ext cx="4764479" cy="365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968" y="1275606"/>
            <a:ext cx="4729718" cy="3736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9442"/>
            <a:ext cx="5055577" cy="367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968" y="1302169"/>
            <a:ext cx="4891913" cy="371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/>
          <p:nvPr/>
        </p:nvSpPr>
        <p:spPr>
          <a:xfrm>
            <a:off x="0" y="65186"/>
            <a:ext cx="9036496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1.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Отворете файла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pois.html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от папката "Site" от приложените материали (изд. Домино). Разгледайте HTML кода на страницата. Страницата трябва да съдържа списък със за­бележителност в Карлово. Първата забележител­ност е с добавени елементи, но частично оформена. Подбрани са само ня­кои за нуждите на уроците.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Ще забеле­жите, че страницата се състои от няколко блокчета, реализирани с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тага &lt;div&gt;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Номерирали сме ги с по­мощта на атрибута "id".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2.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момента заглавията на забележителностите са реализирани с таг за параграф. (Кой е той?)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Като из­ползвате тагове за заглавие (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&lt;h1&gt; до &lt;h6&gt;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офор­мете заглавието на всяка забележителност (блокче). Кой от таговете ви се струва най-подходящ? (Оставе­те &lt;h2&gt; като окончателен вариант).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3.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Вземете текста за Исторически музей - Карлово от файла "history_museum.docx" и като използвате тага за параграф, го поставете в предвидено­то за това място (в div с id=2). Оформете текста в 3 параграфa (както е показан в документа).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нови редове използвайте тага &lt;br&gt;.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