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g5BG6OuuhoUq3RA3t2rgwRrPap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525152-5EAD-4F25-927D-5C6AF56FAA2E}">
  <a:tblStyle styleId="{CA525152-5EAD-4F25-927D-5C6AF56FAA2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45658f58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c45658f589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c45658f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c45658f5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45658f58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c45658f589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arigeor.wordpress.com/css-2/css/" TargetMode="External"/><Relationship Id="rId4" Type="http://schemas.openxmlformats.org/officeDocument/2006/relationships/hyperlink" Target="https://simm0nka.wordpress.com/css/%d1%81%d0%b2%d0%be%d0%b9%d1%81%d1%82%d0%b2%d0%b0-%d0%bd%d0%b0-css/" TargetMode="External"/><Relationship Id="rId5" Type="http://schemas.openxmlformats.org/officeDocument/2006/relationships/hyperlink" Target="https://webacademy.bg/wp-content/uploads/2017/10/CSS.pdf" TargetMode="External"/><Relationship Id="rId6" Type="http://schemas.openxmlformats.org/officeDocument/2006/relationships/hyperlink" Target="https://www.iict.bas.bg/ipdss/DBorissova/2014-OUP.pdf" TargetMode="External"/><Relationship Id="rId7" Type="http://schemas.openxmlformats.org/officeDocument/2006/relationships/hyperlink" Target="https://www.w3schools.com/css/exercise.asp?filename=exercise_text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3schools.com/csSref/pr_dim_width.asp" TargetMode="External"/><Relationship Id="rId4" Type="http://schemas.openxmlformats.org/officeDocument/2006/relationships/hyperlink" Target="https://www.w3schools.com/csSref/pr_dim_height.asp" TargetMode="External"/><Relationship Id="rId5" Type="http://schemas.openxmlformats.org/officeDocument/2006/relationships/hyperlink" Target="https://www.w3schools.com/csSref/css3_pr_opacity.as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w3schools.com/csSref/pr_padding.asp" TargetMode="External"/><Relationship Id="rId4" Type="http://schemas.openxmlformats.org/officeDocument/2006/relationships/hyperlink" Target="https://www.w3schools.com/csSref/pr_padding-top.asp" TargetMode="External"/><Relationship Id="rId5" Type="http://schemas.openxmlformats.org/officeDocument/2006/relationships/hyperlink" Target="https://www.w3schools.com/csSref/pr_padding-right.asp" TargetMode="External"/><Relationship Id="rId6" Type="http://schemas.openxmlformats.org/officeDocument/2006/relationships/hyperlink" Target="https://www.w3schools.com/csSref/pr_padding-bottom.asp" TargetMode="External"/><Relationship Id="rId7" Type="http://schemas.openxmlformats.org/officeDocument/2006/relationships/hyperlink" Target="https://www.w3schools.com/csSref/pr_padding-left.asp" TargetMode="External"/><Relationship Id="rId8" Type="http://schemas.openxmlformats.org/officeDocument/2006/relationships/hyperlink" Target="https://www.w3schools.com/csSref/pr_margin.as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3schools.com/csSref/pr_class_display.asp" TargetMode="External"/><Relationship Id="rId4" Type="http://schemas.openxmlformats.org/officeDocument/2006/relationships/hyperlink" Target="https://www.w3schools.com/csSref/pr_class_position.as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3schools.com/csSref/pr_font_font-family.as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t-study.weebly.com/uploads/2/1/4/0/21407078/stress.zip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s://it-study.weebly.com/uploads/2/1/4/0/21407078/screenshot_2022-01-05_114005.jpg" TargetMode="External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50395" y="771550"/>
            <a:ext cx="86558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3. Изграждане, тестване и публикуване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36043" y="2571750"/>
            <a:ext cx="842493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18. Свойства на CSS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(упражнение)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117625" y="0"/>
            <a:ext cx="28191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Форматиране на фон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526"/>
            <a:ext cx="4572000" cy="191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2684184"/>
            <a:ext cx="4572001" cy="189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4821" y="22519"/>
            <a:ext cx="4519179" cy="20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9"/>
          <p:cNvCxnSpPr/>
          <p:nvPr/>
        </p:nvCxnSpPr>
        <p:spPr>
          <a:xfrm>
            <a:off x="4572000" y="0"/>
            <a:ext cx="52821" cy="509203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7" name="Google Shape;15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4821" y="2337784"/>
            <a:ext cx="4518932" cy="154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2230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9" y="0"/>
            <a:ext cx="4502013" cy="156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10"/>
          <p:cNvCxnSpPr/>
          <p:nvPr/>
        </p:nvCxnSpPr>
        <p:spPr>
          <a:xfrm>
            <a:off x="4622304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5" name="Google Shape;16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3968" y="1708250"/>
            <a:ext cx="4840579" cy="343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0"/>
          <p:cNvCxnSpPr/>
          <p:nvPr/>
        </p:nvCxnSpPr>
        <p:spPr>
          <a:xfrm>
            <a:off x="4211960" y="1708250"/>
            <a:ext cx="36004" cy="343525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0"/>
          <p:cNvCxnSpPr/>
          <p:nvPr/>
        </p:nvCxnSpPr>
        <p:spPr>
          <a:xfrm>
            <a:off x="4211960" y="1708250"/>
            <a:ext cx="410344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/>
        </p:nvSpPr>
        <p:spPr>
          <a:xfrm>
            <a:off x="117625" y="0"/>
            <a:ext cx="28509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Използване на рамки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63362"/>
            <a:ext cx="4451237" cy="271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704" y="3762734"/>
            <a:ext cx="4298672" cy="80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3696" y="516340"/>
            <a:ext cx="4596655" cy="122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9674" y="2731026"/>
            <a:ext cx="3800798" cy="2264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11"/>
          <p:cNvCxnSpPr/>
          <p:nvPr/>
        </p:nvCxnSpPr>
        <p:spPr>
          <a:xfrm>
            <a:off x="4451236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4216" y="4367"/>
            <a:ext cx="573460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506" y="1593427"/>
            <a:ext cx="5384316" cy="323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c45658f589_0_8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/>
              <a:t>Основни свойства за рамки:</a:t>
            </a:r>
            <a:br>
              <a:rPr lang="ru-RU" sz="2000"/>
            </a:br>
            <a:endParaRPr sz="2000"/>
          </a:p>
        </p:txBody>
      </p:sp>
      <p:sp>
        <p:nvSpPr>
          <p:cNvPr id="189" name="Google Shape;189;g1c45658f589_0_80"/>
          <p:cNvSpPr/>
          <p:nvPr/>
        </p:nvSpPr>
        <p:spPr>
          <a:xfrm>
            <a:off x="179562" y="1179597"/>
            <a:ext cx="87849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border-color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- цвят на рамката.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border-style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- стил на рамката, който има няколко варианта (none, dotted, dashed, solid, double, groo­ve, ridge, inset, outset).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border-width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- дебелина на рамката, която се определя в пиксели или друга мерна единица.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Изброените свойства могат да се задават като списък от до 4 стойности: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border-top-color, border-right-width, border-bottom-style и т.н.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Много често рамката се задава в съкратен формат: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border: border-width border-style border-color;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/>
        </p:nvSpPr>
        <p:spPr>
          <a:xfrm>
            <a:off x="117625" y="0"/>
            <a:ext cx="28802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Използване на шрифт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0110"/>
            <a:ext cx="442798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781" y="123478"/>
            <a:ext cx="4566219" cy="4536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3"/>
          <p:cNvCxnSpPr/>
          <p:nvPr/>
        </p:nvCxnSpPr>
        <p:spPr>
          <a:xfrm flipH="1">
            <a:off x="4427984" y="21075"/>
            <a:ext cx="12101" cy="5122425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45658f589_0_0"/>
          <p:cNvSpPr txBox="1"/>
          <p:nvPr>
            <p:ph type="title"/>
          </p:nvPr>
        </p:nvSpPr>
        <p:spPr>
          <a:xfrm>
            <a:off x="52745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/>
              <a:t>Добавяне на шрифт</a:t>
            </a:r>
            <a:endParaRPr/>
          </a:p>
        </p:txBody>
      </p:sp>
      <p:sp>
        <p:nvSpPr>
          <p:cNvPr id="203" name="Google Shape;203;g1c45658f589_0_0"/>
          <p:cNvSpPr/>
          <p:nvPr/>
        </p:nvSpPr>
        <p:spPr>
          <a:xfrm>
            <a:off x="213812" y="857647"/>
            <a:ext cx="88569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да сме сигурни, че документът се показва, както очакваме, можем да добавим шрифт, наличен на сървъра, чрез CSS правилото @font-face: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@font-face {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font-family: myFont;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src: url(myfont_file.woff);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 това използваме във font-family както обикновено: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 {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font-family: myFont, 'Times New Roman', serif;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уеб услуги за шрифтове - 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https://fonts.google.com/ ​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/>
        </p:nvSpPr>
        <p:spPr>
          <a:xfrm>
            <a:off x="117625" y="0"/>
            <a:ext cx="30992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Уеб услуги за шрифтове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175"/>
            <a:ext cx="4744757" cy="209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49" y="2517481"/>
            <a:ext cx="461010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3775" y="339502"/>
            <a:ext cx="44100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/>
          <p:nvPr/>
        </p:nvSpPr>
        <p:spPr>
          <a:xfrm>
            <a:off x="395536" y="2859782"/>
            <a:ext cx="69127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Правила в CSS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Свойства на CSS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Каталог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ОСНОВИ НА УЕБ ПРОГРАМИРАНЕТО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251520" y="267494"/>
            <a:ext cx="87129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Задачи: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Направете упражненията от раздел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Fonts и CSS Text на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сайта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99" y="2283718"/>
            <a:ext cx="4563452" cy="251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1796" y="411510"/>
            <a:ext cx="4542203" cy="122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5021" y="1923678"/>
            <a:ext cx="4488978" cy="143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48" y="411510"/>
            <a:ext cx="4582049" cy="1441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6"/>
          <p:cNvCxnSpPr/>
          <p:nvPr/>
        </p:nvCxnSpPr>
        <p:spPr>
          <a:xfrm>
            <a:off x="4583151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67791" y="113141"/>
            <a:ext cx="903649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Често използвани свойства (CSS Property)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дължината на елемента;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width property (w3schools.com)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височината на елемента;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height property (w3schools.com)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opacity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прозрачност на елемента в интервала 0 - 1 или 0% - 100%;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opacity property (w3schools.com)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11046" y="0"/>
            <a:ext cx="913295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отстояние на отделни елементи: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padding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разстояние между съдържанието на елемента и неговата рамка;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padding property (w3schools.com)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стойности:</a:t>
            </a:r>
            <a:endParaRPr/>
          </a:p>
        </p:txBody>
      </p:sp>
      <p:graphicFrame>
        <p:nvGraphicFramePr>
          <p:cNvPr id="100" name="Google Shape;100;p3"/>
          <p:cNvGraphicFramePr/>
          <p:nvPr/>
        </p:nvGraphicFramePr>
        <p:xfrm>
          <a:off x="55054" y="2166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{CA525152-5EAD-4F25-927D-5C6AF56FAA2E}</a:tableStyleId>
              </a:tblPr>
              <a:tblGrid>
                <a:gridCol w="2854125"/>
                <a:gridCol w="5930850"/>
              </a:tblGrid>
              <a:tr h="165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2400" u="sng" cap="none" strike="noStrike">
                          <a:solidFill>
                            <a:srgbClr val="1B4B78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padding-top</a:t>
                      </a:r>
                      <a:b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2400" u="sng" cap="none" strike="noStrike">
                          <a:solidFill>
                            <a:srgbClr val="1B4B78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padding-right</a:t>
                      </a:r>
                      <a:b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2400" u="sng" cap="none" strike="noStrike">
                          <a:solidFill>
                            <a:srgbClr val="1B4B78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padding-bottom</a:t>
                      </a:r>
                      <a:b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i="0" lang="ru-RU" sz="2400" u="sng" cap="none" strike="noStrike">
                          <a:solidFill>
                            <a:srgbClr val="1B4B78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padding-left</a:t>
                      </a:r>
                      <a:endParaRPr i="0" sz="24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45725" marB="45725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ru-RU" sz="2400" u="none" cap="none" strike="noStrike">
                          <a:solidFill>
                            <a:srgbClr val="2A2A2A"/>
                          </a:solidFill>
                        </a:rPr>
                        <a:t>padding:10px 5px 15px 20px;</a:t>
                      </a:r>
                      <a:endParaRPr b="0" i="0" sz="2400" u="none" cap="none" strike="noStrike">
                        <a:solidFill>
                          <a:srgbClr val="2A2A2A"/>
                        </a:solidFill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  <a:t>top padding is 10px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  <a:t>right padding is 5px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  <a:t>bottom padding is 15px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A2A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  <a:t>left padding is 20px</a:t>
                      </a:r>
                      <a:endParaRPr/>
                    </a:p>
                  </a:txBody>
                  <a:tcPr marT="45725" marB="45725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sp>
        <p:nvSpPr>
          <p:cNvPr id="101" name="Google Shape;101;p3"/>
          <p:cNvSpPr/>
          <p:nvPr/>
        </p:nvSpPr>
        <p:spPr>
          <a:xfrm>
            <a:off x="1691680" y="1414568"/>
            <a:ext cx="74737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правило: по часовниковата стрелка, като се започва от top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08753" y="4011910"/>
            <a:ext cx="87129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margin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разстояние между рамката и околните елементи. Форматът на стойностите е като на padding; 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Свойство на маржа на CSS (w3schools.com)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0" y="11966"/>
            <a:ext cx="91440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 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определя видимостта на елемента; 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 ​</a:t>
            </a:r>
            <a:r>
              <a:rPr b="1"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display property (w3schools.com)</a:t>
            </a:r>
            <a:b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Възможните стойности са: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none (скрива елемента), 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inline (показва елементите един след друг и игнорира стойностите за размер), 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block (елементът се изобразява като блок, започва на нов ред и заема цялата ширина);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 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начина на позициониране; 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 </a:t>
            </a:r>
            <a:r>
              <a:rPr b="1"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position property (w3schools.com)</a:t>
            </a:r>
            <a:b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Възможните стойности са: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sta­tic (елементите се показват по реда на срещане в HTML кода),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absolute (абсолютно - спрямо най-близкия нестатичен родителски елемент),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relative (относително - спрямо нормалното си разположение),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fixed (фиксирано - спрямо прозореца на браузъра) и др.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0" y="23117"/>
            <a:ext cx="9144000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left, right, top, bottom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задават отместване на елемента съответно отляво, отдясно, отгоре, отдолу при позициониране, различно от статично;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 (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плаване) -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позволява даден елемент да се обтича от текст и други inline обекти. Игнорира се за елементите с абсолютна позиция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Възможните стойности са: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(не "плава", стойност по подразбиране),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(позиционира се най-вляво на родителския елемент, като позволява текстът и другите елементи да го обтекат отдясно),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(като left, но вдясно);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определя от коя страна на елемента не може да има плаващиелементи.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Стойности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(отляво),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(отдясно),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(от двете страни);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z-index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задава реда на елементите при позициониране - тези с по-малък индекс са под тези с по-голям индекс.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117625" y="0"/>
            <a:ext cx="42189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Задаване на списък със стойности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55" y="400110"/>
            <a:ext cx="49149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8" y="1893937"/>
            <a:ext cx="49434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625" y="3084562"/>
            <a:ext cx="49053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5976" y="1"/>
            <a:ext cx="2819933" cy="27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7496" y="2903569"/>
            <a:ext cx="3633732" cy="125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3599" y="3846562"/>
            <a:ext cx="3401567" cy="12477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6"/>
          <p:cNvCxnSpPr/>
          <p:nvPr/>
        </p:nvCxnSpPr>
        <p:spPr>
          <a:xfrm>
            <a:off x="5023000" y="1"/>
            <a:ext cx="32166" cy="514349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117625" y="0"/>
            <a:ext cx="29259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Форматиране на текст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35249" y="529366"/>
            <a:ext cx="9144000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цвят на символите в CSS формат;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text-align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подравняване на текст с възможни стойности: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(ляво),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(дясно),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(центрирано),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justify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(двустранно);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font-size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размер на символите;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font-family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шрифт на текст;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пример: 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CSS font-family property (w3schools.com)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font-weight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задава "тегло" на текста. Може да приема стойности: normal (нормален текст), bold (удебелен текст), lighter (изтънен текст) и др;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задава допълнителен ефект на текста. Възможните му стойности са: underline (подчертава текста с долна черта), nоnе (без ефекти), overline (подчертава текста с горна черта), blink (текстът премигва), line-through (зачертава текста);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3491880" y="20969"/>
            <a:ext cx="49830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свойства за форматиране на текст: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780809"/>
            <a:ext cx="4089115" cy="2146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/>
          <p:nvPr/>
        </p:nvSpPr>
        <p:spPr>
          <a:xfrm>
            <a:off x="0" y="0"/>
            <a:ext cx="915680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text-indent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задава отстъп на първия ред на абзац.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letter-spacing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променя разредката между символите. Може да бъде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(без промяна на разредката) или число с мерна единица. Може да приема отрицателни стойности.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word-spacing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променя разстоянието между думите аналогично на letter-spacing.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line-height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задава височината на реда (междуредието).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text-transform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управлява главни и малки букви: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(без промяна, по подразбиране),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uppercase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(само с главни букви),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lowercase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(само с малки букви),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capitalize 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(всяка дума започва с главна буква).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45658f589_0_160"/>
          <p:cNvSpPr/>
          <p:nvPr/>
        </p:nvSpPr>
        <p:spPr>
          <a:xfrm>
            <a:off x="780975" y="43385"/>
            <a:ext cx="763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Задача. </a:t>
            </a: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Отворете страницата </a:t>
            </a: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stress.html и style.css (</a:t>
            </a:r>
            <a:r>
              <a:rPr b="0" i="0" lang="ru-RU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Stress.zip</a:t>
            </a: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Направете следните промени: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c45658f589_0_160"/>
          <p:cNvSpPr/>
          <p:nvPr/>
        </p:nvSpPr>
        <p:spPr>
          <a:xfrm>
            <a:off x="899592" y="734382"/>
            <a:ext cx="45720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снимката 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float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left;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width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200px;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height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200px;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padding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5px 10px 5px 5px;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" id="144" name="Google Shape;144;g1c45658f589_0_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7623" y="811058"/>
            <a:ext cx="132397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c45658f589_0_160"/>
          <p:cNvSpPr/>
          <p:nvPr/>
        </p:nvSpPr>
        <p:spPr>
          <a:xfrm>
            <a:off x="808891" y="2283718"/>
            <a:ext cx="64806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параграфите: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{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margin-bottom: 20px;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font-family: 'Times New Roman', Times, serif;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text-align: justify;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font-size: 12px;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color: #df8468;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font-weight: bold  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c45658f589_0_160"/>
          <p:cNvSpPr/>
          <p:nvPr/>
        </p:nvSpPr>
        <p:spPr>
          <a:xfrm>
            <a:off x="3185592" y="4222710"/>
            <a:ext cx="5958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Какъв е крайният резултат?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Какви са недостатъците в страницата?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" id="147" name="Google Shape;147;g1c45658f589_0_16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3823" y="4169066"/>
            <a:ext cx="376808" cy="37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