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73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D37F4-311A-4445-9378-935AFDCE60E2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B3B7D-120E-47CA-8B87-3C1C9769607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071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196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8969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339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7591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803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408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171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316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0312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952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840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84C5-7245-408B-94C9-996D5F091875}" type="datetimeFigureOut">
              <a:rPr lang="bg-BG" smtClean="0"/>
              <a:t>22.11.2021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1577-7CF2-4567-8D52-FA4D986C943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858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6" y="40319"/>
            <a:ext cx="91805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9672" y="1657962"/>
            <a:ext cx="8023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Тема </a:t>
            </a:r>
            <a:r>
              <a:rPr lang="ru-RU" sz="2800" b="1" dirty="0" smtClean="0"/>
              <a:t>3. </a:t>
            </a:r>
            <a:r>
              <a:rPr lang="ru-RU" sz="2800" b="1" dirty="0" err="1" smtClean="0"/>
              <a:t>Изграждане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тестване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публикуване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на </a:t>
            </a:r>
            <a:r>
              <a:rPr lang="ru-RU" sz="2800" b="1" dirty="0" err="1" smtClean="0"/>
              <a:t>уеб</a:t>
            </a:r>
            <a:r>
              <a:rPr lang="ru-RU" sz="2800" b="1" dirty="0" smtClean="0"/>
              <a:t> сайт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88123" y="3060861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/>
              <a:t>Урок </a:t>
            </a:r>
            <a:r>
              <a:rPr lang="bg-BG" sz="2800" b="1" dirty="0" smtClean="0"/>
              <a:t>1</a:t>
            </a:r>
            <a:r>
              <a:rPr lang="en-US" sz="2800" b="1" dirty="0" smtClean="0"/>
              <a:t>4</a:t>
            </a:r>
            <a:r>
              <a:rPr lang="bg-BG" sz="2800" b="1" dirty="0" smtClean="0"/>
              <a:t>.</a:t>
            </a:r>
            <a:r>
              <a:rPr lang="en-US" sz="2800" b="1" dirty="0" smtClean="0"/>
              <a:t> </a:t>
            </a:r>
            <a:r>
              <a:rPr lang="ru-RU" sz="2800" b="1" dirty="0" err="1"/>
              <a:t>Основи</a:t>
            </a:r>
            <a:r>
              <a:rPr lang="ru-RU" sz="2800" b="1" dirty="0"/>
              <a:t> </a:t>
            </a:r>
            <a:r>
              <a:rPr lang="ru-RU" sz="2800" b="1" dirty="0" smtClean="0"/>
              <a:t>на </a:t>
            </a:r>
            <a:r>
              <a:rPr lang="ru-RU" sz="2800" b="1" dirty="0"/>
              <a:t>HTML. </a:t>
            </a:r>
            <a:endParaRPr lang="ru-RU" sz="2800" b="1" dirty="0" smtClean="0"/>
          </a:p>
          <a:p>
            <a:pPr algn="ctr"/>
            <a:r>
              <a:rPr lang="ru-RU" sz="2800" b="1" dirty="0" err="1" smtClean="0"/>
              <a:t>Тагове</a:t>
            </a:r>
            <a:r>
              <a:rPr lang="ru-RU" sz="2800" b="1" dirty="0" smtClean="0"/>
              <a:t> </a:t>
            </a:r>
            <a:r>
              <a:rPr lang="ru-RU" sz="2800" b="1" dirty="0"/>
              <a:t>за </a:t>
            </a:r>
            <a:r>
              <a:rPr lang="bg-BG" sz="2800" b="1" dirty="0" smtClean="0"/>
              <a:t>аудио </a:t>
            </a:r>
            <a:r>
              <a:rPr lang="bg-BG" sz="2800" b="1" dirty="0" smtClean="0"/>
              <a:t>и </a:t>
            </a:r>
            <a:r>
              <a:rPr lang="bg-BG" sz="2800" b="1" dirty="0" smtClean="0"/>
              <a:t>видео</a:t>
            </a:r>
            <a:r>
              <a:rPr lang="en-US" sz="2800" b="1" dirty="0" smtClean="0"/>
              <a:t> </a:t>
            </a:r>
            <a:r>
              <a:rPr lang="ru-RU" sz="2800" b="1" dirty="0" smtClean="0"/>
              <a:t>(упражнение)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896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110" y="962452"/>
            <a:ext cx="47880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Задача</a:t>
            </a:r>
            <a:r>
              <a:rPr lang="ru-RU" sz="2000" dirty="0"/>
              <a:t>. </a:t>
            </a:r>
            <a:r>
              <a:rPr lang="ru-RU" sz="2000" dirty="0" err="1"/>
              <a:t>Допълнителни</a:t>
            </a:r>
            <a:r>
              <a:rPr lang="ru-RU" sz="2000" dirty="0"/>
              <a:t> </a:t>
            </a:r>
            <a:r>
              <a:rPr lang="ru-RU" sz="2000" dirty="0" err="1"/>
              <a:t>изисквания</a:t>
            </a:r>
            <a:r>
              <a:rPr lang="ru-RU" sz="2000" dirty="0"/>
              <a:t> </a:t>
            </a:r>
            <a:r>
              <a:rPr lang="ru-RU" sz="2000" dirty="0" err="1"/>
              <a:t>към</a:t>
            </a:r>
            <a:r>
              <a:rPr lang="ru-RU" sz="2000" dirty="0"/>
              <a:t> </a:t>
            </a:r>
            <a:r>
              <a:rPr lang="ru-RU" sz="2000" dirty="0" err="1"/>
              <a:t>страницата</a:t>
            </a:r>
            <a:r>
              <a:rPr lang="ru-RU" sz="2000" dirty="0"/>
              <a:t> с </a:t>
            </a:r>
            <a:r>
              <a:rPr lang="ru-RU" sz="2000" dirty="0" err="1"/>
              <a:t>име</a:t>
            </a:r>
            <a:r>
              <a:rPr lang="ru-RU" sz="2000" b="1" dirty="0"/>
              <a:t> Vasov.html </a:t>
            </a:r>
            <a:br>
              <a:rPr lang="ru-RU" sz="2000" b="1" dirty="0"/>
            </a:br>
            <a:r>
              <a:rPr lang="ru-RU" sz="2000" b="1" dirty="0"/>
              <a:t>- </a:t>
            </a:r>
            <a:r>
              <a:rPr lang="ru-RU" sz="2000" b="1" dirty="0" err="1"/>
              <a:t>цвят</a:t>
            </a:r>
            <a:r>
              <a:rPr lang="ru-RU" sz="2000" b="1" dirty="0"/>
              <a:t> на </a:t>
            </a:r>
            <a:r>
              <a:rPr lang="ru-RU" sz="2000" b="1" dirty="0" err="1"/>
              <a:t>буквите</a:t>
            </a:r>
            <a:r>
              <a:rPr lang="ru-RU" sz="2000" b="1" dirty="0"/>
              <a:t>: </a:t>
            </a:r>
            <a:r>
              <a:rPr lang="ru-RU" sz="2000" dirty="0" err="1"/>
              <a:t>Carbon</a:t>
            </a:r>
            <a:r>
              <a:rPr lang="ru-RU" sz="2000" dirty="0"/>
              <a:t> </a:t>
            </a:r>
            <a:r>
              <a:rPr lang="ru-RU" sz="2000" dirty="0" err="1"/>
              <a:t>Gray</a:t>
            </a:r>
            <a:r>
              <a:rPr lang="ru-RU" sz="2000" b="1" dirty="0"/>
              <a:t> #625D5D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- </a:t>
            </a:r>
            <a:r>
              <a:rPr lang="ru-RU" sz="2000" dirty="0" err="1"/>
              <a:t>съдържа</a:t>
            </a:r>
            <a:r>
              <a:rPr lang="ru-RU" sz="2000" dirty="0"/>
              <a:t> </a:t>
            </a:r>
            <a:r>
              <a:rPr lang="ru-RU" sz="2000" dirty="0" err="1"/>
              <a:t>номериран</a:t>
            </a:r>
            <a:r>
              <a:rPr lang="ru-RU" sz="2000" dirty="0"/>
              <a:t> </a:t>
            </a:r>
            <a:r>
              <a:rPr lang="ru-RU" sz="2000" dirty="0" err="1"/>
              <a:t>списък</a:t>
            </a:r>
            <a:r>
              <a:rPr lang="ru-RU" sz="2000" dirty="0"/>
              <a:t>: </a:t>
            </a:r>
            <a:endParaRPr lang="ru-RU" sz="2000" dirty="0" smtClean="0"/>
          </a:p>
          <a:p>
            <a:r>
              <a:rPr lang="ru-RU" sz="2000" b="1" dirty="0" smtClean="0"/>
              <a:t>1.Живот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2.Творчество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- под текста </a:t>
            </a:r>
            <a:r>
              <a:rPr lang="ru-RU" sz="2000" b="1" dirty="0" err="1"/>
              <a:t>вградете</a:t>
            </a:r>
            <a:r>
              <a:rPr lang="ru-RU" sz="2000" b="1" dirty="0"/>
              <a:t> видео от </a:t>
            </a:r>
            <a:r>
              <a:rPr lang="ru-RU" sz="2000" b="1" dirty="0" err="1"/>
              <a:t>YouTube</a:t>
            </a:r>
            <a:r>
              <a:rPr lang="ru-RU" sz="2000" b="1" dirty="0"/>
              <a:t>:</a:t>
            </a:r>
            <a:br>
              <a:rPr lang="ru-RU" sz="2000" b="1" dirty="0"/>
            </a:br>
            <a:r>
              <a:rPr lang="ru-RU" sz="2000" b="1" dirty="0"/>
              <a:t>​"</a:t>
            </a:r>
            <a:r>
              <a:rPr lang="ru-RU" sz="2000" dirty="0" err="1"/>
              <a:t>Портретъ</a:t>
            </a:r>
            <a:r>
              <a:rPr lang="ru-RU" sz="2000" dirty="0"/>
              <a:t>: Иван </a:t>
            </a:r>
            <a:r>
              <a:rPr lang="ru-RU" sz="2000" dirty="0" err="1"/>
              <a:t>Вазов</a:t>
            </a:r>
            <a:r>
              <a:rPr lang="ru-RU" sz="2000" dirty="0"/>
              <a:t> - патриарх на </a:t>
            </a:r>
            <a:r>
              <a:rPr lang="ru-RU" sz="2000" dirty="0" err="1"/>
              <a:t>българската</a:t>
            </a:r>
            <a:r>
              <a:rPr lang="ru-RU" sz="2000" dirty="0"/>
              <a:t> литература"</a:t>
            </a:r>
            <a:r>
              <a:rPr lang="ru-RU" sz="2000" dirty="0"/>
              <a:t/>
            </a:r>
            <a:br>
              <a:rPr lang="ru-RU" sz="2000" dirty="0"/>
            </a:br>
            <a:endParaRPr lang="bg-BG" sz="2000" dirty="0"/>
          </a:p>
        </p:txBody>
      </p:sp>
      <p:pic>
        <p:nvPicPr>
          <p:cNvPr id="6146" name="Picture 2" descr="https://it-study.weebly.com/uploads/2/1/4/0/21407078/vazov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92" y="484596"/>
            <a:ext cx="3971510" cy="46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3708" y="30176"/>
            <a:ext cx="7340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Самостоятелна</a:t>
            </a:r>
            <a:r>
              <a:rPr lang="ru-RU" b="1" dirty="0"/>
              <a:t> работа 3 – Сайт за Иван </a:t>
            </a:r>
            <a:r>
              <a:rPr lang="ru-RU" b="1" dirty="0" err="1"/>
              <a:t>Вазов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262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402" y="0"/>
            <a:ext cx="2105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 smtClean="0"/>
              <a:t>1. </a:t>
            </a:r>
            <a:r>
              <a:rPr lang="bg-BG" sz="2400" b="1" dirty="0"/>
              <a:t>Таг за аудио</a:t>
            </a:r>
            <a:endParaRPr lang="bg-BG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7742"/>
            <a:ext cx="6882382" cy="25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484" y="0"/>
            <a:ext cx="89965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rgbClr val="2A2A2A"/>
                </a:solidFill>
                <a:latin typeface="+mj-lt"/>
              </a:rPr>
              <a:t>Основните атрибути, използвани с тага </a:t>
            </a:r>
            <a:r>
              <a:rPr lang="en-US" sz="2400" b="1" dirty="0">
                <a:solidFill>
                  <a:srgbClr val="2A2A2A"/>
                </a:solidFill>
                <a:latin typeface="+mj-lt"/>
              </a:rPr>
              <a:t>audio</a:t>
            </a:r>
            <a:r>
              <a:rPr lang="en-US" sz="2400" dirty="0" smtClean="0">
                <a:solidFill>
                  <a:srgbClr val="2A2A2A"/>
                </a:solidFill>
                <a:latin typeface="+mj-lt"/>
              </a:rPr>
              <a:t>:</a:t>
            </a:r>
            <a:endParaRPr lang="bg-BG" sz="2400" dirty="0" smtClean="0">
              <a:solidFill>
                <a:srgbClr val="2A2A2A"/>
              </a:solidFill>
              <a:latin typeface="+mj-lt"/>
            </a:endParaRPr>
          </a:p>
          <a:p>
            <a:endParaRPr lang="bg-BG" sz="2400" dirty="0" smtClean="0">
              <a:solidFill>
                <a:srgbClr val="2A2A2A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b="1" dirty="0" err="1" smtClean="0">
                <a:solidFill>
                  <a:srgbClr val="2A2A2A"/>
                </a:solidFill>
                <a:latin typeface="+mj-lt"/>
              </a:rPr>
              <a:t>src</a:t>
            </a:r>
            <a:r>
              <a:rPr lang="en-US" sz="2400" b="1" dirty="0" smtClean="0">
                <a:solidFill>
                  <a:srgbClr val="2A2A2A"/>
                </a:solidFill>
                <a:latin typeface="+mj-lt"/>
              </a:rPr>
              <a:t> -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 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път (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URL)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към файла</a:t>
            </a: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2A2A2A"/>
                </a:solidFill>
                <a:latin typeface="+mj-lt"/>
              </a:rPr>
              <a:t>preload 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-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предварително зареждане на файл</a:t>
            </a:r>
          </a:p>
          <a:p>
            <a:pPr>
              <a:buFont typeface="Arial"/>
              <a:buChar char="•"/>
            </a:pPr>
            <a:r>
              <a:rPr lang="en-US" sz="2400" b="1" dirty="0" err="1">
                <a:solidFill>
                  <a:srgbClr val="2A2A2A"/>
                </a:solidFill>
                <a:latin typeface="+mj-lt"/>
              </a:rPr>
              <a:t>autoplay</a:t>
            </a:r>
            <a:r>
              <a:rPr lang="en-US" sz="2400" b="1" dirty="0">
                <a:solidFill>
                  <a:srgbClr val="2A2A2A"/>
                </a:solidFill>
                <a:latin typeface="+mj-lt"/>
              </a:rPr>
              <a:t> 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-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автоматично възпроизвеждане на файл</a:t>
            </a: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2A2A2A"/>
                </a:solidFill>
                <a:latin typeface="+mj-lt"/>
              </a:rPr>
              <a:t>loop 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-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циклично възпроизвеждане</a:t>
            </a: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2A2A2A"/>
                </a:solidFill>
                <a:latin typeface="+mj-lt"/>
              </a:rPr>
              <a:t>muted 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-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без звук по подразбиране при стартирането</a:t>
            </a: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2A2A2A"/>
                </a:solidFill>
                <a:latin typeface="+mj-lt"/>
              </a:rPr>
              <a:t>controls </a:t>
            </a:r>
            <a:r>
              <a:rPr lang="en-US" sz="2400" dirty="0">
                <a:solidFill>
                  <a:srgbClr val="2A2A2A"/>
                </a:solidFill>
                <a:latin typeface="+mj-lt"/>
              </a:rPr>
              <a:t>- </a:t>
            </a:r>
            <a:r>
              <a:rPr lang="bg-BG" sz="2400" dirty="0">
                <a:solidFill>
                  <a:srgbClr val="2A2A2A"/>
                </a:solidFill>
                <a:latin typeface="+mj-lt"/>
              </a:rPr>
              <a:t>контроли за управление на звук</a:t>
            </a:r>
            <a:endParaRPr lang="bg-BG" sz="2400" b="0" i="0" dirty="0">
              <a:solidFill>
                <a:srgbClr val="2A2A2A"/>
              </a:solidFill>
              <a:effectLst/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0" y="3291830"/>
            <a:ext cx="735622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3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123478"/>
            <a:ext cx="67847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2A2A2A"/>
                </a:solidFill>
                <a:latin typeface="LucidaGrande"/>
              </a:rPr>
              <a:t>Пример:</a:t>
            </a:r>
            <a:r>
              <a:rPr lang="bg-BG" sz="2400" dirty="0"/>
              <a:t/>
            </a:r>
            <a:br>
              <a:rPr lang="bg-BG" sz="2400" dirty="0"/>
            </a:br>
            <a:r>
              <a:rPr lang="bg-BG" sz="2400" dirty="0">
                <a:solidFill>
                  <a:srgbClr val="2A2A2A"/>
                </a:solidFill>
                <a:latin typeface="LucidaGrande"/>
              </a:rPr>
              <a:t>&lt;!</a:t>
            </a:r>
            <a:r>
              <a:rPr lang="en-US" sz="2400" dirty="0">
                <a:solidFill>
                  <a:srgbClr val="2A2A2A"/>
                </a:solidFill>
                <a:latin typeface="LucidaGrande"/>
              </a:rPr>
              <a:t>DOCTYPE html&gt;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&lt;html&gt;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&lt;body&gt;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   </a:t>
            </a:r>
            <a:r>
              <a:rPr lang="en-US" sz="2400" b="1" dirty="0">
                <a:solidFill>
                  <a:srgbClr val="2A2A2A"/>
                </a:solidFill>
                <a:latin typeface="LucidaGrande"/>
              </a:rPr>
              <a:t>&lt;audio controls&gt;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       &lt;source </a:t>
            </a:r>
            <a:r>
              <a:rPr lang="en-US" sz="2400" dirty="0" err="1">
                <a:solidFill>
                  <a:srgbClr val="2A2A2A"/>
                </a:solidFill>
                <a:latin typeface="LucidaGrande"/>
              </a:rPr>
              <a:t>src</a:t>
            </a:r>
            <a:r>
              <a:rPr lang="en-US" sz="2400" dirty="0">
                <a:solidFill>
                  <a:srgbClr val="2A2A2A"/>
                </a:solidFill>
                <a:latin typeface="LucidaGrande"/>
              </a:rPr>
              <a:t>="horse.ogg" type="audio/</a:t>
            </a:r>
            <a:r>
              <a:rPr lang="en-US" sz="2400" dirty="0" err="1">
                <a:solidFill>
                  <a:srgbClr val="2A2A2A"/>
                </a:solidFill>
                <a:latin typeface="LucidaGrande"/>
              </a:rPr>
              <a:t>ogg</a:t>
            </a:r>
            <a:r>
              <a:rPr lang="en-US" sz="2400" dirty="0">
                <a:solidFill>
                  <a:srgbClr val="2A2A2A"/>
                </a:solidFill>
                <a:latin typeface="LucidaGrande"/>
              </a:rPr>
              <a:t>"&gt;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       &lt;source </a:t>
            </a:r>
            <a:r>
              <a:rPr lang="en-US" sz="2400" dirty="0" err="1">
                <a:solidFill>
                  <a:srgbClr val="2A2A2A"/>
                </a:solidFill>
                <a:latin typeface="LucidaGrande"/>
              </a:rPr>
              <a:t>src</a:t>
            </a:r>
            <a:r>
              <a:rPr lang="en-US" sz="2400" dirty="0">
                <a:solidFill>
                  <a:srgbClr val="2A2A2A"/>
                </a:solidFill>
                <a:latin typeface="LucidaGrande"/>
              </a:rPr>
              <a:t>="horse.mp3" type="audio/mpeg"&gt;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       </a:t>
            </a:r>
            <a:r>
              <a:rPr lang="bg-BG" sz="2400" dirty="0">
                <a:solidFill>
                  <a:srgbClr val="2A2A2A"/>
                </a:solidFill>
                <a:latin typeface="LucidaGrande"/>
              </a:rPr>
              <a:t>Вашият браузър не поддържа аудио елемента</a:t>
            </a:r>
            <a:r>
              <a:rPr lang="bg-BG" sz="2400" dirty="0"/>
              <a:t/>
            </a:r>
            <a:br>
              <a:rPr lang="bg-BG" sz="2400" dirty="0"/>
            </a:br>
            <a:r>
              <a:rPr lang="bg-BG" sz="2400" b="1" dirty="0">
                <a:solidFill>
                  <a:srgbClr val="2A2A2A"/>
                </a:solidFill>
                <a:latin typeface="LucidaGrande"/>
              </a:rPr>
              <a:t>  &lt;/</a:t>
            </a:r>
            <a:r>
              <a:rPr lang="en-US" sz="2400" b="1" dirty="0">
                <a:solidFill>
                  <a:srgbClr val="2A2A2A"/>
                </a:solidFill>
                <a:latin typeface="LucidaGrande"/>
              </a:rPr>
              <a:t>audio&gt;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&lt;/body&gt;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olidFill>
                  <a:srgbClr val="2A2A2A"/>
                </a:solidFill>
                <a:latin typeface="LucidaGrande"/>
              </a:rPr>
              <a:t>&lt;/html&gt;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0933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402" y="0"/>
            <a:ext cx="212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/>
              <a:t>2</a:t>
            </a:r>
            <a:r>
              <a:rPr lang="bg-BG" sz="2400" b="1" dirty="0" smtClean="0"/>
              <a:t>. </a:t>
            </a:r>
            <a:r>
              <a:rPr lang="bg-BG" sz="2400" b="1" dirty="0"/>
              <a:t>Таг за </a:t>
            </a:r>
            <a:r>
              <a:rPr lang="bg-BG" sz="2400" b="1" dirty="0" smtClean="0"/>
              <a:t>видео</a:t>
            </a:r>
            <a:endParaRPr lang="bg-BG" sz="2400" dirty="0"/>
          </a:p>
        </p:txBody>
      </p:sp>
      <p:sp>
        <p:nvSpPr>
          <p:cNvPr id="3" name="Rectangle 2"/>
          <p:cNvSpPr/>
          <p:nvPr/>
        </p:nvSpPr>
        <p:spPr>
          <a:xfrm>
            <a:off x="84764" y="471310"/>
            <a:ext cx="8483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 да покажете видеоклип в HTML, </a:t>
            </a:r>
            <a:r>
              <a:rPr lang="ru-RU" sz="2000" dirty="0" err="1"/>
              <a:t>използвайте</a:t>
            </a:r>
            <a:r>
              <a:rPr lang="ru-RU" sz="2000" dirty="0"/>
              <a:t> </a:t>
            </a:r>
            <a:r>
              <a:rPr lang="ru-RU" sz="2000" dirty="0" err="1"/>
              <a:t>елемента</a:t>
            </a:r>
            <a:r>
              <a:rPr lang="ru-RU" sz="2000" dirty="0"/>
              <a:t>: &lt;</a:t>
            </a:r>
            <a:r>
              <a:rPr lang="ru-RU" sz="2000" b="1" dirty="0" err="1"/>
              <a:t>video</a:t>
            </a:r>
            <a:r>
              <a:rPr lang="ru-RU" sz="2000" dirty="0"/>
              <a:t>&gt;</a:t>
            </a:r>
            <a:endParaRPr lang="bg-BG" sz="2000" dirty="0"/>
          </a:p>
        </p:txBody>
      </p:sp>
      <p:sp>
        <p:nvSpPr>
          <p:cNvPr id="4" name="Rectangle 3"/>
          <p:cNvSpPr/>
          <p:nvPr/>
        </p:nvSpPr>
        <p:spPr>
          <a:xfrm>
            <a:off x="251520" y="1491630"/>
            <a:ext cx="83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/>
              <a:t>Пример 1:</a:t>
            </a:r>
            <a:r>
              <a:rPr lang="bg-BG" sz="2000" dirty="0"/>
              <a:t/>
            </a:r>
            <a:br>
              <a:rPr lang="bg-BG" sz="2000" dirty="0"/>
            </a:br>
            <a:r>
              <a:rPr lang="bg-BG" sz="2000" dirty="0"/>
              <a:t>&lt;</a:t>
            </a:r>
            <a:r>
              <a:rPr lang="en-US" sz="2000" dirty="0"/>
              <a:t>video controls width="640" </a:t>
            </a:r>
            <a:r>
              <a:rPr lang="en-US" sz="2000" dirty="0" err="1"/>
              <a:t>src</a:t>
            </a:r>
            <a:r>
              <a:rPr lang="en-US" sz="2000" dirty="0"/>
              <a:t>="movie.mp4" type="video/mp4"&gt;</a:t>
            </a:r>
            <a:br>
              <a:rPr lang="en-US" sz="2000" dirty="0"/>
            </a:br>
            <a:r>
              <a:rPr lang="en-US" sz="2000" dirty="0"/>
              <a:t>​ &lt;/video&gt;</a:t>
            </a:r>
            <a:endParaRPr lang="bg-BG" sz="2000" dirty="0"/>
          </a:p>
        </p:txBody>
      </p:sp>
      <p:sp>
        <p:nvSpPr>
          <p:cNvPr id="7" name="Rectangle 6"/>
          <p:cNvSpPr/>
          <p:nvPr/>
        </p:nvSpPr>
        <p:spPr>
          <a:xfrm>
            <a:off x="251520" y="3401546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/>
              <a:t>Пример </a:t>
            </a:r>
            <a:r>
              <a:rPr lang="bg-BG" sz="2000" b="1" dirty="0" smtClean="0"/>
              <a:t>2:</a:t>
            </a:r>
            <a:r>
              <a:rPr lang="bg-BG" sz="2000" b="1" dirty="0"/>
              <a:t/>
            </a:r>
            <a:br>
              <a:rPr lang="bg-BG" sz="2000" b="1" dirty="0"/>
            </a:br>
            <a:r>
              <a:rPr lang="bg-BG" sz="2000" dirty="0"/>
              <a:t>&lt;</a:t>
            </a:r>
            <a:r>
              <a:rPr lang="en-US" sz="2000" dirty="0"/>
              <a:t>video poster="movie.jpg" controls style="width:100%"&gt;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41646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267494"/>
            <a:ext cx="68418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>
                <a:solidFill>
                  <a:srgbClr val="2A2A2A"/>
                </a:solidFill>
                <a:latin typeface="LucidaGrande"/>
              </a:rPr>
              <a:t>Пример </a:t>
            </a:r>
            <a:r>
              <a:rPr lang="bg-BG" sz="2000" b="1" dirty="0" smtClean="0">
                <a:solidFill>
                  <a:srgbClr val="2A2A2A"/>
                </a:solidFill>
                <a:latin typeface="LucidaGrande"/>
              </a:rPr>
              <a:t>3:</a:t>
            </a:r>
            <a:r>
              <a:rPr lang="bg-BG" sz="2000" dirty="0"/>
              <a:t/>
            </a:r>
            <a:br>
              <a:rPr lang="bg-BG" sz="2000" dirty="0"/>
            </a:br>
            <a:r>
              <a:rPr lang="bg-BG" sz="2000" b="1" dirty="0">
                <a:solidFill>
                  <a:srgbClr val="808080"/>
                </a:solidFill>
                <a:latin typeface="LucidaGrande"/>
              </a:rPr>
              <a:t>&lt;!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DOCTYPE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html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html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body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video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poster=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"movie.jpg"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controls height=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"640"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width=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"480"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   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source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en-US" sz="2000" b="1" dirty="0" err="1">
                <a:solidFill>
                  <a:srgbClr val="2A2A2A"/>
                </a:solidFill>
                <a:latin typeface="LucidaGrande"/>
              </a:rPr>
              <a:t>src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"movie.mp4"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type=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"video/mp4"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/&gt;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   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source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en-US" sz="2000" b="1" dirty="0" err="1">
                <a:solidFill>
                  <a:srgbClr val="2A2A2A"/>
                </a:solidFill>
                <a:latin typeface="LucidaGrande"/>
              </a:rPr>
              <a:t>src</a:t>
            </a:r>
            <a:r>
              <a:rPr lang="en-US" sz="2000" b="1" dirty="0" err="1">
                <a:solidFill>
                  <a:srgbClr val="CE9178"/>
                </a:solidFill>
                <a:latin typeface="LucidaGrande"/>
              </a:rPr>
              <a:t>"movie.webm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type=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"video/</a:t>
            </a:r>
            <a:r>
              <a:rPr lang="en-US" sz="2000" b="1" dirty="0" err="1">
                <a:solidFill>
                  <a:srgbClr val="CE9178"/>
                </a:solidFill>
                <a:latin typeface="LucidaGrande"/>
              </a:rPr>
              <a:t>webm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/&gt;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   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source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en-US" sz="2000" b="1" dirty="0" err="1">
                <a:solidFill>
                  <a:srgbClr val="2A2A2A"/>
                </a:solidFill>
                <a:latin typeface="LucidaGrande"/>
              </a:rPr>
              <a:t>src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</a:t>
            </a:r>
            <a:r>
              <a:rPr lang="en-US" sz="2000" b="1" dirty="0" err="1">
                <a:solidFill>
                  <a:srgbClr val="CE9178"/>
                </a:solidFill>
                <a:latin typeface="LucidaGrande"/>
              </a:rPr>
              <a:t>movie.ogv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type=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"video/</a:t>
            </a:r>
            <a:r>
              <a:rPr lang="en-US" sz="2000" b="1" dirty="0" err="1">
                <a:solidFill>
                  <a:srgbClr val="CE9178"/>
                </a:solidFill>
                <a:latin typeface="LucidaGrande"/>
              </a:rPr>
              <a:t>ogg</a:t>
            </a:r>
            <a:r>
              <a:rPr lang="en-US" sz="2000" b="1" dirty="0">
                <a:solidFill>
                  <a:srgbClr val="CE9178"/>
                </a:solidFill>
                <a:latin typeface="LucidaGrande"/>
              </a:rPr>
              <a:t>"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/&gt;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    </a:t>
            </a:r>
            <a:r>
              <a:rPr lang="bg-BG" sz="2000" b="1" dirty="0">
                <a:solidFill>
                  <a:srgbClr val="2A2A2A"/>
                </a:solidFill>
                <a:latin typeface="LucidaGrande"/>
              </a:rPr>
              <a:t>Вашият браузър не поддържа маркера за видео</a:t>
            </a:r>
            <a:br>
              <a:rPr lang="bg-BG" sz="2000" b="1" dirty="0">
                <a:solidFill>
                  <a:srgbClr val="2A2A2A"/>
                </a:solidFill>
                <a:latin typeface="LucidaGrande"/>
              </a:rPr>
            </a:br>
            <a:r>
              <a:rPr lang="bg-BG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bg-BG" sz="2000" b="1" dirty="0">
                <a:solidFill>
                  <a:srgbClr val="808080"/>
                </a:solidFill>
                <a:latin typeface="LucidaGrande"/>
              </a:rPr>
              <a:t>&lt;/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video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&lt;/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body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r>
              <a:rPr lang="en-US" sz="2000" b="1" dirty="0">
                <a:solidFill>
                  <a:srgbClr val="2A2A2A"/>
                </a:solidFill>
                <a:latin typeface="LucidaGrande"/>
              </a:rPr>
              <a:t/>
            </a:r>
            <a:br>
              <a:rPr lang="en-US" sz="2000" b="1" dirty="0">
                <a:solidFill>
                  <a:srgbClr val="2A2A2A"/>
                </a:solidFill>
                <a:latin typeface="LucidaGrande"/>
              </a:rPr>
            </a:br>
            <a:r>
              <a:rPr lang="en-US" sz="2000" b="1" dirty="0">
                <a:solidFill>
                  <a:srgbClr val="2A2A2A"/>
                </a:solidFill>
                <a:latin typeface="LucidaGrande"/>
              </a:rPr>
              <a:t> 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&lt;/</a:t>
            </a:r>
            <a:r>
              <a:rPr lang="en-US" sz="2000" b="1" dirty="0">
                <a:solidFill>
                  <a:srgbClr val="569CD6"/>
                </a:solidFill>
                <a:latin typeface="LucidaGrande"/>
              </a:rPr>
              <a:t>html</a:t>
            </a:r>
            <a:r>
              <a:rPr lang="en-US" sz="2000" b="1" dirty="0">
                <a:solidFill>
                  <a:srgbClr val="808080"/>
                </a:solidFill>
                <a:latin typeface="LucidaGrande"/>
              </a:rPr>
              <a:t>&gt;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7271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0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Основните</a:t>
            </a:r>
            <a:r>
              <a:rPr lang="ru-RU" sz="2000" dirty="0"/>
              <a:t> </a:t>
            </a:r>
            <a:r>
              <a:rPr lang="ru-RU" sz="2000" dirty="0" err="1"/>
              <a:t>атрибути</a:t>
            </a:r>
            <a:r>
              <a:rPr lang="ru-RU" sz="2000" dirty="0"/>
              <a:t>, </a:t>
            </a:r>
            <a:r>
              <a:rPr lang="ru-RU" sz="2000" dirty="0" err="1"/>
              <a:t>използвани</a:t>
            </a:r>
            <a:r>
              <a:rPr lang="ru-RU" sz="2000" dirty="0"/>
              <a:t> с </a:t>
            </a:r>
            <a:r>
              <a:rPr lang="ru-RU" sz="2000" dirty="0" err="1"/>
              <a:t>тага</a:t>
            </a:r>
            <a:r>
              <a:rPr lang="ru-RU" sz="2000" dirty="0"/>
              <a:t> </a:t>
            </a:r>
            <a:r>
              <a:rPr lang="ru-RU" sz="2000" b="1" dirty="0" err="1"/>
              <a:t>video</a:t>
            </a:r>
            <a:r>
              <a:rPr lang="ru-RU" sz="2000" dirty="0"/>
              <a:t>:</a:t>
            </a:r>
            <a:endParaRPr lang="bg-BG" sz="2000" dirty="0"/>
          </a:p>
        </p:txBody>
      </p:sp>
      <p:sp>
        <p:nvSpPr>
          <p:cNvPr id="3" name="Rectangle 2"/>
          <p:cNvSpPr/>
          <p:nvPr/>
        </p:nvSpPr>
        <p:spPr>
          <a:xfrm>
            <a:off x="179512" y="841296"/>
            <a:ext cx="87129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src</a:t>
            </a:r>
            <a:r>
              <a:rPr lang="ru-RU" sz="2000" dirty="0"/>
              <a:t> - </a:t>
            </a:r>
            <a:r>
              <a:rPr lang="ru-RU" sz="2000" dirty="0" err="1"/>
              <a:t>път</a:t>
            </a:r>
            <a:r>
              <a:rPr lang="ru-RU" sz="2000" dirty="0"/>
              <a:t> (URL) </a:t>
            </a:r>
            <a:r>
              <a:rPr lang="ru-RU" sz="2000" dirty="0" err="1"/>
              <a:t>към</a:t>
            </a:r>
            <a:r>
              <a:rPr lang="ru-RU" sz="2000" dirty="0"/>
              <a:t> файла</a:t>
            </a:r>
          </a:p>
          <a:p>
            <a:pPr algn="just"/>
            <a:r>
              <a:rPr lang="ru-RU" sz="2000" b="1" dirty="0" err="1"/>
              <a:t>preload</a:t>
            </a:r>
            <a:r>
              <a:rPr lang="ru-RU" sz="2000" b="1" dirty="0"/>
              <a:t> </a:t>
            </a:r>
            <a:r>
              <a:rPr lang="ru-RU" sz="2000" dirty="0"/>
              <a:t>- </a:t>
            </a:r>
            <a:r>
              <a:rPr lang="ru-RU" sz="2000" dirty="0" err="1"/>
              <a:t>предварително</a:t>
            </a:r>
            <a:r>
              <a:rPr lang="ru-RU" sz="2000" dirty="0"/>
              <a:t> </a:t>
            </a:r>
            <a:r>
              <a:rPr lang="ru-RU" sz="2000" dirty="0" err="1"/>
              <a:t>зареждане</a:t>
            </a:r>
            <a:r>
              <a:rPr lang="ru-RU" sz="2000" dirty="0"/>
              <a:t> на файл</a:t>
            </a:r>
          </a:p>
          <a:p>
            <a:pPr algn="just"/>
            <a:r>
              <a:rPr lang="ru-RU" sz="2000" b="1" dirty="0" err="1"/>
              <a:t>autoplay</a:t>
            </a:r>
            <a:r>
              <a:rPr lang="ru-RU" sz="2000" b="1" dirty="0"/>
              <a:t> </a:t>
            </a:r>
            <a:r>
              <a:rPr lang="ru-RU" sz="2000" dirty="0"/>
              <a:t>- автоматично </a:t>
            </a:r>
            <a:r>
              <a:rPr lang="ru-RU" sz="2000" dirty="0" err="1"/>
              <a:t>възпроизвеждане</a:t>
            </a:r>
            <a:r>
              <a:rPr lang="ru-RU" sz="2000" dirty="0"/>
              <a:t> на файл</a:t>
            </a:r>
          </a:p>
          <a:p>
            <a:pPr algn="just"/>
            <a:r>
              <a:rPr lang="ru-RU" sz="2000" b="1" dirty="0" err="1"/>
              <a:t>controls</a:t>
            </a:r>
            <a:r>
              <a:rPr lang="ru-RU" sz="2000" b="1" dirty="0"/>
              <a:t> </a:t>
            </a:r>
            <a:r>
              <a:rPr lang="ru-RU" sz="2000" dirty="0"/>
              <a:t>- контроли за управление на </a:t>
            </a:r>
            <a:r>
              <a:rPr lang="ru-RU" sz="2000" dirty="0" err="1"/>
              <a:t>възпроизвеждането</a:t>
            </a:r>
            <a:endParaRPr lang="ru-RU" sz="2000" dirty="0"/>
          </a:p>
          <a:p>
            <a:pPr algn="just"/>
            <a:r>
              <a:rPr lang="ru-RU" sz="2000" b="1" dirty="0" err="1"/>
              <a:t>poster</a:t>
            </a:r>
            <a:r>
              <a:rPr lang="ru-RU" sz="2000" b="1" dirty="0"/>
              <a:t> </a:t>
            </a:r>
            <a:r>
              <a:rPr lang="ru-RU" sz="2000" dirty="0"/>
              <a:t>- </a:t>
            </a:r>
            <a:r>
              <a:rPr lang="ru-RU" sz="2000" dirty="0" err="1"/>
              <a:t>показва</a:t>
            </a:r>
            <a:r>
              <a:rPr lang="ru-RU" sz="2000" dirty="0"/>
              <a:t> изображение на </a:t>
            </a:r>
            <a:r>
              <a:rPr lang="ru-RU" sz="2000" dirty="0" err="1"/>
              <a:t>мястото</a:t>
            </a:r>
            <a:r>
              <a:rPr lang="ru-RU" sz="2000" dirty="0"/>
              <a:t> на видеоклипа, </a:t>
            </a:r>
            <a:r>
              <a:rPr lang="ru-RU" sz="2000" dirty="0" err="1"/>
              <a:t>преди</a:t>
            </a:r>
            <a:r>
              <a:rPr lang="ru-RU" sz="2000" dirty="0"/>
              <a:t> да </a:t>
            </a:r>
            <a:r>
              <a:rPr lang="ru-RU" sz="2000" dirty="0" err="1"/>
              <a:t>започне</a:t>
            </a:r>
            <a:r>
              <a:rPr lang="ru-RU" sz="2000" dirty="0"/>
              <a:t> </a:t>
            </a:r>
            <a:r>
              <a:rPr lang="ru-RU" sz="2000" dirty="0" err="1"/>
              <a:t>възпроизвеждането</a:t>
            </a:r>
            <a:endParaRPr lang="ru-RU" sz="2000" dirty="0"/>
          </a:p>
          <a:p>
            <a:pPr algn="just"/>
            <a:r>
              <a:rPr lang="ru-RU" sz="2000" b="1" dirty="0" err="1"/>
              <a:t>type</a:t>
            </a:r>
            <a:r>
              <a:rPr lang="ru-RU" sz="2000" b="1" dirty="0"/>
              <a:t> </a:t>
            </a:r>
            <a:r>
              <a:rPr lang="ru-RU" sz="2000" dirty="0"/>
              <a:t>- </a:t>
            </a:r>
            <a:r>
              <a:rPr lang="ru-RU" sz="2000" dirty="0" err="1"/>
              <a:t>указва</a:t>
            </a:r>
            <a:r>
              <a:rPr lang="ru-RU" sz="2000" dirty="0"/>
              <a:t> типа на </a:t>
            </a:r>
            <a:r>
              <a:rPr lang="ru-RU" sz="2000" dirty="0" err="1"/>
              <a:t>видеото</a:t>
            </a:r>
            <a:r>
              <a:rPr lang="ru-RU" sz="2000" dirty="0"/>
              <a:t> (MIME). </a:t>
            </a:r>
            <a:r>
              <a:rPr lang="ru-RU" sz="2000" dirty="0" err="1"/>
              <a:t>Може</a:t>
            </a:r>
            <a:r>
              <a:rPr lang="ru-RU" sz="2000" dirty="0"/>
              <a:t> да </a:t>
            </a:r>
            <a:r>
              <a:rPr lang="ru-RU" sz="2000" dirty="0" err="1"/>
              <a:t>включва</a:t>
            </a:r>
            <a:r>
              <a:rPr lang="ru-RU" sz="2000" dirty="0"/>
              <a:t> и </a:t>
            </a:r>
            <a:r>
              <a:rPr lang="ru-RU" sz="2000" dirty="0" err="1"/>
              <a:t>списък</a:t>
            </a:r>
            <a:r>
              <a:rPr lang="ru-RU" sz="2000" dirty="0"/>
              <a:t> с </a:t>
            </a:r>
            <a:r>
              <a:rPr lang="ru-RU" sz="2000" dirty="0" err="1"/>
              <a:t>кодеци</a:t>
            </a:r>
            <a:r>
              <a:rPr lang="ru-RU" sz="2000" dirty="0"/>
              <a:t>, </a:t>
            </a:r>
            <a:r>
              <a:rPr lang="ru-RU" sz="2000" dirty="0" err="1"/>
              <a:t>които</a:t>
            </a:r>
            <a:r>
              <a:rPr lang="ru-RU" sz="2000" dirty="0"/>
              <a:t> </a:t>
            </a:r>
            <a:r>
              <a:rPr lang="ru-RU" sz="2000" dirty="0" err="1"/>
              <a:t>помагат</a:t>
            </a:r>
            <a:r>
              <a:rPr lang="ru-RU" sz="2000" dirty="0"/>
              <a:t> на </a:t>
            </a:r>
            <a:r>
              <a:rPr lang="ru-RU" sz="2000" dirty="0" err="1"/>
              <a:t>браузъра</a:t>
            </a:r>
            <a:r>
              <a:rPr lang="ru-RU" sz="2000" dirty="0"/>
              <a:t> да определи дали </a:t>
            </a:r>
            <a:r>
              <a:rPr lang="ru-RU" sz="2000" dirty="0" err="1"/>
              <a:t>може</a:t>
            </a:r>
            <a:r>
              <a:rPr lang="ru-RU" sz="2000" dirty="0"/>
              <a:t> да </a:t>
            </a:r>
            <a:r>
              <a:rPr lang="ru-RU" sz="2000" dirty="0" err="1"/>
              <a:t>декоди­ра</a:t>
            </a:r>
            <a:r>
              <a:rPr lang="ru-RU" sz="2000" dirty="0"/>
              <a:t> файла.</a:t>
            </a:r>
          </a:p>
          <a:p>
            <a:pPr algn="just"/>
            <a:r>
              <a:rPr lang="ru-RU" sz="2000" b="1" dirty="0" err="1"/>
              <a:t>loop</a:t>
            </a:r>
            <a:r>
              <a:rPr lang="ru-RU" sz="2000" b="1" dirty="0"/>
              <a:t> </a:t>
            </a:r>
            <a:r>
              <a:rPr lang="ru-RU" sz="2000" dirty="0"/>
              <a:t>- циклично </a:t>
            </a:r>
            <a:r>
              <a:rPr lang="ru-RU" sz="2000" dirty="0" err="1"/>
              <a:t>възпроизвеждане</a:t>
            </a:r>
            <a:r>
              <a:rPr lang="ru-RU" sz="2000" dirty="0"/>
              <a:t> </a:t>
            </a:r>
            <a:r>
              <a:rPr lang="ru-RU" sz="2000" dirty="0" err="1"/>
              <a:t>autoplay</a:t>
            </a:r>
            <a:r>
              <a:rPr lang="ru-RU" sz="2000" dirty="0"/>
              <a:t> - автоматично </a:t>
            </a:r>
            <a:r>
              <a:rPr lang="ru-RU" sz="2000" dirty="0" err="1"/>
              <a:t>стартиране</a:t>
            </a:r>
            <a:r>
              <a:rPr lang="ru-RU" sz="2000" dirty="0"/>
              <a:t> на </a:t>
            </a:r>
            <a:r>
              <a:rPr lang="ru-RU" sz="2000" dirty="0" err="1"/>
              <a:t>видеото</a:t>
            </a:r>
            <a:r>
              <a:rPr lang="ru-RU" sz="2000" dirty="0"/>
              <a:t> със </a:t>
            </a:r>
            <a:r>
              <a:rPr lang="ru-RU" sz="2000" dirty="0" err="1"/>
              <a:t>зареждане</a:t>
            </a:r>
            <a:r>
              <a:rPr lang="ru-RU" sz="2000" dirty="0"/>
              <a:t> на </a:t>
            </a:r>
            <a:r>
              <a:rPr lang="ru-RU" sz="2000" dirty="0" err="1"/>
              <a:t>страницата</a:t>
            </a:r>
            <a:r>
              <a:rPr lang="ru-RU" sz="2000" dirty="0"/>
              <a:t> </a:t>
            </a:r>
            <a:r>
              <a:rPr lang="ru-RU" sz="2000" dirty="0" err="1"/>
              <a:t>muted</a:t>
            </a:r>
            <a:r>
              <a:rPr lang="ru-RU" sz="2000" dirty="0"/>
              <a:t> - без звук по </a:t>
            </a:r>
            <a:r>
              <a:rPr lang="ru-RU" sz="2000" dirty="0" err="1"/>
              <a:t>подразбиране</a:t>
            </a:r>
            <a:r>
              <a:rPr lang="ru-RU" sz="2000" dirty="0"/>
              <a:t> при </a:t>
            </a:r>
            <a:r>
              <a:rPr lang="ru-RU" sz="2000" dirty="0" err="1"/>
              <a:t>стартирането</a:t>
            </a:r>
            <a:endParaRPr lang="ru-RU" sz="2000" dirty="0"/>
          </a:p>
          <a:p>
            <a:pPr algn="just"/>
            <a:r>
              <a:rPr lang="ru-RU" sz="2000" b="1" dirty="0" err="1"/>
              <a:t>height</a:t>
            </a:r>
            <a:r>
              <a:rPr lang="ru-RU" sz="2000" b="1" dirty="0"/>
              <a:t>, </a:t>
            </a:r>
            <a:r>
              <a:rPr lang="ru-RU" sz="2000" b="1" dirty="0" err="1"/>
              <a:t>width</a:t>
            </a:r>
            <a:r>
              <a:rPr lang="ru-RU" sz="2000" b="1" dirty="0"/>
              <a:t> </a:t>
            </a:r>
            <a:r>
              <a:rPr lang="ru-RU" sz="2000" dirty="0"/>
              <a:t>- </a:t>
            </a:r>
            <a:r>
              <a:rPr lang="ru-RU" sz="2000" dirty="0" err="1"/>
              <a:t>размери</a:t>
            </a:r>
            <a:r>
              <a:rPr lang="ru-RU" sz="2000" dirty="0"/>
              <a:t> на </a:t>
            </a:r>
            <a:r>
              <a:rPr lang="ru-RU" sz="2000" dirty="0" err="1"/>
              <a:t>видеоелемента</a:t>
            </a:r>
            <a:r>
              <a:rPr lang="ru-RU" sz="2000" dirty="0"/>
              <a:t> (</a:t>
            </a:r>
            <a:r>
              <a:rPr lang="ru-RU" sz="2000" dirty="0" err="1"/>
              <a:t>видеоплейъра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032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3478"/>
            <a:ext cx="7488832" cy="4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1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-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5114</TotalTime>
  <Words>87</Words>
  <Application>Microsoft Office PowerPoint</Application>
  <PresentationFormat>On-screen Show (16:9)</PresentationFormat>
  <Paragraphs>31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Диана</dc:creator>
  <cp:lastModifiedBy>Диана</cp:lastModifiedBy>
  <cp:revision>191</cp:revision>
  <dcterms:created xsi:type="dcterms:W3CDTF">2021-09-19T21:56:49Z</dcterms:created>
  <dcterms:modified xsi:type="dcterms:W3CDTF">2021-11-23T00:04:33Z</dcterms:modified>
</cp:coreProperties>
</file>