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y="5143500" cx="9144000"/>
  <p:notesSz cx="6858000" cy="9144000"/>
  <p:embeddedFontLst>
    <p:embeddedFont>
      <p:font typeface="Merriweather Sans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9" roundtripDataSignature="AMtx7mhKeX4sEFDzxlmfIzlMuyQndWwc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B1AFE3-B571-4850-BA32-903CA54DE75A}">
  <a:tblStyle styleId="{3FB1AFE3-B571-4850-BA32-903CA54DE75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MerriweatherSans-bold.fntdata"/><Relationship Id="rId21" Type="http://schemas.openxmlformats.org/officeDocument/2006/relationships/slide" Target="slides/slide15.xml"/><Relationship Id="rId65" Type="http://schemas.openxmlformats.org/officeDocument/2006/relationships/font" Target="fonts/MerriweatherSans-regular.fntdata"/><Relationship Id="rId24" Type="http://schemas.openxmlformats.org/officeDocument/2006/relationships/slide" Target="slides/slide18.xml"/><Relationship Id="rId68" Type="http://schemas.openxmlformats.org/officeDocument/2006/relationships/font" Target="fonts/MerriweatherSans-boldItalic.fntdata"/><Relationship Id="rId23" Type="http://schemas.openxmlformats.org/officeDocument/2006/relationships/slide" Target="slides/slide17.xml"/><Relationship Id="rId67" Type="http://schemas.openxmlformats.org/officeDocument/2006/relationships/font" Target="fonts/MerriweatherSans-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customschemas.google.com/relationships/presentationmetadata" Target="meta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" name="Google Shape;36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9" name="Google Shape;37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5" name="Google Shape;38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1" name="Google Shape;391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7" name="Google Shape;39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3" name="Google Shape;40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9" name="Google Shape;40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4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5" name="Google Shape;415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5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1" name="Google Shape;42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7" name="Google Shape;42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7:notes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3" name="Google Shape;433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0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9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0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0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3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63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6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4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4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4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4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6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7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7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7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8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8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https://www.w3schools.com/css/default.asp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www.w3schools.com/css/" TargetMode="External"/><Relationship Id="rId4" Type="http://schemas.openxmlformats.org/officeDocument/2006/relationships/hyperlink" Target="https://css.w3schools.bg/" TargetMode="External"/><Relationship Id="rId11" Type="http://schemas.openxmlformats.org/officeDocument/2006/relationships/hyperlink" Target="https://jigsaw.w3.org/css-validator/validator.html.bg#validate_by_input" TargetMode="External"/><Relationship Id="rId10" Type="http://schemas.openxmlformats.org/officeDocument/2006/relationships/hyperlink" Target="https://learn-the-web.algonquindesign.ca/topics/css-layout-cheat-sheet/" TargetMode="External"/><Relationship Id="rId12" Type="http://schemas.openxmlformats.org/officeDocument/2006/relationships/hyperlink" Target="https://jigsaw.w3.org/css-validator/manual.html.bg" TargetMode="External"/><Relationship Id="rId9" Type="http://schemas.openxmlformats.org/officeDocument/2006/relationships/hyperlink" Target="https://css3clickchart.com/" TargetMode="External"/><Relationship Id="rId5" Type="http://schemas.openxmlformats.org/officeDocument/2006/relationships/hyperlink" Target="http://www.parvisait.com/css-introduction.html" TargetMode="External"/><Relationship Id="rId6" Type="http://schemas.openxmlformats.org/officeDocument/2006/relationships/hyperlink" Target="https://www.tutorialspoint.com/css/" TargetMode="External"/><Relationship Id="rId7" Type="http://schemas.openxmlformats.org/officeDocument/2006/relationships/hyperlink" Target="https://htmlcheatsheet.com/css/" TargetMode="External"/><Relationship Id="rId8" Type="http://schemas.openxmlformats.org/officeDocument/2006/relationships/hyperlink" Target="https://cssreference.io/box-model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csszengarden.com/" TargetMode="External"/><Relationship Id="rId4" Type="http://schemas.openxmlformats.org/officeDocument/2006/relationships/hyperlink" Target="http://www.cssplay.co.uk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450395" y="771550"/>
            <a:ext cx="86558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0395" y="2355726"/>
            <a:ext cx="842493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16. Визуално оформление на уеб сайт с използване на CSS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395536" y="1485900"/>
            <a:ext cx="8497639" cy="330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Намира се в самия HTML документ</a:t>
            </a:r>
            <a:endParaRPr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Позволява контролиране на външния вид на елементите от този документ. Предимство – нямаме външни файлове</a:t>
            </a:r>
            <a:endParaRPr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/>
              <a:t>в </a:t>
            </a:r>
            <a:r>
              <a:rPr lang="en-US" sz="2400">
                <a:solidFill>
                  <a:schemeClr val="hlink"/>
                </a:solidFill>
              </a:rPr>
              <a:t>head</a:t>
            </a:r>
            <a:r>
              <a:rPr lang="en-US" sz="2400"/>
              <a:t> частта на HTML документа указваме:</a:t>
            </a:r>
            <a:endParaRPr/>
          </a:p>
          <a:p>
            <a:pPr indent="-609600" lvl="0" marL="609600" rtl="0" algn="l"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66CC"/>
                </a:solidFill>
              </a:rPr>
              <a:t>&lt;style type="text/css"&gt;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/>
          </a:p>
          <a:p>
            <a:pPr indent="-609600" lvl="0" marL="6096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0000"/>
                </a:solidFill>
              </a:rPr>
              <a:t>	CSS код </a:t>
            </a:r>
            <a:endParaRPr/>
          </a:p>
          <a:p>
            <a:pPr indent="-609600" lvl="0" marL="609600" rtl="0" algn="l"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66CC"/>
                </a:solidFill>
              </a:rPr>
              <a:t>&lt;/style&gt;</a:t>
            </a:r>
            <a:endParaRPr sz="2000"/>
          </a:p>
        </p:txBody>
      </p:sp>
      <p:sp>
        <p:nvSpPr>
          <p:cNvPr id="148" name="Google Shape;148;p10"/>
          <p:cNvSpPr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вътрешни (embed) 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стилове - използваме 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&lt;style&gt;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елемента в 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&lt;head&gt; 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секцията, т.е. използва стилове за страницата в самия документ, като по този начин се осъществява цялостно форматиране на съдържанието. 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Internal Style Sheet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(вътре в</a:t>
            </a:r>
            <a:r>
              <a:rPr b="1"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&lt;head&gt; tag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" id="153" name="Google Shape;1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60" y="743483"/>
            <a:ext cx="4735610" cy="440001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/>
          <p:nvPr/>
        </p:nvSpPr>
        <p:spPr>
          <a:xfrm>
            <a:off x="2656772" y="123478"/>
            <a:ext cx="42455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Вътрешен - Internal Style Sheet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idx="1" type="body"/>
          </p:nvPr>
        </p:nvSpPr>
        <p:spPr>
          <a:xfrm>
            <a:off x="126709" y="1631216"/>
            <a:ext cx="9036497" cy="3300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в </a:t>
            </a:r>
            <a:r>
              <a:rPr lang="en-US" sz="2400">
                <a:solidFill>
                  <a:schemeClr val="hlink"/>
                </a:solidFill>
              </a:rPr>
              <a:t>head</a:t>
            </a:r>
            <a:r>
              <a:rPr lang="en-US" sz="2400"/>
              <a:t> частта на HTML документа указваме:</a:t>
            </a:r>
            <a:endParaRPr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lang="en-US" sz="2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&lt;link</a:t>
            </a:r>
            <a:r>
              <a:rPr lang="en-US" sz="24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</a:t>
            </a:r>
            <a:r>
              <a:rPr lang="en-US" sz="24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"stylesheet"</a:t>
            </a:r>
            <a:r>
              <a:rPr lang="en-US" sz="24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href</a:t>
            </a:r>
            <a:r>
              <a:rPr lang="en-US" sz="24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"recepta.css"</a:t>
            </a:r>
            <a:r>
              <a:rPr lang="en-US" sz="2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endParaRPr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None/>
            </a:pPr>
            <a:r>
              <a:rPr lang="en-US" sz="24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endParaRPr sz="2400"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rgbClr val="0066CC"/>
              </a:buClr>
              <a:buSzPts val="2400"/>
              <a:buNone/>
            </a:pPr>
            <a:r>
              <a:rPr lang="en-US" sz="2400">
                <a:solidFill>
                  <a:srgbClr val="0066CC"/>
                </a:solidFill>
              </a:rPr>
              <a:t>&lt;link rel="stylesheet" type="text/css" href="file.css" /&gt;</a:t>
            </a:r>
            <a:endParaRPr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където:  </a:t>
            </a:r>
            <a:r>
              <a:rPr lang="en-US" sz="2400">
                <a:solidFill>
                  <a:srgbClr val="0066CC"/>
                </a:solidFill>
              </a:rPr>
              <a:t>file.css </a:t>
            </a:r>
            <a:r>
              <a:rPr lang="en-US" sz="2400"/>
              <a:t>– указва CSS файла със стиловете</a:t>
            </a:r>
            <a:endParaRPr/>
          </a:p>
          <a:p>
            <a:pPr indent="-609600" lvl="0" marL="609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Използва се когато искаме с един CSS файл да контролираме външния вид на много HTML документи</a:t>
            </a:r>
            <a:endParaRPr sz="2400"/>
          </a:p>
        </p:txBody>
      </p:sp>
      <p:sp>
        <p:nvSpPr>
          <p:cNvPr id="160" name="Google Shape;160;p12"/>
          <p:cNvSpPr/>
          <p:nvPr/>
        </p:nvSpPr>
        <p:spPr>
          <a:xfrm>
            <a:off x="107504" y="0"/>
            <a:ext cx="882047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В)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външни (external)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стилове - в този случай CSS кода се отделя във 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външен файл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 разширение 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*.css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което обуславя и по-лесната му поддръжка.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External Style Sheet (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стиловете са описани в отделен файл с разширение</a:t>
            </a:r>
            <a:r>
              <a:rPr b="1"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.css)         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447" y="902970"/>
            <a:ext cx="87534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/>
          <p:nvPr/>
        </p:nvSpPr>
        <p:spPr>
          <a:xfrm>
            <a:off x="2656772" y="123478"/>
            <a:ext cx="41423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Външен - External Style Sheet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"/>
          <p:cNvSpPr txBox="1"/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Особености при прилагането</a:t>
            </a:r>
            <a:endParaRPr/>
          </a:p>
        </p:txBody>
      </p:sp>
      <p:sp>
        <p:nvSpPr>
          <p:cNvPr id="172" name="Google Shape;172;p14"/>
          <p:cNvSpPr txBox="1"/>
          <p:nvPr>
            <p:ph idx="1" type="body"/>
          </p:nvPr>
        </p:nvSpPr>
        <p:spPr>
          <a:xfrm>
            <a:off x="0" y="1200151"/>
            <a:ext cx="8964488" cy="209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И трите вида записи могат да се прилагат едновременно – тогава настройките от вътрешния и вградения стил припокриват тези от външния. Добре е последните два да се използват само при нужда.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Атрибутите не могат да съдържат интервали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0553"/>
            <a:ext cx="3816424" cy="512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99418"/>
            <a:ext cx="3938589" cy="477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179511" y="20608"/>
            <a:ext cx="39539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Вградени (in-line) стилове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74" y="594192"/>
            <a:ext cx="9053990" cy="392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/>
          <p:nvPr/>
        </p:nvSpPr>
        <p:spPr>
          <a:xfrm>
            <a:off x="179512" y="123478"/>
            <a:ext cx="87129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примери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0" name="Google Shape;190;p17"/>
          <p:cNvGraphicFramePr/>
          <p:nvPr/>
        </p:nvGraphicFramePr>
        <p:xfrm>
          <a:off x="323528" y="6995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{3FB1AFE3-B571-4850-BA32-903CA54DE75A}</a:tableStyleId>
              </a:tblPr>
              <a:tblGrid>
                <a:gridCol w="2331725"/>
                <a:gridCol w="4572000"/>
              </a:tblGrid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2A2A2A"/>
                          </a:solidFill>
                        </a:rPr>
                        <a:t>Пример без CSS</a:t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2A2A2A"/>
                          </a:solidFill>
                        </a:rPr>
                        <a:t>       Пример със CSS - атрибут style </a:t>
                      </a:r>
                      <a:endParaRPr i="0" sz="18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1" name="Google Shape;191;p17"/>
          <p:cNvGraphicFramePr/>
          <p:nvPr/>
        </p:nvGraphicFramePr>
        <p:xfrm>
          <a:off x="179512" y="1155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{3FB1AFE3-B571-4850-BA32-903CA54DE75A}</a:tableStyleId>
              </a:tblPr>
              <a:tblGrid>
                <a:gridCol w="2255050"/>
                <a:gridCol w="2884125"/>
                <a:gridCol w="3825325"/>
              </a:tblGrid>
              <a:tr h="2712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&lt;!DOCTYPE html&gt;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html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head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meta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charset=</a:t>
                      </a:r>
                      <a:r>
                        <a:rPr b="1" i="0" lang="en-US" sz="1400" u="none" cap="none" strike="noStrike">
                          <a:solidFill>
                            <a:srgbClr val="CE9178"/>
                          </a:solidFill>
                        </a:rPr>
                        <a:t>"utf-8"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title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3дравей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title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head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body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Hello CSS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Hello again CSS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body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html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i="0" lang="en-US" sz="1400" u="none" cap="none" strike="noStrike">
                          <a:solidFill>
                            <a:srgbClr val="2A2A2A"/>
                          </a:solidFill>
                        </a:rPr>
                        <a:t>​</a:t>
                      </a:r>
                      <a:endParaRPr/>
                    </a:p>
                  </a:txBody>
                  <a:tcPr marT="34625" marB="34625" marR="69275" marL="69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&lt;!DOCTYPE html&gt;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html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head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meta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charset=</a:t>
                      </a:r>
                      <a:r>
                        <a:rPr b="1" i="0" lang="en-US" sz="1400" u="none" cap="none" strike="noStrike">
                          <a:solidFill>
                            <a:srgbClr val="CE9178"/>
                          </a:solidFill>
                        </a:rPr>
                        <a:t>"utf-8"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title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3дравей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title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head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body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style=</a:t>
                      </a:r>
                      <a:r>
                        <a:rPr b="1" i="0" lang="en-US" sz="1400" u="none" cap="none" strike="noStrike">
                          <a:solidFill>
                            <a:srgbClr val="CE9178"/>
                          </a:solidFill>
                        </a:rPr>
                        <a:t>"color: red;" 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Hello CSS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Hello again CSS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body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html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endParaRPr i="0" sz="14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34625" marB="34625" marR="69275" marL="69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&lt;!DOCTYPE html&gt;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html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head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meta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charset=</a:t>
                      </a:r>
                      <a:r>
                        <a:rPr b="1" i="0" lang="en-US" sz="1400" u="none" cap="none" strike="noStrike">
                          <a:solidFill>
                            <a:srgbClr val="CE9178"/>
                          </a:solidFill>
                        </a:rPr>
                        <a:t>"utf-8"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title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3дравей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title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head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body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style=</a:t>
                      </a:r>
                      <a:r>
                        <a:rPr b="1" i="0" lang="en-US" sz="1400" u="none" cap="none" strike="noStrike">
                          <a:solidFill>
                            <a:srgbClr val="CE9178"/>
                          </a:solidFill>
                        </a:rPr>
                        <a:t>"color: red; font-size: 40px;" 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Hello CSS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    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  <a:t>Hello again CSS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p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body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br>
                        <a:rPr b="1" i="0" lang="en-US" sz="14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&lt;/</a:t>
                      </a:r>
                      <a:r>
                        <a:rPr b="1" i="0" lang="en-US" sz="1400" u="none" cap="none" strike="noStrike">
                          <a:solidFill>
                            <a:srgbClr val="569CD6"/>
                          </a:solidFill>
                        </a:rPr>
                        <a:t>html</a:t>
                      </a:r>
                      <a:r>
                        <a:rPr b="1" i="0" lang="en-US" sz="1400" u="none" cap="none" strike="noStrike">
                          <a:solidFill>
                            <a:srgbClr val="808080"/>
                          </a:solidFill>
                        </a:rPr>
                        <a:t>&gt;</a:t>
                      </a:r>
                      <a:endParaRPr i="0" sz="14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34625" marB="34625" marR="69275" marL="69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sp>
        <p:nvSpPr>
          <p:cNvPr id="192" name="Google Shape;192;p17"/>
          <p:cNvSpPr/>
          <p:nvPr/>
        </p:nvSpPr>
        <p:spPr>
          <a:xfrm>
            <a:off x="170324" y="4083918"/>
            <a:ext cx="88924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приложете атрибута с три правила (обърнете внимание на кавичките и разделителя ; )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8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en-US" sz="18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</a:t>
            </a:r>
            <a:r>
              <a:rPr b="1" lang="en-US" sz="1800">
                <a:solidFill>
                  <a:srgbClr val="C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color: red</a:t>
            </a:r>
            <a:r>
              <a:rPr b="1" lang="en-US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; </a:t>
            </a:r>
            <a:r>
              <a:rPr b="1" lang="en-US" sz="1800">
                <a:solidFill>
                  <a:srgbClr val="0070C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font-size: 40px</a:t>
            </a:r>
            <a:r>
              <a:rPr b="1" lang="en-US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; </a:t>
            </a:r>
            <a:r>
              <a:rPr b="1" lang="en-US" sz="1800">
                <a:solidFill>
                  <a:srgbClr val="C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font-weight: bold</a:t>
            </a:r>
            <a:r>
              <a:rPr b="1" lang="en-US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;" &gt;Hello CSS</a:t>
            </a:r>
            <a:r>
              <a:rPr b="1" lang="en-US" sz="18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8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8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/>
          <p:nvPr/>
        </p:nvSpPr>
        <p:spPr>
          <a:xfrm>
            <a:off x="58988" y="-92546"/>
            <a:ext cx="32058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наследяване на правила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52354" y="215444"/>
            <a:ext cx="89644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Пример. 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Разгледайте примера и дискутирайте цветовете на отделните параграфи.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73806" y="669664"/>
            <a:ext cx="734365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&lt;!DOCTYPE html&gt;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meta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charset="utf-8"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title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3дравей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title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head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body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"color: red;"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CSS_1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CSS-red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"color: green;"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 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again CSS_2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         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style=</a:t>
            </a:r>
            <a:r>
              <a:rPr b="1" lang="en-US" sz="1600">
                <a:solidFill>
                  <a:srgbClr val="CE917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"color: hotpink;"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again CSS_3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       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again CSS_4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     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    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div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body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br>
              <a:rPr b="1" lang="en-US" sz="1600">
                <a:solidFill>
                  <a:srgbClr val="2A2A2A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&lt;/</a:t>
            </a:r>
            <a:r>
              <a:rPr b="1" lang="en-US" sz="1600">
                <a:solidFill>
                  <a:srgbClr val="569CD6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html</a:t>
            </a:r>
            <a:r>
              <a:rPr b="1" lang="en-US" sz="1600">
                <a:solidFill>
                  <a:srgbClr val="80808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&gt;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200" name="Google Shape;2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0113" y="584776"/>
            <a:ext cx="3024336" cy="270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0912"/>
            <a:ext cx="8926505" cy="271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97" y="3080260"/>
            <a:ext cx="8915819" cy="126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94487" cy="4344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472002" y="4515965"/>
            <a:ext cx="18937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Уроци за CSS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>
            <a:off x="257466" y="0"/>
            <a:ext cx="29216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Видове селектори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1" y="555526"/>
            <a:ext cx="9052431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31" y="3363838"/>
            <a:ext cx="8879373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02" y="843558"/>
            <a:ext cx="8960995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type="title"/>
          </p:nvPr>
        </p:nvSpPr>
        <p:spPr>
          <a:xfrm>
            <a:off x="251520" y="51470"/>
            <a:ext cx="8229600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А) Маркер-селектор</a:t>
            </a:r>
            <a:endParaRPr sz="2800"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0" y="411510"/>
            <a:ext cx="9144000" cy="353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Приложение: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/>
              <a:t>Позволява да укажете еднакви настройки на всички маркери от даден тип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CSS файла: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/>
            </a:br>
            <a:r>
              <a:rPr lang="en-US" sz="2400">
                <a:solidFill>
                  <a:srgbClr val="0066CC"/>
                </a:solidFill>
              </a:rPr>
              <a:t>маркер1 { </a:t>
            </a:r>
            <a:r>
              <a:rPr lang="en-US" sz="2400">
                <a:solidFill>
                  <a:schemeClr val="hlink"/>
                </a:solidFill>
              </a:rPr>
              <a:t>атрибут: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стойност</a:t>
            </a:r>
            <a:r>
              <a:rPr lang="en-US" sz="2400">
                <a:solidFill>
                  <a:srgbClr val="0066CC"/>
                </a:solidFill>
              </a:rPr>
              <a:t>; }</a:t>
            </a: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маркер2 { </a:t>
            </a:r>
            <a:r>
              <a:rPr lang="en-US" sz="2400">
                <a:solidFill>
                  <a:schemeClr val="hlink"/>
                </a:solidFill>
              </a:rPr>
              <a:t>атрибут: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стойност</a:t>
            </a:r>
            <a:r>
              <a:rPr lang="en-US" sz="2400">
                <a:solidFill>
                  <a:srgbClr val="0066CC"/>
                </a:solidFill>
              </a:rPr>
              <a:t>; }</a:t>
            </a:r>
            <a:br>
              <a:rPr lang="en-US" sz="2400">
                <a:solidFill>
                  <a:srgbClr val="0066CC"/>
                </a:solidFill>
              </a:rPr>
            </a:br>
            <a:endParaRPr sz="2400"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&lt;маркер1&gt;</a:t>
            </a:r>
            <a:r>
              <a:rPr lang="en-US" sz="2400">
                <a:solidFill>
                  <a:schemeClr val="accent1"/>
                </a:solidFill>
              </a:rPr>
              <a:t>прилагат се настройките за маркер1</a:t>
            </a:r>
            <a:r>
              <a:rPr lang="en-US" sz="2400">
                <a:solidFill>
                  <a:srgbClr val="0066CC"/>
                </a:solidFill>
              </a:rPr>
              <a:t>&lt;/маркер1&gt;</a:t>
            </a: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&lt;маркер2&gt;</a:t>
            </a:r>
            <a:r>
              <a:rPr lang="en-US" sz="2400">
                <a:solidFill>
                  <a:schemeClr val="hlink"/>
                </a:solidFill>
              </a:rPr>
              <a:t>прилагат се настройките за маркер2</a:t>
            </a:r>
            <a:r>
              <a:rPr lang="en-US" sz="2400">
                <a:solidFill>
                  <a:srgbClr val="0066CC"/>
                </a:solidFill>
              </a:rPr>
              <a:t>&lt;/маркер2&gt;</a:t>
            </a: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&lt;маркер1&gt;</a:t>
            </a:r>
            <a:r>
              <a:rPr lang="en-US" sz="2400">
                <a:solidFill>
                  <a:schemeClr val="accent1"/>
                </a:solidFill>
              </a:rPr>
              <a:t>прилагат се настройките за маркер1</a:t>
            </a:r>
            <a:r>
              <a:rPr lang="en-US" sz="2400">
                <a:solidFill>
                  <a:srgbClr val="0066CC"/>
                </a:solidFill>
              </a:rPr>
              <a:t>&lt;/маркер1&gt;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/>
          <p:nvPr>
            <p:ph type="title"/>
          </p:nvPr>
        </p:nvSpPr>
        <p:spPr>
          <a:xfrm>
            <a:off x="467544" y="0"/>
            <a:ext cx="8229600" cy="435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Използване на маркер-селектор</a:t>
            </a:r>
            <a:endParaRPr/>
          </a:p>
        </p:txBody>
      </p:sp>
      <p:sp>
        <p:nvSpPr>
          <p:cNvPr id="235" name="Google Shape;235;p24"/>
          <p:cNvSpPr txBox="1"/>
          <p:nvPr>
            <p:ph idx="1" type="body"/>
          </p:nvPr>
        </p:nvSpPr>
        <p:spPr>
          <a:xfrm>
            <a:off x="107504" y="699542"/>
            <a:ext cx="8712969" cy="4199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h1 {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blue</a:t>
            </a:r>
            <a:r>
              <a:rPr lang="en-US" sz="2000">
                <a:solidFill>
                  <a:srgbClr val="0066CC"/>
                </a:solidFill>
              </a:rPr>
              <a:t>; </a:t>
            </a:r>
            <a:r>
              <a:rPr lang="en-US" sz="2000">
                <a:solidFill>
                  <a:schemeClr val="hlink"/>
                </a:solidFill>
              </a:rPr>
              <a:t>text-decoration:</a:t>
            </a:r>
            <a:r>
              <a:rPr lang="en-US" sz="2000"/>
              <a:t> underline;</a:t>
            </a:r>
            <a:r>
              <a:rPr lang="en-US" sz="2000">
                <a:solidFill>
                  <a:srgbClr val="0066CC"/>
                </a:solidFill>
              </a:rPr>
              <a:t>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h2 {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red</a:t>
            </a:r>
            <a:r>
              <a:rPr lang="en-US" sz="2000">
                <a:solidFill>
                  <a:srgbClr val="0066CC"/>
                </a:solidFill>
              </a:rPr>
              <a:t>; </a:t>
            </a:r>
            <a:r>
              <a:rPr lang="en-US" sz="2000">
                <a:solidFill>
                  <a:schemeClr val="hlink"/>
                </a:solidFill>
              </a:rPr>
              <a:t>font-style:</a:t>
            </a:r>
            <a:r>
              <a:rPr lang="en-US" sz="2000"/>
              <a:t> italic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p   {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green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/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&lt;h1&gt;</a:t>
            </a:r>
            <a:r>
              <a:rPr lang="en-US" sz="2000"/>
              <a:t>Синьо подчертано заглавие</a:t>
            </a:r>
            <a:r>
              <a:rPr lang="en-US" sz="2000">
                <a:solidFill>
                  <a:srgbClr val="0066CC"/>
                </a:solidFill>
              </a:rPr>
              <a:t>&lt;/h1&gt;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&lt;h2&gt;</a:t>
            </a:r>
            <a:r>
              <a:rPr lang="en-US" sz="2000"/>
              <a:t>Червено наклонено подзаглавие</a:t>
            </a:r>
            <a:r>
              <a:rPr lang="en-US" sz="2000">
                <a:solidFill>
                  <a:srgbClr val="0066CC"/>
                </a:solidFill>
              </a:rPr>
              <a:t>&lt;/h2&gt;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&lt;p&gt;</a:t>
            </a:r>
            <a:r>
              <a:rPr lang="en-US" sz="2000"/>
              <a:t>Многоредов текст, зелен на цвят</a:t>
            </a:r>
            <a:r>
              <a:rPr lang="en-US" sz="2000">
                <a:solidFill>
                  <a:srgbClr val="0066CC"/>
                </a:solidFill>
              </a:rPr>
              <a:t>&lt;/p&gt;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/>
              <a:t>Обикновен черен текст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028" y="12773"/>
            <a:ext cx="7200730" cy="50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14" y="123478"/>
            <a:ext cx="8791973" cy="502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0"/>
            <a:ext cx="3312368" cy="41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480" y="398291"/>
            <a:ext cx="3032391" cy="474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6056" y="627534"/>
            <a:ext cx="2871873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467544" y="123478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Б) Клас-селектор</a:t>
            </a:r>
            <a:endParaRPr/>
          </a:p>
        </p:txBody>
      </p:sp>
      <p:sp>
        <p:nvSpPr>
          <p:cNvPr id="258" name="Google Shape;258;p28"/>
          <p:cNvSpPr txBox="1"/>
          <p:nvPr>
            <p:ph idx="1" type="body"/>
          </p:nvPr>
        </p:nvSpPr>
        <p:spPr>
          <a:xfrm>
            <a:off x="251520" y="627534"/>
            <a:ext cx="8892480" cy="4158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Приложение: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/>
              <a:t>Позволява да укажете еднакви настройки, които да важат за множество маркери от еднакъв или различен тип</a:t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маркер1.клас1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lang="en-US" sz="2000">
                <a:solidFill>
                  <a:srgbClr val="FF0000"/>
                </a:solidFill>
              </a:rPr>
              <a:t>– важат само за маркер1</a:t>
            </a:r>
            <a:br>
              <a:rPr lang="en-US" sz="2000">
                <a:solidFill>
                  <a:schemeClr val="lt2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.клас2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lang="en-US" sz="2000">
                <a:solidFill>
                  <a:srgbClr val="FF0000"/>
                </a:solidFill>
              </a:rPr>
              <a:t>– важат за всеки тип маркер </a:t>
            </a:r>
            <a:br>
              <a:rPr lang="en-US" sz="2000">
                <a:solidFill>
                  <a:srgbClr val="0066CC"/>
                </a:solidFill>
              </a:rPr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 class=“клас1”&gt;</a:t>
            </a:r>
            <a:r>
              <a:rPr lang="en-US" sz="2000">
                <a:solidFill>
                  <a:schemeClr val="accent1"/>
                </a:solidFill>
              </a:rPr>
              <a:t>настройки за клас1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&lt;маркер1&gt;</a:t>
            </a:r>
            <a:r>
              <a:rPr lang="en-US" sz="2000"/>
              <a:t>не се прилагат никакви настройки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&lt;маркер2 class=“клас1”&gt;</a:t>
            </a:r>
            <a:r>
              <a:rPr lang="en-US" sz="2000">
                <a:solidFill>
                  <a:srgbClr val="FFC000"/>
                </a:solidFill>
              </a:rPr>
              <a:t>няма такива настройки</a:t>
            </a:r>
            <a:r>
              <a:rPr lang="en-US" sz="2000">
                <a:solidFill>
                  <a:srgbClr val="0066CC"/>
                </a:solidFill>
              </a:rPr>
              <a:t>&lt;/маркер2&gt;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 class=“клас2”&gt; </a:t>
            </a:r>
            <a:r>
              <a:rPr lang="en-US" sz="2000">
                <a:solidFill>
                  <a:schemeClr val="hlink"/>
                </a:solidFill>
              </a:rPr>
              <a:t>настройки за клас2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&lt;маркер2 class=“клас2”&gt; </a:t>
            </a:r>
            <a:r>
              <a:rPr lang="en-US" sz="2000">
                <a:solidFill>
                  <a:schemeClr val="hlink"/>
                </a:solidFill>
              </a:rPr>
              <a:t>настройки за клас2</a:t>
            </a:r>
            <a:r>
              <a:rPr lang="en-US" sz="2000">
                <a:solidFill>
                  <a:srgbClr val="0066CC"/>
                </a:solidFill>
              </a:rPr>
              <a:t>&lt;/маркер2&gt;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467544" y="0"/>
            <a:ext cx="8229600" cy="70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Използване на клас-селектор</a:t>
            </a:r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473281" y="771550"/>
            <a:ext cx="8640960" cy="403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.blue {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blue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.red {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red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p.browndot { </a:t>
            </a:r>
            <a:r>
              <a:rPr lang="en-US" sz="2000">
                <a:solidFill>
                  <a:schemeClr val="hlink"/>
                </a:solidFill>
              </a:rPr>
              <a:t>border: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dotted brown</a:t>
            </a:r>
            <a:r>
              <a:rPr lang="en-US" sz="2000">
                <a:solidFill>
                  <a:srgbClr val="0066CC"/>
                </a:solidFill>
              </a:rPr>
              <a:t>; </a:t>
            </a:r>
            <a:r>
              <a:rPr lang="en-US" sz="2000">
                <a:solidFill>
                  <a:schemeClr val="hlink"/>
                </a:solidFill>
              </a:rPr>
              <a:t>padding</a:t>
            </a:r>
            <a:r>
              <a:rPr lang="en-US" sz="2000">
                <a:solidFill>
                  <a:srgbClr val="0066CC"/>
                </a:solidFill>
              </a:rPr>
              <a:t>: </a:t>
            </a:r>
            <a:r>
              <a:rPr lang="en-US" sz="2000"/>
              <a:t>5px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/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&lt;h1 class=“blue”&gt;</a:t>
            </a:r>
            <a:r>
              <a:rPr lang="en-US" sz="2000"/>
              <a:t>Синьо заглавие</a:t>
            </a:r>
            <a:r>
              <a:rPr lang="en-US" sz="2000">
                <a:solidFill>
                  <a:srgbClr val="0066CC"/>
                </a:solidFill>
              </a:rPr>
              <a:t>&lt;/h1&gt;</a:t>
            </a: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&lt;h2 class=“red”&gt;</a:t>
            </a:r>
            <a:r>
              <a:rPr lang="en-US" sz="2000"/>
              <a:t>Червено заглавие</a:t>
            </a:r>
            <a:r>
              <a:rPr lang="en-US" sz="2000">
                <a:solidFill>
                  <a:srgbClr val="0066CC"/>
                </a:solidFill>
              </a:rPr>
              <a:t>&lt;/h2&gt;</a:t>
            </a: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&lt;p class=“blue browndot”&gt;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/>
              <a:t>    Текст със син цвят и кафява рамка на точки</a:t>
            </a: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&lt;/p&gt;</a:t>
            </a:r>
            <a:endParaRPr sz="2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3478" y="-20538"/>
            <a:ext cx="910971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 - език за описание на стилове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 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съкращение от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Cascading Style Sheets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(каскадни набори от стилови).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може да се форматират безпроблемно заглавия, параграфи, изображения, таблици и т.н. без да се налага промяна на самите HTML елементи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Наборите от стилове са лесни за редактиране и поддържане, което позволява и лесното им приложение към всички HTML страници, а това от своя страна гарантира еднаквия изглед на всички страници в разработвания уеб сайт. 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Шаблоните могат да се намират във външни файлове и да бъдат прилагани към всички отделни страници в сайта.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Това предоставя лесното редактиране, разширяване и поддържане на CSS файла, а по този начин промените ще бъдат отразени във всички страници едновременно.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4" y="483517"/>
            <a:ext cx="9139132" cy="408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0"/>
            <a:ext cx="8424936" cy="508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104" y="3435846"/>
            <a:ext cx="2800350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812" y="5317"/>
            <a:ext cx="8303407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2172" y="2067694"/>
            <a:ext cx="3416399" cy="149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type="title"/>
          </p:nvPr>
        </p:nvSpPr>
        <p:spPr>
          <a:xfrm>
            <a:off x="457200" y="205979"/>
            <a:ext cx="8229600" cy="565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/>
              <a:t>В) Контекстен селектор</a:t>
            </a:r>
            <a:endParaRPr/>
          </a:p>
        </p:txBody>
      </p:sp>
      <p:sp>
        <p:nvSpPr>
          <p:cNvPr id="287" name="Google Shape;287;p33"/>
          <p:cNvSpPr txBox="1"/>
          <p:nvPr>
            <p:ph idx="1" type="body"/>
          </p:nvPr>
        </p:nvSpPr>
        <p:spPr>
          <a:xfrm>
            <a:off x="251520" y="843558"/>
            <a:ext cx="8712967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Приложение: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/>
              <a:t>Когато искаме да укажем настройки за елемент, който се намира в друг елемент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маркер1 маркер2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&lt;маркер1&gt; </a:t>
            </a:r>
            <a:r>
              <a:rPr lang="en-US" sz="2000"/>
              <a:t>не се прилагат настройки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&lt;маркер1&gt; 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	&lt;маркер2&gt;</a:t>
            </a:r>
            <a:r>
              <a:rPr lang="en-US" sz="2000">
                <a:solidFill>
                  <a:schemeClr val="hlink"/>
                </a:solidFill>
              </a:rPr>
              <a:t>прилагат се настройките</a:t>
            </a:r>
            <a:r>
              <a:rPr lang="en-US" sz="2000">
                <a:solidFill>
                  <a:srgbClr val="0066CC"/>
                </a:solidFill>
              </a:rPr>
              <a:t>&lt;/маркер2&gt;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&lt;маркер2&gt;</a:t>
            </a:r>
            <a:r>
              <a:rPr lang="en-US" sz="2000"/>
              <a:t>не се прилагат настройки</a:t>
            </a:r>
            <a:r>
              <a:rPr lang="en-US" sz="2000">
                <a:solidFill>
                  <a:srgbClr val="0066CC"/>
                </a:solidFill>
              </a:rPr>
              <a:t>&lt;/маркер2&gt;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1043608" y="0"/>
            <a:ext cx="7343775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Използване на контекстен селектор</a:t>
            </a:r>
            <a:endParaRPr/>
          </a:p>
        </p:txBody>
      </p:sp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179512" y="771550"/>
            <a:ext cx="8856984" cy="4127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.menu li {</a:t>
            </a:r>
            <a:r>
              <a:rPr lang="en-US" sz="2000"/>
              <a:t> 	</a:t>
            </a:r>
            <a:r>
              <a:rPr lang="en-US" sz="2000">
                <a:solidFill>
                  <a:schemeClr val="hlink"/>
                </a:solidFill>
              </a:rPr>
              <a:t>margin-top:</a:t>
            </a:r>
            <a:r>
              <a:rPr lang="en-US" sz="2000"/>
              <a:t> 3px;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/>
              <a:t>			</a:t>
            </a:r>
            <a:r>
              <a:rPr lang="en-US" sz="2000">
                <a:solidFill>
                  <a:schemeClr val="hlink"/>
                </a:solidFill>
              </a:rPr>
              <a:t>padding:</a:t>
            </a:r>
            <a:r>
              <a:rPr lang="en-US" sz="2000"/>
              <a:t> 2px;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/>
              <a:t>  			</a:t>
            </a:r>
            <a:r>
              <a:rPr lang="en-US" sz="2000">
                <a:solidFill>
                  <a:schemeClr val="hlink"/>
                </a:solidFill>
              </a:rPr>
              <a:t>list-style-type:</a:t>
            </a:r>
            <a:r>
              <a:rPr lang="en-US" sz="2000"/>
              <a:t> none;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US" sz="2000"/>
              <a:t>  			</a:t>
            </a:r>
            <a:r>
              <a:rPr lang="en-US" sz="2000">
                <a:solidFill>
                  <a:schemeClr val="hlink"/>
                </a:solidFill>
              </a:rPr>
              <a:t>background-color:</a:t>
            </a:r>
            <a:r>
              <a:rPr lang="en-US" sz="2000"/>
              <a:t> blue; </a:t>
            </a:r>
            <a:r>
              <a:rPr lang="en-US" sz="2000">
                <a:solidFill>
                  <a:srgbClr val="0066CC"/>
                </a:solidFill>
              </a:rPr>
              <a:t> 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66CC"/>
                </a:solidFill>
              </a:rPr>
              <a:t>	.menu a {</a:t>
            </a:r>
            <a:r>
              <a:rPr lang="en-US" sz="2000"/>
              <a:t> </a:t>
            </a:r>
            <a:r>
              <a:rPr lang="en-US" sz="2000">
                <a:solidFill>
                  <a:schemeClr val="hlink"/>
                </a:solidFill>
              </a:rPr>
              <a:t>text-decoration:</a:t>
            </a:r>
            <a:r>
              <a:rPr lang="en-US" sz="2000"/>
              <a:t> none; </a:t>
            </a:r>
            <a:r>
              <a:rPr lang="en-US" sz="2000">
                <a:solidFill>
                  <a:srgbClr val="0066CC"/>
                </a:solidFill>
              </a:rPr>
              <a:t>}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&lt;ul class="menu"&gt;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 </a:t>
            </a:r>
            <a:r>
              <a:rPr lang="en-US" sz="2000">
                <a:solidFill>
                  <a:srgbClr val="0066CC"/>
                </a:solidFill>
              </a:rPr>
              <a:t>&lt;li&gt;&lt;a href="index.html"&gt;</a:t>
            </a:r>
            <a:r>
              <a:rPr lang="en-US" sz="2000"/>
              <a:t>Начало</a:t>
            </a:r>
            <a:r>
              <a:rPr lang="en-US" sz="2000">
                <a:solidFill>
                  <a:srgbClr val="0066CC"/>
                </a:solidFill>
              </a:rPr>
              <a:t>&lt;/a&gt;&lt;/li&gt;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 </a:t>
            </a:r>
            <a:r>
              <a:rPr lang="en-US" sz="2000">
                <a:solidFill>
                  <a:srgbClr val="0066CC"/>
                </a:solidFill>
              </a:rPr>
              <a:t>&lt;li&gt;&lt;a href="uroci.html"&gt;</a:t>
            </a:r>
            <a:r>
              <a:rPr lang="en-US" sz="2000"/>
              <a:t>Уроци</a:t>
            </a:r>
            <a:r>
              <a:rPr lang="en-US" sz="2000">
                <a:solidFill>
                  <a:srgbClr val="0066CC"/>
                </a:solidFill>
              </a:rPr>
              <a:t>&lt;/a&gt;&lt;/li&gt;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  </a:t>
            </a:r>
            <a:r>
              <a:rPr lang="en-US" sz="2000">
                <a:solidFill>
                  <a:srgbClr val="0066CC"/>
                </a:solidFill>
              </a:rPr>
              <a:t>&lt;li&gt;&lt;a href="primeri.html"&gt;</a:t>
            </a:r>
            <a:r>
              <a:rPr lang="en-US" sz="2000"/>
              <a:t>Примери</a:t>
            </a:r>
            <a:r>
              <a:rPr lang="en-US" sz="2000">
                <a:solidFill>
                  <a:srgbClr val="0066CC"/>
                </a:solidFill>
              </a:rPr>
              <a:t>&lt;/a&gt;&lt;/li&gt;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2000"/>
              <a:buChar char="•"/>
            </a:pPr>
            <a:r>
              <a:rPr lang="en-US" sz="2000">
                <a:solidFill>
                  <a:srgbClr val="0066CC"/>
                </a:solidFill>
              </a:rPr>
              <a:t>&lt;/ul&gt;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467544" y="11966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Г) Групиране на селектори</a:t>
            </a:r>
            <a:endParaRPr/>
          </a:p>
        </p:txBody>
      </p:sp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0" y="627534"/>
            <a:ext cx="9144000" cy="4230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Приложение: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/>
              <a:t>Позволява да укажете еднакви настройки за множество маркери</a:t>
            </a:r>
            <a:endParaRPr sz="24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CSS файла: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маркер1, маркер2 { </a:t>
            </a:r>
            <a:r>
              <a:rPr lang="en-US" sz="2400">
                <a:solidFill>
                  <a:schemeClr val="hlink"/>
                </a:solidFill>
              </a:rPr>
              <a:t>атрибут: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стойност</a:t>
            </a:r>
            <a:r>
              <a:rPr lang="en-US" sz="2400">
                <a:solidFill>
                  <a:srgbClr val="0066CC"/>
                </a:solidFill>
              </a:rPr>
              <a:t>; } </a:t>
            </a:r>
            <a:br>
              <a:rPr lang="en-US" sz="2400">
                <a:solidFill>
                  <a:schemeClr val="lt2"/>
                </a:solidFill>
              </a:rPr>
            </a:br>
            <a:endParaRPr sz="2400"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&lt;маркер1&gt; </a:t>
            </a:r>
            <a:r>
              <a:rPr lang="en-US" sz="2400">
                <a:solidFill>
                  <a:schemeClr val="hlink"/>
                </a:solidFill>
              </a:rPr>
              <a:t>прилагат се настройките</a:t>
            </a: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400">
                <a:solidFill>
                  <a:srgbClr val="0066CC"/>
                </a:solidFill>
              </a:rPr>
              <a:t>&lt;/маркер1&gt;</a:t>
            </a: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&lt;маркер2&gt; </a:t>
            </a:r>
            <a:r>
              <a:rPr lang="en-US" sz="2400">
                <a:solidFill>
                  <a:schemeClr val="hlink"/>
                </a:solidFill>
              </a:rPr>
              <a:t>прилагат се настройките </a:t>
            </a:r>
            <a:r>
              <a:rPr lang="en-US" sz="2400">
                <a:solidFill>
                  <a:srgbClr val="0066CC"/>
                </a:solidFill>
              </a:rPr>
              <a:t>&lt;/маркер2&gt;</a:t>
            </a: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&lt;маркер3&gt; </a:t>
            </a:r>
            <a:r>
              <a:rPr lang="en-US" sz="2400"/>
              <a:t>не се прилагат настройки </a:t>
            </a:r>
            <a:r>
              <a:rPr lang="en-US" sz="2400">
                <a:solidFill>
                  <a:srgbClr val="0066CC"/>
                </a:solidFill>
              </a:rPr>
              <a:t>&lt;/маркер3&gt;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/>
          <p:nvPr>
            <p:ph type="title"/>
          </p:nvPr>
        </p:nvSpPr>
        <p:spPr>
          <a:xfrm>
            <a:off x="827584" y="-135"/>
            <a:ext cx="7416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Групиране на селектори - пример</a:t>
            </a:r>
            <a:endParaRPr/>
          </a:p>
        </p:txBody>
      </p:sp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179512" y="627534"/>
            <a:ext cx="8784976" cy="43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h1, h2, h3 { </a:t>
            </a:r>
            <a:r>
              <a:rPr lang="en-US" sz="2000">
                <a:solidFill>
                  <a:schemeClr val="hlink"/>
                </a:solidFill>
              </a:rPr>
              <a:t>text-align: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center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h1 { </a:t>
            </a:r>
            <a:r>
              <a:rPr lang="en-US" sz="2000">
                <a:solidFill>
                  <a:schemeClr val="hlink"/>
                </a:solidFill>
              </a:rPr>
              <a:t>text-decoration:</a:t>
            </a:r>
            <a:r>
              <a:rPr lang="en-US" sz="2000"/>
              <a:t> underline;</a:t>
            </a:r>
            <a:r>
              <a:rPr lang="en-US" sz="2000">
                <a:solidFill>
                  <a:srgbClr val="0066CC"/>
                </a:solidFill>
              </a:rPr>
              <a:t>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h2 { </a:t>
            </a:r>
            <a:r>
              <a:rPr lang="en-US" sz="2000">
                <a:solidFill>
                  <a:schemeClr val="hlink"/>
                </a:solidFill>
              </a:rPr>
              <a:t>font-style:</a:t>
            </a:r>
            <a:r>
              <a:rPr lang="en-US" sz="2000"/>
              <a:t> italic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&lt;h1&gt;</a:t>
            </a:r>
            <a:r>
              <a:rPr lang="en-US" sz="2000"/>
              <a:t>Центрирано подчертано заглавие</a:t>
            </a:r>
            <a:r>
              <a:rPr lang="en-US" sz="2000">
                <a:solidFill>
                  <a:srgbClr val="0066CC"/>
                </a:solidFill>
              </a:rPr>
              <a:t>&lt;/h1&gt;</a:t>
            </a: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&lt;h2&gt;</a:t>
            </a:r>
            <a:r>
              <a:rPr lang="en-US" sz="2000"/>
              <a:t>Центрирано наклонено заглавие</a:t>
            </a:r>
            <a:r>
              <a:rPr lang="en-US" sz="2000">
                <a:solidFill>
                  <a:srgbClr val="0066CC"/>
                </a:solidFill>
              </a:rPr>
              <a:t>&lt;/h2&gt;</a:t>
            </a:r>
            <a:br>
              <a:rPr lang="en-US" sz="2000"/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rgbClr val="0066CC"/>
                </a:solidFill>
              </a:rPr>
              <a:t>	&lt;h3&gt;</a:t>
            </a:r>
            <a:r>
              <a:rPr lang="en-US" sz="2000"/>
              <a:t>Центрирано заглавие</a:t>
            </a:r>
            <a:r>
              <a:rPr lang="en-US" sz="2000">
                <a:solidFill>
                  <a:srgbClr val="0066CC"/>
                </a:solidFill>
              </a:rPr>
              <a:t>&lt;/h3&gt;</a:t>
            </a: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&lt;p&gt;</a:t>
            </a:r>
            <a:r>
              <a:rPr lang="en-US" sz="2000"/>
              <a:t>Параграф с текст, ляво подравнен</a:t>
            </a:r>
            <a:r>
              <a:rPr lang="en-US" sz="2000">
                <a:solidFill>
                  <a:srgbClr val="0066CC"/>
                </a:solidFill>
              </a:rPr>
              <a:t>&lt;/p&gt;</a:t>
            </a:r>
            <a:endParaRPr sz="2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48" y="1219819"/>
            <a:ext cx="9085969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467544" y="123478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Д) ID селектор</a:t>
            </a:r>
            <a:endParaRPr/>
          </a:p>
        </p:txBody>
      </p:sp>
      <p:sp>
        <p:nvSpPr>
          <p:cNvPr id="316" name="Google Shape;316;p38"/>
          <p:cNvSpPr txBox="1"/>
          <p:nvPr>
            <p:ph idx="1" type="body"/>
          </p:nvPr>
        </p:nvSpPr>
        <p:spPr>
          <a:xfrm>
            <a:off x="179512" y="627534"/>
            <a:ext cx="8785671" cy="439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Приложение: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/>
              <a:t>Позволява да укажете визуални настройки на точно определен маркер, единствен за дадена страница</a:t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маркер1#име1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#име2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 id=“име1”&gt;</a:t>
            </a:r>
            <a:r>
              <a:rPr lang="en-US" sz="2000">
                <a:solidFill>
                  <a:schemeClr val="hlink"/>
                </a:solidFill>
              </a:rPr>
              <a:t>прилагат се настройките за име1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&lt;маркер1&gt;</a:t>
            </a:r>
            <a:r>
              <a:rPr lang="en-US" sz="2000">
                <a:solidFill>
                  <a:schemeClr val="dk2"/>
                </a:solidFill>
              </a:rPr>
              <a:t>не се прилагат тези настройки</a:t>
            </a:r>
            <a:r>
              <a:rPr lang="en-US" sz="2000">
                <a:solidFill>
                  <a:srgbClr val="0066CC"/>
                </a:solidFill>
              </a:rPr>
              <a:t>&lt;/маркер2&gt;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&lt;маркер2 id=“име1”&gt;</a:t>
            </a:r>
            <a:r>
              <a:rPr b="1" lang="en-US" sz="2000">
                <a:solidFill>
                  <a:srgbClr val="FFC000"/>
                </a:solidFill>
              </a:rPr>
              <a:t>не може друг елемент със същото ID</a:t>
            </a:r>
            <a:r>
              <a:rPr lang="en-US" sz="2000">
                <a:solidFill>
                  <a:srgbClr val="0066CC"/>
                </a:solidFill>
              </a:rPr>
              <a:t>&lt;/маркер2&gt;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 id=“име1”&gt; </a:t>
            </a:r>
            <a:r>
              <a:rPr b="1" lang="en-US" sz="2000">
                <a:solidFill>
                  <a:srgbClr val="FFC000"/>
                </a:solidFill>
              </a:rPr>
              <a:t>не може друг елемент със същото ID </a:t>
            </a:r>
            <a:r>
              <a:rPr lang="en-US" sz="2000">
                <a:solidFill>
                  <a:srgbClr val="0066CC"/>
                </a:solidFill>
              </a:rPr>
              <a:t>&lt;/маркер1&gt;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 id=“име2”&gt;</a:t>
            </a:r>
            <a:r>
              <a:rPr lang="en-US" sz="2000">
                <a:solidFill>
                  <a:schemeClr val="accent1"/>
                </a:solidFill>
              </a:rPr>
              <a:t>прилагат се настройките за име2</a:t>
            </a:r>
            <a:r>
              <a:rPr lang="en-US" sz="2000">
                <a:solidFill>
                  <a:srgbClr val="0066CC"/>
                </a:solidFill>
              </a:rPr>
              <a:t>&lt;/маркер1&gt; </a:t>
            </a:r>
            <a:br>
              <a:rPr lang="en-US" sz="2000">
                <a:solidFill>
                  <a:srgbClr val="0066CC"/>
                </a:solidFill>
              </a:rPr>
            </a:br>
            <a:endParaRPr sz="2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467544" y="0"/>
            <a:ext cx="8229600" cy="4835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/>
              <a:t>Използване на ID селектор</a:t>
            </a:r>
            <a:endParaRPr/>
          </a:p>
        </p:txBody>
      </p:sp>
      <p:sp>
        <p:nvSpPr>
          <p:cNvPr id="322" name="Google Shape;322;p39"/>
          <p:cNvSpPr txBox="1"/>
          <p:nvPr>
            <p:ph idx="1" type="body"/>
          </p:nvPr>
        </p:nvSpPr>
        <p:spPr>
          <a:xfrm>
            <a:off x="107504" y="483518"/>
            <a:ext cx="9036496" cy="4659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CSS файла: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h1 { </a:t>
            </a:r>
            <a:r>
              <a:rPr lang="en-US" sz="2400">
                <a:solidFill>
                  <a:schemeClr val="hlink"/>
                </a:solidFill>
              </a:rPr>
              <a:t>text-align: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center</a:t>
            </a:r>
            <a:r>
              <a:rPr lang="en-US" sz="2400">
                <a:solidFill>
                  <a:srgbClr val="0066CC"/>
                </a:solidFill>
              </a:rPr>
              <a:t>; }</a:t>
            </a:r>
            <a:br>
              <a:rPr lang="en-US" sz="2400">
                <a:solidFill>
                  <a:srgbClr val="0066CC"/>
                </a:solidFill>
              </a:rPr>
            </a:b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p { </a:t>
            </a:r>
            <a:r>
              <a:rPr lang="en-US" sz="2400">
                <a:solidFill>
                  <a:schemeClr val="hlink"/>
                </a:solidFill>
              </a:rPr>
              <a:t>text-align: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justify</a:t>
            </a:r>
            <a:r>
              <a:rPr lang="en-US" sz="2400">
                <a:solidFill>
                  <a:srgbClr val="0066CC"/>
                </a:solidFill>
              </a:rPr>
              <a:t>; }</a:t>
            </a:r>
            <a:br>
              <a:rPr lang="en-US" sz="2400">
                <a:solidFill>
                  <a:srgbClr val="0066CC"/>
                </a:solidFill>
              </a:rPr>
            </a:b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#intro {</a:t>
            </a:r>
            <a:r>
              <a:rPr lang="en-US" sz="2400">
                <a:solidFill>
                  <a:schemeClr val="hlink"/>
                </a:solidFill>
              </a:rPr>
              <a:t>color: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grey</a:t>
            </a:r>
            <a:r>
              <a:rPr lang="en-US" sz="2400">
                <a:solidFill>
                  <a:srgbClr val="0066CC"/>
                </a:solidFill>
              </a:rPr>
              <a:t>; </a:t>
            </a:r>
            <a:r>
              <a:rPr lang="en-US" sz="2400">
                <a:solidFill>
                  <a:schemeClr val="hlink"/>
                </a:solidFill>
              </a:rPr>
              <a:t>font-style: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italic</a:t>
            </a:r>
            <a:r>
              <a:rPr lang="en-US" sz="2400">
                <a:solidFill>
                  <a:srgbClr val="0066CC"/>
                </a:solidFill>
              </a:rPr>
              <a:t>; </a:t>
            </a:r>
            <a:r>
              <a:rPr lang="en-US" sz="2400">
                <a:solidFill>
                  <a:schemeClr val="hlink"/>
                </a:solidFill>
              </a:rPr>
              <a:t>padding-left</a:t>
            </a:r>
            <a:r>
              <a:rPr lang="en-US" sz="2400">
                <a:solidFill>
                  <a:srgbClr val="0066CC"/>
                </a:solidFill>
              </a:rPr>
              <a:t>: </a:t>
            </a:r>
            <a:r>
              <a:rPr lang="en-US" sz="2400"/>
              <a:t>200px</a:t>
            </a:r>
            <a:r>
              <a:rPr lang="en-US" sz="2400">
                <a:solidFill>
                  <a:srgbClr val="0066CC"/>
                </a:solidFill>
              </a:rPr>
              <a:t>; }</a:t>
            </a:r>
            <a:br>
              <a:rPr lang="en-US" sz="2400"/>
            </a:br>
            <a:endParaRPr sz="2400"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&lt;h1&gt;</a:t>
            </a:r>
            <a:r>
              <a:rPr lang="en-US" sz="2400"/>
              <a:t>Центрирано заглавие</a:t>
            </a:r>
            <a:r>
              <a:rPr lang="en-US" sz="2400">
                <a:solidFill>
                  <a:srgbClr val="0066CC"/>
                </a:solidFill>
              </a:rPr>
              <a:t>&lt;/h1&gt;</a:t>
            </a:r>
            <a:br>
              <a:rPr lang="en-US" sz="2400"/>
            </a:br>
            <a:br>
              <a:rPr lang="en-US" sz="2400"/>
            </a:br>
            <a:r>
              <a:rPr lang="en-US" sz="2400">
                <a:solidFill>
                  <a:srgbClr val="0066CC"/>
                </a:solidFill>
              </a:rPr>
              <a:t>&lt;p id=“intro”&gt;</a:t>
            </a:r>
            <a:r>
              <a:rPr lang="en-US" sz="2400"/>
              <a:t>Въвеждащ текст, сив, наклонен и по-навътре</a:t>
            </a:r>
            <a:r>
              <a:rPr lang="en-US" sz="2400">
                <a:solidFill>
                  <a:srgbClr val="0066CC"/>
                </a:solidFill>
              </a:rPr>
              <a:t>&lt;/p&gt;</a:t>
            </a:r>
            <a:br>
              <a:rPr lang="en-US" sz="2400"/>
            </a:br>
            <a:br>
              <a:rPr lang="en-US" sz="2400"/>
            </a:br>
            <a:r>
              <a:rPr lang="en-US" sz="2400">
                <a:solidFill>
                  <a:srgbClr val="0066CC"/>
                </a:solidFill>
              </a:rPr>
              <a:t>&lt;p&gt;</a:t>
            </a:r>
            <a:r>
              <a:rPr lang="en-US" sz="2400"/>
              <a:t>Останалият текст, двустранно подравнен</a:t>
            </a:r>
            <a:r>
              <a:rPr lang="en-US" sz="2400">
                <a:solidFill>
                  <a:srgbClr val="0066CC"/>
                </a:solidFill>
              </a:rPr>
              <a:t>&lt;/p&gt;</a:t>
            </a:r>
            <a:br>
              <a:rPr lang="en-US" sz="2400">
                <a:solidFill>
                  <a:srgbClr val="0066CC"/>
                </a:solidFill>
              </a:rPr>
            </a:b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&lt;p&gt;</a:t>
            </a:r>
            <a:r>
              <a:rPr lang="en-US" sz="2400"/>
              <a:t>И още един параграф с текст, двустранно подравнен</a:t>
            </a:r>
            <a:r>
              <a:rPr lang="en-US" sz="2400">
                <a:solidFill>
                  <a:srgbClr val="0066CC"/>
                </a:solidFill>
              </a:rPr>
              <a:t>&lt;/p&gt;</a:t>
            </a:r>
            <a:endParaRPr sz="24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467544" y="123478"/>
            <a:ext cx="8229600" cy="507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/>
              <a:t>Пример за използване на CSS</a:t>
            </a:r>
            <a:endParaRPr sz="3600"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949325" y="1485900"/>
            <a:ext cx="4198938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&lt;h1&gt;</a:t>
            </a:r>
            <a:r>
              <a:rPr lang="en-US" sz="2000"/>
              <a:t>Заглавие</a:t>
            </a:r>
            <a:r>
              <a:rPr lang="en-US" sz="2000">
                <a:solidFill>
                  <a:srgbClr val="0066CC"/>
                </a:solidFill>
              </a:rPr>
              <a:t>&lt;/h1&gt;</a:t>
            </a: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&lt;p&gt;</a:t>
            </a:r>
            <a:r>
              <a:rPr lang="en-US" sz="2000"/>
              <a:t>Многоредов текст </a:t>
            </a:r>
            <a:br>
              <a:rPr lang="en-US" sz="2000"/>
            </a:br>
            <a:r>
              <a:rPr lang="en-US" sz="2000"/>
              <a:t>       на документа</a:t>
            </a:r>
            <a:r>
              <a:rPr lang="en-US" sz="2000">
                <a:solidFill>
                  <a:srgbClr val="0066CC"/>
                </a:solidFill>
              </a:rPr>
              <a:t>&lt;/p&gt;</a:t>
            </a:r>
            <a:br>
              <a:rPr lang="en-US" sz="2000"/>
            </a:b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h1 {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blue</a:t>
            </a:r>
            <a:r>
              <a:rPr lang="en-US" sz="2000">
                <a:solidFill>
                  <a:srgbClr val="0066CC"/>
                </a:solidFill>
              </a:rPr>
              <a:t>; 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       </a:t>
            </a:r>
            <a:r>
              <a:rPr lang="en-US" sz="2000">
                <a:solidFill>
                  <a:schemeClr val="hlink"/>
                </a:solidFill>
              </a:rPr>
              <a:t>text-align: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center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p   { </a:t>
            </a:r>
            <a:r>
              <a:rPr lang="en-US" sz="2000">
                <a:solidFill>
                  <a:schemeClr val="hlink"/>
                </a:solidFill>
              </a:rPr>
              <a:t>border: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dotted green</a:t>
            </a:r>
            <a:r>
              <a:rPr lang="en-US" sz="2000">
                <a:solidFill>
                  <a:srgbClr val="0066CC"/>
                </a:solidFill>
              </a:rPr>
              <a:t>; 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       </a:t>
            </a:r>
            <a:r>
              <a:rPr lang="en-US" sz="2000">
                <a:solidFill>
                  <a:schemeClr val="hlink"/>
                </a:solidFill>
              </a:rPr>
              <a:t>padding</a:t>
            </a:r>
            <a:r>
              <a:rPr lang="en-US" sz="2000">
                <a:solidFill>
                  <a:srgbClr val="0066CC"/>
                </a:solidFill>
              </a:rPr>
              <a:t>: </a:t>
            </a:r>
            <a:r>
              <a:rPr lang="en-US" sz="2000"/>
              <a:t>5px</a:t>
            </a:r>
            <a:r>
              <a:rPr lang="en-US" sz="2000">
                <a:solidFill>
                  <a:srgbClr val="0066CC"/>
                </a:solidFill>
              </a:rPr>
              <a:t>; 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       </a:t>
            </a:r>
            <a:r>
              <a:rPr lang="en-US" sz="2000">
                <a:solidFill>
                  <a:schemeClr val="hlink"/>
                </a:solidFill>
              </a:rPr>
              <a:t>background-color: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#ffff99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/>
            </a:br>
            <a:endParaRPr sz="2000"/>
          </a:p>
        </p:txBody>
      </p:sp>
      <p:sp>
        <p:nvSpPr>
          <p:cNvPr id="107" name="Google Shape;107;p4"/>
          <p:cNvSpPr txBox="1"/>
          <p:nvPr>
            <p:ph idx="2" type="body"/>
          </p:nvPr>
        </p:nvSpPr>
        <p:spPr>
          <a:xfrm>
            <a:off x="5292725" y="1491854"/>
            <a:ext cx="3322638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Би изглеждал така: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Резултатът ще бъде:</a:t>
            </a:r>
            <a:endParaRPr/>
          </a:p>
        </p:txBody>
      </p:sp>
      <p:pic>
        <p:nvPicPr>
          <p:cNvPr descr="css-sample"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726" y="3219451"/>
            <a:ext cx="3167063" cy="107870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9" name="Google Shape;109;p4"/>
          <p:cNvSpPr txBox="1"/>
          <p:nvPr/>
        </p:nvSpPr>
        <p:spPr>
          <a:xfrm>
            <a:off x="5292726" y="1869281"/>
            <a:ext cx="3167063" cy="954107"/>
          </a:xfrm>
          <a:prstGeom prst="rect">
            <a:avLst/>
          </a:prstGeom>
          <a:noFill/>
          <a:ln cap="flat" cmpd="sng" w="12700">
            <a:solidFill>
              <a:schemeClr val="lt2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Заглавие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Многотредов текст на документа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7874"/>
            <a:ext cx="8424936" cy="502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685" y="48075"/>
            <a:ext cx="4752527" cy="504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/>
          <p:nvPr>
            <p:ph type="title"/>
          </p:nvPr>
        </p:nvSpPr>
        <p:spPr>
          <a:xfrm>
            <a:off x="467544" y="0"/>
            <a:ext cx="8229600" cy="555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Е) Псевдо-елементи</a:t>
            </a:r>
            <a:endParaRPr/>
          </a:p>
        </p:txBody>
      </p:sp>
      <p:sp>
        <p:nvSpPr>
          <p:cNvPr id="338" name="Google Shape;338;p42"/>
          <p:cNvSpPr txBox="1"/>
          <p:nvPr>
            <p:ph idx="1" type="body"/>
          </p:nvPr>
        </p:nvSpPr>
        <p:spPr>
          <a:xfrm>
            <a:off x="251520" y="555526"/>
            <a:ext cx="8642350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Приложение: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/>
              <a:t>Позволява да укажете специални настройки за част от даден маркер</a:t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маркер1:first-letter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lang="en-US" sz="2000">
                <a:solidFill>
                  <a:srgbClr val="FFC000"/>
                </a:solidFill>
              </a:rPr>
              <a:t>– указва специални</a:t>
            </a:r>
            <a:br>
              <a:rPr lang="en-US" sz="2000">
                <a:solidFill>
                  <a:schemeClr val="lt2"/>
                </a:solidFill>
              </a:rPr>
            </a:br>
            <a:r>
              <a:rPr lang="en-US" sz="2000">
                <a:solidFill>
                  <a:schemeClr val="lt2"/>
                </a:solidFill>
              </a:rPr>
              <a:t>	</a:t>
            </a:r>
            <a:r>
              <a:rPr b="1" lang="en-US" sz="2000">
                <a:solidFill>
                  <a:srgbClr val="FFC000"/>
                </a:solidFill>
              </a:rPr>
              <a:t>настройки за първата буква от текста на елемента</a:t>
            </a:r>
            <a:br>
              <a:rPr b="1" lang="en-US" sz="2000">
                <a:solidFill>
                  <a:srgbClr val="FFC000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маркер1:first-line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b="1" lang="en-US" sz="2000">
                <a:solidFill>
                  <a:srgbClr val="FFC000"/>
                </a:solidFill>
              </a:rPr>
              <a:t>– указва специални</a:t>
            </a:r>
            <a:br>
              <a:rPr b="1" lang="en-US" sz="2000">
                <a:solidFill>
                  <a:srgbClr val="FFC000"/>
                </a:solidFill>
              </a:rPr>
            </a:br>
            <a:r>
              <a:rPr b="1" lang="en-US" sz="2000">
                <a:solidFill>
                  <a:srgbClr val="FFC000"/>
                </a:solidFill>
              </a:rPr>
              <a:t>	настройки за първият ред от текста на елемента</a:t>
            </a:r>
            <a:br>
              <a:rPr b="1" lang="en-US" sz="2000">
                <a:solidFill>
                  <a:srgbClr val="FFC000"/>
                </a:solidFill>
              </a:rPr>
            </a:br>
            <a:endParaRPr b="1" sz="2000">
              <a:solidFill>
                <a:srgbClr val="FFC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&lt;маркер1&gt; </a:t>
            </a:r>
            <a:r>
              <a:rPr lang="en-US" sz="2000">
                <a:solidFill>
                  <a:schemeClr val="hlink"/>
                </a:solidFill>
              </a:rPr>
              <a:t>прилагат се настройките</a:t>
            </a:r>
            <a:r>
              <a:rPr lang="en-US" sz="2000">
                <a:solidFill>
                  <a:srgbClr val="0066CC"/>
                </a:solidFill>
              </a:rPr>
              <a:t>&lt;br /&gt;</a:t>
            </a: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		</a:t>
            </a:r>
            <a:r>
              <a:rPr lang="en-US" sz="2000">
                <a:solidFill>
                  <a:schemeClr val="dk2"/>
                </a:solidFill>
              </a:rPr>
              <a:t>не се прилагат настройки</a:t>
            </a:r>
            <a:br>
              <a:rPr lang="en-US" sz="2000">
                <a:solidFill>
                  <a:schemeClr val="dk2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&lt;/маркер1&gt;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type="title"/>
          </p:nvPr>
        </p:nvSpPr>
        <p:spPr>
          <a:xfrm>
            <a:off x="457200" y="205979"/>
            <a:ext cx="8229600" cy="277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/>
              <a:t>Използване на псевдо-елементи</a:t>
            </a:r>
            <a:endParaRPr sz="2800"/>
          </a:p>
        </p:txBody>
      </p:sp>
      <p:sp>
        <p:nvSpPr>
          <p:cNvPr id="344" name="Google Shape;344;p43"/>
          <p:cNvSpPr txBox="1"/>
          <p:nvPr>
            <p:ph idx="1" type="body"/>
          </p:nvPr>
        </p:nvSpPr>
        <p:spPr>
          <a:xfrm>
            <a:off x="251520" y="699542"/>
            <a:ext cx="8712968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.intro:first-letter { </a:t>
            </a:r>
            <a:r>
              <a:rPr lang="en-US" sz="2000">
                <a:solidFill>
                  <a:schemeClr val="hlink"/>
                </a:solidFill>
              </a:rPr>
              <a:t>font-size: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300%</a:t>
            </a:r>
            <a:r>
              <a:rPr lang="en-US" sz="2000">
                <a:solidFill>
                  <a:srgbClr val="0066CC"/>
                </a:solidFill>
              </a:rPr>
              <a:t>; </a:t>
            </a:r>
            <a:r>
              <a:rPr lang="en-US" sz="2000">
                <a:solidFill>
                  <a:schemeClr val="hlink"/>
                </a:solidFill>
              </a:rPr>
              <a:t>color: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red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.intro:first-line { </a:t>
            </a:r>
            <a:r>
              <a:rPr lang="en-US" sz="2000">
                <a:solidFill>
                  <a:schemeClr val="hlink"/>
                </a:solidFill>
              </a:rPr>
              <a:t>font-weight: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bold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&lt;h1&gt;</a:t>
            </a:r>
            <a:r>
              <a:rPr lang="en-US" sz="2000"/>
              <a:t>Заглавие</a:t>
            </a:r>
            <a:r>
              <a:rPr lang="en-US" sz="2000">
                <a:solidFill>
                  <a:srgbClr val="0066CC"/>
                </a:solidFill>
              </a:rPr>
              <a:t>&lt;/h1&gt;</a:t>
            </a:r>
            <a:br>
              <a:rPr lang="en-US" sz="2000"/>
            </a:br>
            <a:br>
              <a:rPr lang="en-US" sz="2000"/>
            </a:br>
            <a:r>
              <a:rPr lang="en-US" sz="2000">
                <a:solidFill>
                  <a:srgbClr val="0066CC"/>
                </a:solidFill>
              </a:rPr>
              <a:t>&lt;p class=“intro”&gt;</a:t>
            </a:r>
            <a:r>
              <a:rPr lang="en-US" sz="2000"/>
              <a:t>Въвеждащ текст, първата буква е червена и по-голяма, а първият ред е удебелен</a:t>
            </a:r>
            <a:r>
              <a:rPr lang="en-US" sz="2000">
                <a:solidFill>
                  <a:srgbClr val="0066CC"/>
                </a:solidFill>
              </a:rPr>
              <a:t>&lt;/p&gt;</a:t>
            </a:r>
            <a:br>
              <a:rPr lang="en-US" sz="2000">
                <a:solidFill>
                  <a:srgbClr val="0066CC"/>
                </a:solidFill>
              </a:rPr>
            </a:br>
            <a:br>
              <a:rPr lang="en-US" sz="2000">
                <a:solidFill>
                  <a:srgbClr val="0066CC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&lt;p&gt;</a:t>
            </a:r>
            <a:r>
              <a:rPr lang="en-US" sz="2000"/>
              <a:t>И още един параграф с текст напълно нормален</a:t>
            </a:r>
            <a:r>
              <a:rPr lang="en-US" sz="2000">
                <a:solidFill>
                  <a:srgbClr val="0066CC"/>
                </a:solidFill>
              </a:rPr>
              <a:t>&lt;/p&gt;</a:t>
            </a:r>
            <a:endParaRPr sz="20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"/>
          <p:cNvSpPr txBox="1"/>
          <p:nvPr>
            <p:ph type="title"/>
          </p:nvPr>
        </p:nvSpPr>
        <p:spPr>
          <a:xfrm>
            <a:off x="395536" y="17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Ж) Псевдо-класове</a:t>
            </a:r>
            <a:endParaRPr/>
          </a:p>
        </p:txBody>
      </p:sp>
      <p:sp>
        <p:nvSpPr>
          <p:cNvPr id="350" name="Google Shape;350;p44"/>
          <p:cNvSpPr txBox="1"/>
          <p:nvPr>
            <p:ph idx="1" type="body"/>
          </p:nvPr>
        </p:nvSpPr>
        <p:spPr>
          <a:xfrm>
            <a:off x="323528" y="771550"/>
            <a:ext cx="8642350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Приложение: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/>
              <a:t>Позволява да укажете специални настройки за различните състояния на препратките, както и за други маркери</a:t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CSS файла: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а:link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</a:t>
            </a:r>
            <a:r>
              <a:rPr b="1" lang="en-US" sz="2000">
                <a:solidFill>
                  <a:srgbClr val="FFC000"/>
                </a:solidFill>
              </a:rPr>
              <a:t> – непосетена препратка</a:t>
            </a:r>
            <a:br>
              <a:rPr b="1" lang="en-US" sz="2000">
                <a:solidFill>
                  <a:srgbClr val="FFC000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а:hover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b="1" lang="en-US" sz="2000">
                <a:solidFill>
                  <a:srgbClr val="FFC000"/>
                </a:solidFill>
              </a:rPr>
              <a:t>– препратка над която е мишката</a:t>
            </a:r>
            <a:br>
              <a:rPr lang="en-US" sz="2000">
                <a:solidFill>
                  <a:schemeClr val="lt2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а:active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b="1" lang="en-US" sz="2000">
                <a:solidFill>
                  <a:srgbClr val="FFC000"/>
                </a:solidFill>
              </a:rPr>
              <a:t>– натисната препратка</a:t>
            </a:r>
            <a:br>
              <a:rPr lang="en-US" sz="2000">
                <a:solidFill>
                  <a:schemeClr val="lt2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а:visited { </a:t>
            </a:r>
            <a:r>
              <a:rPr lang="en-US" sz="2000">
                <a:solidFill>
                  <a:schemeClr val="hlink"/>
                </a:solidFill>
              </a:rPr>
              <a:t>атрибут:</a:t>
            </a:r>
            <a:r>
              <a:rPr lang="en-US" sz="2000">
                <a:solidFill>
                  <a:srgbClr val="0066CC"/>
                </a:solidFill>
              </a:rPr>
              <a:t> </a:t>
            </a:r>
            <a:r>
              <a:rPr lang="en-US" sz="2000"/>
              <a:t>стойност</a:t>
            </a:r>
            <a:r>
              <a:rPr lang="en-US" sz="2000">
                <a:solidFill>
                  <a:srgbClr val="0066CC"/>
                </a:solidFill>
              </a:rPr>
              <a:t>; } </a:t>
            </a:r>
            <a:r>
              <a:rPr b="1" lang="en-US" sz="2000">
                <a:solidFill>
                  <a:srgbClr val="FFC000"/>
                </a:solidFill>
              </a:rPr>
              <a:t>– посетена препратка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000">
                <a:solidFill>
                  <a:schemeClr val="accent1"/>
                </a:solidFill>
              </a:rPr>
            </a:b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rgbClr val="0066CC"/>
                </a:solidFill>
              </a:rPr>
              <a:t>&lt;а href="URL"&gt; </a:t>
            </a:r>
            <a:r>
              <a:rPr lang="en-US" sz="2000">
                <a:solidFill>
                  <a:schemeClr val="hlink"/>
                </a:solidFill>
              </a:rPr>
              <a:t>прилагат се настройките</a:t>
            </a:r>
            <a:r>
              <a:rPr lang="en-US" sz="2000">
                <a:solidFill>
                  <a:srgbClr val="0066CC"/>
                </a:solidFill>
              </a:rPr>
              <a:t>&lt;/a&gt;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Използване на псевдо-класове</a:t>
            </a:r>
            <a:endParaRPr sz="2800"/>
          </a:p>
        </p:txBody>
      </p:sp>
      <p:sp>
        <p:nvSpPr>
          <p:cNvPr id="356" name="Google Shape;356;p45"/>
          <p:cNvSpPr txBox="1"/>
          <p:nvPr>
            <p:ph idx="1" type="body"/>
          </p:nvPr>
        </p:nvSpPr>
        <p:spPr>
          <a:xfrm>
            <a:off x="467544" y="1059582"/>
            <a:ext cx="8784976" cy="37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CSS файла: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а:link { </a:t>
            </a:r>
            <a:r>
              <a:rPr lang="en-US" sz="2400">
                <a:solidFill>
                  <a:schemeClr val="hlink"/>
                </a:solidFill>
              </a:rPr>
              <a:t>text-decoration:</a:t>
            </a:r>
            <a:r>
              <a:rPr lang="en-US" sz="2400"/>
              <a:t> none; </a:t>
            </a:r>
            <a:r>
              <a:rPr lang="en-US" sz="2400">
                <a:solidFill>
                  <a:srgbClr val="0066CC"/>
                </a:solidFill>
              </a:rPr>
              <a:t>} </a:t>
            </a:r>
            <a:br>
              <a:rPr lang="en-US" sz="2400">
                <a:solidFill>
                  <a:schemeClr val="lt2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а:hover {</a:t>
            </a:r>
            <a:r>
              <a:rPr lang="en-US" sz="2400">
                <a:solidFill>
                  <a:schemeClr val="hlink"/>
                </a:solidFill>
              </a:rPr>
              <a:t>text-decoration:</a:t>
            </a:r>
            <a:r>
              <a:rPr lang="en-US" sz="2400"/>
              <a:t> underline; </a:t>
            </a:r>
            <a:r>
              <a:rPr lang="en-US" sz="2400">
                <a:solidFill>
                  <a:srgbClr val="0066CC"/>
                </a:solidFill>
              </a:rPr>
              <a:t>} </a:t>
            </a:r>
            <a:br>
              <a:rPr lang="en-US" sz="2400">
                <a:solidFill>
                  <a:srgbClr val="0066CC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а:active {</a:t>
            </a:r>
            <a:r>
              <a:rPr lang="en-US" sz="2400">
                <a:solidFill>
                  <a:schemeClr val="hlink"/>
                </a:solidFill>
              </a:rPr>
              <a:t>font-weight: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bold</a:t>
            </a:r>
            <a:r>
              <a:rPr lang="en-US" sz="2400">
                <a:solidFill>
                  <a:srgbClr val="0066CC"/>
                </a:solidFill>
              </a:rPr>
              <a:t>; } </a:t>
            </a:r>
            <a:br>
              <a:rPr lang="en-US" sz="2400">
                <a:solidFill>
                  <a:schemeClr val="lt2"/>
                </a:solidFill>
              </a:rPr>
            </a:br>
            <a:r>
              <a:rPr lang="en-US" sz="2400">
                <a:solidFill>
                  <a:srgbClr val="0066CC"/>
                </a:solidFill>
              </a:rPr>
              <a:t>а:visited { </a:t>
            </a:r>
            <a:r>
              <a:rPr lang="en-US" sz="2400">
                <a:solidFill>
                  <a:schemeClr val="hlink"/>
                </a:solidFill>
              </a:rPr>
              <a:t>color:</a:t>
            </a:r>
            <a:r>
              <a:rPr lang="en-US" sz="2400">
                <a:solidFill>
                  <a:srgbClr val="0066CC"/>
                </a:solidFill>
              </a:rPr>
              <a:t> </a:t>
            </a:r>
            <a:r>
              <a:rPr lang="en-US" sz="2400"/>
              <a:t>grey</a:t>
            </a:r>
            <a:r>
              <a:rPr lang="en-US" sz="2400">
                <a:solidFill>
                  <a:srgbClr val="0066CC"/>
                </a:solidFill>
              </a:rPr>
              <a:t>; }</a:t>
            </a:r>
            <a:br>
              <a:rPr lang="en-US" sz="2400">
                <a:solidFill>
                  <a:srgbClr val="0066CC"/>
                </a:solidFill>
              </a:rPr>
            </a:b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</a:rPr>
              <a:t>в HTML файла:                                </a:t>
            </a:r>
            <a:br>
              <a:rPr lang="en-US" sz="2400">
                <a:solidFill>
                  <a:schemeClr val="accent1"/>
                </a:solidFill>
              </a:rPr>
            </a:b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 </a:t>
            </a:r>
            <a:r>
              <a:rPr lang="en-US" sz="2000">
                <a:solidFill>
                  <a:srgbClr val="0066CC"/>
                </a:solidFill>
              </a:rPr>
              <a:t>&lt;а href="index.html"&gt;</a:t>
            </a:r>
            <a:r>
              <a:rPr lang="en-US" sz="2000"/>
              <a:t>Начало</a:t>
            </a:r>
            <a:r>
              <a:rPr lang="en-US" sz="2000">
                <a:solidFill>
                  <a:srgbClr val="0066CC"/>
                </a:solidFill>
              </a:rPr>
              <a:t>&lt;/a&gt;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>
            <p:ph type="title"/>
          </p:nvPr>
        </p:nvSpPr>
        <p:spPr>
          <a:xfrm>
            <a:off x="467544" y="55552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З) Позициониране с CSS.</a:t>
            </a:r>
            <a:br>
              <a:rPr lang="en-US" sz="2800"/>
            </a:b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Мерни единици в CSS</a:t>
            </a:r>
            <a:endParaRPr sz="2800"/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251520" y="228371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800"/>
              <a:buNone/>
            </a:pPr>
            <a:r>
              <a:rPr lang="en-US" sz="2800">
                <a:solidFill>
                  <a:srgbClr val="CC9900"/>
                </a:solidFill>
              </a:rPr>
              <a:t>абсолютни</a:t>
            </a:r>
            <a:endParaRPr sz="2000">
              <a:solidFill>
                <a:srgbClr val="CC9900"/>
              </a:solidFill>
            </a:endParaRPr>
          </a:p>
        </p:txBody>
      </p:sp>
      <p:sp>
        <p:nvSpPr>
          <p:cNvPr id="363" name="Google Shape;363;p46"/>
          <p:cNvSpPr txBox="1"/>
          <p:nvPr>
            <p:ph idx="2" type="body"/>
          </p:nvPr>
        </p:nvSpPr>
        <p:spPr>
          <a:xfrm>
            <a:off x="323528" y="2787774"/>
            <a:ext cx="4040188" cy="1948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mm</a:t>
            </a:r>
            <a:r>
              <a:rPr lang="en-US" sz="2000"/>
              <a:t> - милиметър</a:t>
            </a:r>
            <a:endParaRPr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cm</a:t>
            </a:r>
            <a:r>
              <a:rPr lang="en-US" sz="2000"/>
              <a:t> - сантиметър</a:t>
            </a:r>
            <a:endParaRPr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in</a:t>
            </a:r>
            <a:r>
              <a:rPr lang="en-US" sz="2000"/>
              <a:t> - инч(inch) ~ 2.56 см</a:t>
            </a:r>
            <a:endParaRPr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pt</a:t>
            </a:r>
            <a:r>
              <a:rPr lang="en-US" sz="2000"/>
              <a:t> - point, 1/72 от инча</a:t>
            </a:r>
            <a:endParaRPr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pc</a:t>
            </a:r>
            <a:r>
              <a:rPr lang="en-US" sz="2000"/>
              <a:t> - pica, равна на 12 points</a:t>
            </a:r>
            <a:endParaRPr/>
          </a:p>
        </p:txBody>
      </p:sp>
      <p:sp>
        <p:nvSpPr>
          <p:cNvPr id="364" name="Google Shape;364;p46"/>
          <p:cNvSpPr txBox="1"/>
          <p:nvPr>
            <p:ph idx="3" type="body"/>
          </p:nvPr>
        </p:nvSpPr>
        <p:spPr>
          <a:xfrm>
            <a:off x="4644008" y="228371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2800"/>
              <a:buNone/>
            </a:pPr>
            <a:r>
              <a:rPr lang="en-US" sz="2800">
                <a:solidFill>
                  <a:srgbClr val="CC9900"/>
                </a:solidFill>
              </a:rPr>
              <a:t>относителни</a:t>
            </a:r>
            <a:endParaRPr/>
          </a:p>
        </p:txBody>
      </p:sp>
      <p:sp>
        <p:nvSpPr>
          <p:cNvPr id="365" name="Google Shape;365;p46"/>
          <p:cNvSpPr txBox="1"/>
          <p:nvPr>
            <p:ph idx="4" type="body"/>
          </p:nvPr>
        </p:nvSpPr>
        <p:spPr>
          <a:xfrm>
            <a:off x="4860032" y="2859782"/>
            <a:ext cx="4046538" cy="1629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px</a:t>
            </a:r>
            <a:r>
              <a:rPr lang="en-US" sz="2000"/>
              <a:t> - pixel, една точка (пиксел) </a:t>
            </a:r>
            <a:endParaRPr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em</a:t>
            </a:r>
            <a:r>
              <a:rPr lang="en-US" sz="2000"/>
              <a:t> - размера на шрифта</a:t>
            </a:r>
            <a:endParaRPr sz="2000"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ex</a:t>
            </a:r>
            <a:r>
              <a:rPr lang="en-US" sz="2000"/>
              <a:t> - височината на буква x</a:t>
            </a:r>
            <a:endParaRPr/>
          </a:p>
          <a:p>
            <a:pPr indent="-12700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%</a:t>
            </a:r>
            <a:r>
              <a:rPr lang="en-US" sz="2000"/>
              <a:t> - зависи от контекста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7"/>
          <p:cNvSpPr txBox="1"/>
          <p:nvPr/>
        </p:nvSpPr>
        <p:spPr>
          <a:xfrm>
            <a:off x="643731" y="109769"/>
            <a:ext cx="8316914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Видове маркери според позиционирането</a:t>
            </a:r>
            <a:endParaRPr/>
          </a:p>
        </p:txBody>
      </p:sp>
      <p:sp>
        <p:nvSpPr>
          <p:cNvPr id="371" name="Google Shape;371;p47"/>
          <p:cNvSpPr txBox="1"/>
          <p:nvPr/>
        </p:nvSpPr>
        <p:spPr>
          <a:xfrm>
            <a:off x="643731" y="994098"/>
            <a:ext cx="7661275" cy="3463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8013" lvl="0" marL="60801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Блокови 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- всеки елемент се намира на отделен ред, и заема реда от край до край. Пример: </a:t>
            </a: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h1-h6, p, table, ul, ol</a:t>
            </a: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&lt;h1&gt;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заглавие</a:t>
            </a: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&lt;/h1&gt;&lt;p&gt;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текст на параграф</a:t>
            </a: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/>
          </a:p>
          <a:p>
            <a:pPr indent="-608013" lvl="0" marL="6080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rial"/>
              <a:buNone/>
            </a:pP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			заглавие</a:t>
            </a: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		текст на параграф</a:t>
            </a: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8013" lvl="0" marL="6080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Вградени 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следват един след друг, без да се добавя автоматично нов ред между тях. Могат да се вграждат един в друг. Примери:</a:t>
            </a: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em, strong, b, i, u, small</a:t>
            </a: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&lt;small&gt;</a:t>
            </a: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  &lt;b&gt;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удебелен</a:t>
            </a: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&lt;/b&gt; 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b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  &lt;i&gt;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наклонен</a:t>
            </a: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&lt;/i&gt;</a:t>
            </a:r>
            <a:b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текст</a:t>
            </a:r>
            <a:br>
              <a:rPr lang="en-US"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&lt;/small&gt;</a:t>
            </a:r>
            <a:endParaRPr/>
          </a:p>
        </p:txBody>
      </p:sp>
      <p:sp>
        <p:nvSpPr>
          <p:cNvPr id="372" name="Google Shape;372;p47"/>
          <p:cNvSpPr/>
          <p:nvPr/>
        </p:nvSpPr>
        <p:spPr>
          <a:xfrm flipH="1" rot="10800000">
            <a:off x="2163065" y="2057768"/>
            <a:ext cx="407988" cy="250031"/>
          </a:xfrm>
          <a:custGeom>
            <a:rect b="b" l="l" r="r" t="t"/>
            <a:pathLst>
              <a:path extrusionOk="0" h="334645" w="407670">
                <a:moveTo>
                  <a:pt x="0" y="334645"/>
                </a:moveTo>
                <a:lnTo>
                  <a:pt x="0" y="188237"/>
                </a:lnTo>
                <a:cubicBezTo>
                  <a:pt x="0" y="107379"/>
                  <a:pt x="65549" y="41830"/>
                  <a:pt x="146407" y="41830"/>
                </a:cubicBezTo>
                <a:lnTo>
                  <a:pt x="324008" y="41830"/>
                </a:lnTo>
                <a:lnTo>
                  <a:pt x="324008" y="0"/>
                </a:lnTo>
                <a:lnTo>
                  <a:pt x="407670" y="83661"/>
                </a:lnTo>
                <a:lnTo>
                  <a:pt x="324008" y="167322"/>
                </a:lnTo>
                <a:lnTo>
                  <a:pt x="324008" y="125491"/>
                </a:lnTo>
                <a:lnTo>
                  <a:pt x="146407" y="125491"/>
                </a:lnTo>
                <a:cubicBezTo>
                  <a:pt x="111754" y="125491"/>
                  <a:pt x="83662" y="153583"/>
                  <a:pt x="83662" y="188236"/>
                </a:cubicBezTo>
                <a:lnTo>
                  <a:pt x="83661" y="334645"/>
                </a:lnTo>
                <a:close/>
              </a:path>
            </a:pathLst>
          </a:cu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47"/>
          <p:cNvSpPr/>
          <p:nvPr/>
        </p:nvSpPr>
        <p:spPr>
          <a:xfrm>
            <a:off x="2714626" y="2015665"/>
            <a:ext cx="5645150" cy="2869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7"/>
          <p:cNvSpPr/>
          <p:nvPr/>
        </p:nvSpPr>
        <p:spPr>
          <a:xfrm>
            <a:off x="2714626" y="2320842"/>
            <a:ext cx="5645150" cy="27793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7"/>
          <p:cNvSpPr/>
          <p:nvPr/>
        </p:nvSpPr>
        <p:spPr>
          <a:xfrm>
            <a:off x="4408488" y="3757613"/>
            <a:ext cx="787400" cy="159544"/>
          </a:xfrm>
          <a:prstGeom prst="rightArrow">
            <a:avLst>
              <a:gd fmla="val 50000" name="adj1"/>
              <a:gd fmla="val 50296" name="adj2"/>
            </a:avLst>
          </a:prstGeom>
          <a:solidFill>
            <a:srgbClr val="00B8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7"/>
          <p:cNvSpPr txBox="1"/>
          <p:nvPr/>
        </p:nvSpPr>
        <p:spPr>
          <a:xfrm>
            <a:off x="5437189" y="3699272"/>
            <a:ext cx="3195637" cy="369332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удебелен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наклонен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текст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/>
        </p:nvSpPr>
        <p:spPr>
          <a:xfrm>
            <a:off x="755651" y="88106"/>
            <a:ext cx="7561263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Универсални маркери</a:t>
            </a:r>
            <a:endParaRPr/>
          </a:p>
        </p:txBody>
      </p:sp>
      <p:sp>
        <p:nvSpPr>
          <p:cNvPr id="382" name="Google Shape;382;p48"/>
          <p:cNvSpPr txBox="1"/>
          <p:nvPr/>
        </p:nvSpPr>
        <p:spPr>
          <a:xfrm>
            <a:off x="251520" y="843558"/>
            <a:ext cx="8748464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8013" lvl="0" marL="608013" marR="0" rtl="0" algn="l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Употреба </a:t>
            </a:r>
            <a:r>
              <a:rPr lang="en-US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за прилагане на каскадни стилове</a:t>
            </a:r>
            <a:br>
              <a:rPr lang="en-US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8013" lvl="0" marL="608013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Блоков</a:t>
            </a:r>
            <a:r>
              <a:rPr lang="en-US" sz="2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2" marL="1346200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&lt;div&gt;</a:t>
            </a:r>
            <a:r>
              <a:rPr b="0" i="0" lang="en-US" sz="24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текст и други маркери</a:t>
            </a: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&lt;/div&gt;</a:t>
            </a:r>
            <a:endParaRPr/>
          </a:p>
          <a:p>
            <a:pPr indent="-457200" lvl="2" marL="1346200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&lt;div id="footer"&gt;</a:t>
            </a:r>
            <a:r>
              <a:rPr b="0" i="0" lang="en-US" sz="24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текст и други маркери</a:t>
            </a: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&lt;/div&gt;</a:t>
            </a:r>
            <a:endParaRPr/>
          </a:p>
          <a:p>
            <a:pPr indent="-457200" lvl="2" marL="1346200" marR="0" rtl="0" algn="l">
              <a:spcBef>
                <a:spcPts val="400"/>
              </a:spcBef>
              <a:spcAft>
                <a:spcPts val="0"/>
              </a:spcAft>
              <a:buClr>
                <a:srgbClr val="CC9900"/>
              </a:buClr>
              <a:buSzPts val="126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8013" lvl="0" marL="608013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Вграден</a:t>
            </a:r>
            <a:endParaRPr/>
          </a:p>
          <a:p>
            <a:pPr indent="-457200" lvl="2" marL="1346200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&lt;span&gt;</a:t>
            </a:r>
            <a:r>
              <a:rPr b="0" i="0" lang="en-US" sz="24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текст и други маркери</a:t>
            </a: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&lt;/span&gt;</a:t>
            </a:r>
            <a:endParaRPr/>
          </a:p>
          <a:p>
            <a:pPr indent="-457200" lvl="2" marL="1346200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&lt;span class="blue"&gt;</a:t>
            </a:r>
            <a:r>
              <a:rPr b="0" i="0" lang="en-US" sz="24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текст и други маркери</a:t>
            </a:r>
            <a:r>
              <a:rPr b="0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&lt;/span&gt;</a:t>
            </a:r>
            <a:endParaRPr/>
          </a:p>
          <a:p>
            <a:pPr indent="-608013" lvl="0" marL="608013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None/>
            </a:pPr>
            <a:r>
              <a:t/>
            </a:r>
            <a:endParaRPr sz="240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/>
        </p:nvSpPr>
        <p:spPr>
          <a:xfrm>
            <a:off x="873556" y="0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display</a:t>
            </a:r>
            <a:endParaRPr/>
          </a:p>
        </p:txBody>
      </p:sp>
      <p:sp>
        <p:nvSpPr>
          <p:cNvPr id="388" name="Google Shape;388;p49"/>
          <p:cNvSpPr txBox="1"/>
          <p:nvPr/>
        </p:nvSpPr>
        <p:spPr>
          <a:xfrm>
            <a:off x="179512" y="637478"/>
            <a:ext cx="9073008" cy="4443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405" lvl="0" marL="44640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промяна на вида на позиционирането на маркер</a:t>
            </a:r>
            <a:r>
              <a:rPr lang="en-US" sz="1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46405" lvl="0" marL="44767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292929"/>
              </a:buClr>
              <a:buSzPts val="770"/>
              <a:buFont typeface="Arial"/>
              <a:buNone/>
            </a:pPr>
            <a:r>
              <a:t/>
            </a:r>
            <a:endParaRPr sz="11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405" lvl="0" marL="44640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възможни стойности:</a:t>
            </a:r>
            <a:endParaRPr/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превръща маркера във блоков</a:t>
            </a:r>
            <a:endParaRPr/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inline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превръща маркера във вграден</a:t>
            </a:r>
            <a:endParaRPr/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inline-block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като блоковия, но вграден</a:t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none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не изобразява маркера</a:t>
            </a:r>
            <a:endParaRPr/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има и други възможни стойности</a:t>
            </a:r>
            <a:endParaRPr/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65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405" lvl="0" marL="446405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endParaRPr/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за създаване на менюта чрез неномерирани списъци</a:t>
            </a:r>
            <a:b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ul.menu li { display: inline-block; padding: 4px; }</a:t>
            </a:r>
            <a:b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000" u="none" cap="none" strike="noStrik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0055" lvl="1" marL="88773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за скриване нa елементи - например при отпечатване</a:t>
            </a:r>
            <a:b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.menu { display: none 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467544" y="195486"/>
            <a:ext cx="8229600" cy="507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2. Предимства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457200" y="987574"/>
            <a:ext cx="8579296" cy="360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отделя се съдържанието на HTML документа от оформлението му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от едно място може да се контролира външния вид на много HTML страници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опростява и ускорява разработката и модификацията на сайтове 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позволява един сайт да има много различни дизайни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различен външен вид за различна медия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мощни средства за контрол на оформлението на документа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 txBox="1"/>
          <p:nvPr/>
        </p:nvSpPr>
        <p:spPr>
          <a:xfrm>
            <a:off x="611559" y="-92546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</a:t>
            </a:r>
            <a:endParaRPr/>
          </a:p>
        </p:txBody>
      </p:sp>
      <p:sp>
        <p:nvSpPr>
          <p:cNvPr id="394" name="Google Shape;394;p50"/>
          <p:cNvSpPr txBox="1"/>
          <p:nvPr/>
        </p:nvSpPr>
        <p:spPr>
          <a:xfrm>
            <a:off x="5348" y="483518"/>
            <a:ext cx="9144000" cy="4430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позволява да се укаже отстоянието на елемента от границите на съдържащия го блок и от съседните му елементи</a:t>
            </a:r>
            <a:endParaRPr/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използване: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margin-left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margin-right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margin-top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margin-bottom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</a:t>
            </a:r>
            <a:endParaRPr/>
          </a:p>
          <a:p>
            <a:pPr indent="-439738" lvl="2" marL="13446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margin: 5px;  /* 5 px отвсякъде */</a:t>
            </a:r>
            <a:endParaRPr/>
          </a:p>
          <a:p>
            <a:pPr indent="-439738" lvl="2" marL="13446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margin: 10px 20px; /* 10 горе/долу и 20 ляво/дясно */</a:t>
            </a:r>
            <a:endParaRPr/>
          </a:p>
          <a:p>
            <a:pPr indent="-439738" lvl="2" marL="13446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margin: 5px 20px 10px; /* 5 горе, 20 ляво/дясно и 10 долу */</a:t>
            </a:r>
            <a:endParaRPr/>
          </a:p>
          <a:p>
            <a:pPr indent="-439738" lvl="2" marL="13446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margin: 1px 2px 3px 4px; /* 1 горе, 2 дясно, 3 долу и 4 ляво */</a:t>
            </a:r>
            <a:b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000" u="none" cap="none" strike="noStrik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"/>
          <p:cNvSpPr txBox="1"/>
          <p:nvPr/>
        </p:nvSpPr>
        <p:spPr>
          <a:xfrm>
            <a:off x="755651" y="0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padding</a:t>
            </a:r>
            <a:endParaRPr/>
          </a:p>
        </p:txBody>
      </p:sp>
      <p:sp>
        <p:nvSpPr>
          <p:cNvPr id="400" name="Google Shape;400;p51"/>
          <p:cNvSpPr txBox="1"/>
          <p:nvPr/>
        </p:nvSpPr>
        <p:spPr>
          <a:xfrm>
            <a:off x="323528" y="735806"/>
            <a:ext cx="8640960" cy="4227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позволява да се укаже отстоянието от границите (рамката) на елемента от съдържанието му</a:t>
            </a:r>
            <a:endParaRPr/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None/>
            </a:pPr>
            <a:r>
              <a:t/>
            </a:r>
            <a:endParaRPr sz="24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използване: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padding-left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padding-right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padding-top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padding-bottom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560"/>
              <a:buFont typeface="Noto Sans Symbols"/>
              <a:buChar char="⚪"/>
            </a:pPr>
            <a: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padding</a:t>
            </a:r>
            <a:endParaRPr/>
          </a:p>
          <a:p>
            <a:pPr indent="-439738" lvl="2" marL="13446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0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съкратено описване, както при margin</a:t>
            </a:r>
            <a:br>
              <a:rPr b="1" i="0" lang="en-US" sz="24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2"/>
          <p:cNvSpPr txBox="1"/>
          <p:nvPr/>
        </p:nvSpPr>
        <p:spPr>
          <a:xfrm>
            <a:off x="755576" y="0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width</a:t>
            </a:r>
            <a:endParaRPr/>
          </a:p>
        </p:txBody>
      </p:sp>
      <p:sp>
        <p:nvSpPr>
          <p:cNvPr id="406" name="Google Shape;406;p52"/>
          <p:cNvSpPr txBox="1"/>
          <p:nvPr/>
        </p:nvSpPr>
        <p:spPr>
          <a:xfrm>
            <a:off x="395536" y="771550"/>
            <a:ext cx="8568952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позволява да се укаже широчината на блоков елемент в точни единици или в проценти</a:t>
            </a:r>
            <a:endParaRPr/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None/>
            </a:pPr>
            <a:r>
              <a:t/>
            </a:r>
            <a:endParaRPr sz="20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възможни стойности: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стойност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– указва точна стойност в избрана мерна единица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процент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относителен размер спрямо съдържащия блок 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auto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стойността по подразбиране за браузъра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други свързани атрибути:</a:t>
            </a:r>
            <a:endParaRPr/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max-width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– указва максималната възможна ширина</a:t>
            </a:r>
            <a:endParaRPr/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min-width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указва минималната възможна ширина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/>
          <p:nvPr/>
        </p:nvSpPr>
        <p:spPr>
          <a:xfrm>
            <a:off x="611189" y="10047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height</a:t>
            </a:r>
            <a:endParaRPr/>
          </a:p>
        </p:txBody>
      </p:sp>
      <p:sp>
        <p:nvSpPr>
          <p:cNvPr id="412" name="Google Shape;412;p53"/>
          <p:cNvSpPr txBox="1"/>
          <p:nvPr/>
        </p:nvSpPr>
        <p:spPr>
          <a:xfrm>
            <a:off x="467544" y="735806"/>
            <a:ext cx="8353425" cy="4284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marR="0" rtl="0" algn="l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позволява да се укаже височината на блоков елемент в точни единици или в проценти</a:t>
            </a:r>
            <a:endParaRPr/>
          </a:p>
          <a:p>
            <a:pPr indent="-446088" lvl="0" marL="446088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None/>
            </a:pPr>
            <a:r>
              <a:t/>
            </a:r>
            <a:endParaRPr sz="200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възможни стойности:</a:t>
            </a:r>
            <a:endParaRPr/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стойност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– указва точна стойност в избрана мерна единица</a:t>
            </a:r>
            <a:endParaRPr/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процент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относителен размер спрямо съдържащия блок</a:t>
            </a:r>
            <a:endParaRPr/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auto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стойността по подразбиране за браузъра</a:t>
            </a:r>
            <a:b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други свързани атрибути:</a:t>
            </a:r>
            <a:endParaRPr sz="2000">
              <a:solidFill>
                <a:srgbClr val="CC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max-height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 – указва максималната възможна височина</a:t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min-height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указва минималната възможна височина</a:t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718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9738" lvl="1" marL="887413" marR="0" rtl="0" algn="l"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/>
          <p:nvPr/>
        </p:nvSpPr>
        <p:spPr>
          <a:xfrm>
            <a:off x="778200" y="88106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float</a:t>
            </a:r>
            <a:endParaRPr/>
          </a:p>
        </p:txBody>
      </p:sp>
      <p:sp>
        <p:nvSpPr>
          <p:cNvPr id="418" name="Google Shape;418;p54"/>
          <p:cNvSpPr txBox="1"/>
          <p:nvPr/>
        </p:nvSpPr>
        <p:spPr>
          <a:xfrm>
            <a:off x="231013" y="987574"/>
            <a:ext cx="8568952" cy="3887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указване на плаващ блок – как даденият елемент ще се разполага в границите на съдържащия го блок</a:t>
            </a:r>
            <a:b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възможни стойности: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разполага се в лявата част, а следващите го елементи го обтичат отдясно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разполага се в дясната част, а следващите го елементи го обтичат отляво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none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поведението по подразбиране в браузъра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 txBox="1"/>
          <p:nvPr/>
        </p:nvSpPr>
        <p:spPr>
          <a:xfrm>
            <a:off x="900114" y="88106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CSS aтрибут </a:t>
            </a:r>
            <a:r>
              <a:rPr lang="en-US" sz="280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clear</a:t>
            </a:r>
            <a:endParaRPr/>
          </a:p>
        </p:txBody>
      </p:sp>
      <p:sp>
        <p:nvSpPr>
          <p:cNvPr id="424" name="Google Shape;424;p55"/>
          <p:cNvSpPr txBox="1"/>
          <p:nvPr/>
        </p:nvSpPr>
        <p:spPr>
          <a:xfrm>
            <a:off x="498475" y="915566"/>
            <a:ext cx="8466013" cy="388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088" lvl="0" marL="44608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приложение:</a:t>
            </a: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забраняване на плаващи блокове – указва че даденият елемент ще се разполага под плаващите блокове</a:t>
            </a:r>
            <a:b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6088" lvl="0" marL="446088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възможни стойности: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забраняват се плаващи елементи отляво, ако има, текущия елемент се разполага под тях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забраняват се плаващи елементи отдясно, ако има, текущия елемент се разполага под тях</a:t>
            </a:r>
            <a:endParaRPr/>
          </a:p>
          <a:p>
            <a:pPr indent="-439738" lvl="1" marL="887413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i="0" lang="en-US" sz="2000" u="none" cap="none" strike="noStrike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b="0" i="0" lang="en-US" sz="2000" u="none" cap="none" strike="noStrike">
                <a:solidFill>
                  <a:srgbClr val="CC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– забраняват се плаващи елементи от двете страни, ако има, текущия елемент се разполага под тях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/>
          <p:nvPr>
            <p:ph type="title"/>
          </p:nvPr>
        </p:nvSpPr>
        <p:spPr>
          <a:xfrm>
            <a:off x="755576" y="21217"/>
            <a:ext cx="7343775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CSS aтрибути </a:t>
            </a:r>
            <a:r>
              <a:rPr lang="en-US" sz="2800">
                <a:solidFill>
                  <a:srgbClr val="0066CC"/>
                </a:solidFill>
              </a:rPr>
              <a:t>left, right, top, bottom</a:t>
            </a:r>
            <a:endParaRPr/>
          </a:p>
        </p:txBody>
      </p:sp>
      <p:sp>
        <p:nvSpPr>
          <p:cNvPr id="430" name="Google Shape;430;p56"/>
          <p:cNvSpPr txBox="1"/>
          <p:nvPr>
            <p:ph idx="1" type="body"/>
          </p:nvPr>
        </p:nvSpPr>
        <p:spPr>
          <a:xfrm>
            <a:off x="179512" y="699542"/>
            <a:ext cx="8784976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6405" lvl="0" marL="44640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</a:rPr>
              <a:t>приложение:</a:t>
            </a:r>
            <a:br>
              <a:rPr lang="en-US" sz="2000">
                <a:solidFill>
                  <a:srgbClr val="CC99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позволява да се укаже отстоянието на елемента отляво, отдясно, отгоре и отдолу спрямо мястото му по подразбиране или спрямо елемента в който се намира. Зависи от атрибута </a:t>
            </a:r>
            <a:r>
              <a:rPr lang="en-US" sz="2000">
                <a:solidFill>
                  <a:srgbClr val="0066CC"/>
                </a:solidFill>
              </a:rPr>
              <a:t>position</a:t>
            </a:r>
            <a:endParaRPr/>
          </a:p>
          <a:p>
            <a:pPr indent="-446405" lvl="0" marL="446405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None/>
            </a:pPr>
            <a:r>
              <a:t/>
            </a:r>
            <a:endParaRPr sz="2000"/>
          </a:p>
          <a:p>
            <a:pPr indent="-446405" lvl="0" marL="446405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</a:rPr>
              <a:t>действие при различните видове позициониране:</a:t>
            </a:r>
            <a:endParaRPr/>
          </a:p>
          <a:p>
            <a:pPr indent="-440055" lvl="1" marL="88773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170"/>
              <a:buFont typeface="Noto Sans Symbols"/>
              <a:buChar char="⚪"/>
            </a:pPr>
            <a:r>
              <a:rPr b="1" lang="en-US" sz="1800">
                <a:solidFill>
                  <a:srgbClr val="0066CC"/>
                </a:solidFill>
              </a:rPr>
              <a:t>static</a:t>
            </a:r>
            <a:r>
              <a:rPr lang="en-US" sz="1800"/>
              <a:t> – не указват влияние</a:t>
            </a:r>
            <a:endParaRPr/>
          </a:p>
          <a:p>
            <a:pPr indent="-440055" lvl="1" marL="88773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170"/>
              <a:buFont typeface="Noto Sans Symbols"/>
              <a:buChar char="⚪"/>
            </a:pPr>
            <a:r>
              <a:rPr b="1" lang="en-US" sz="1800">
                <a:solidFill>
                  <a:srgbClr val="0066CC"/>
                </a:solidFill>
              </a:rPr>
              <a:t>relative </a:t>
            </a:r>
            <a:r>
              <a:rPr lang="en-US" sz="1800"/>
              <a:t>– елемента се отмества спрямо позицията на която би трябвало да бъде</a:t>
            </a:r>
            <a:endParaRPr/>
          </a:p>
          <a:p>
            <a:pPr indent="-440055" lvl="1" marL="88773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170"/>
              <a:buFont typeface="Noto Sans Symbols"/>
              <a:buChar char="⚪"/>
            </a:pPr>
            <a:r>
              <a:rPr b="1" lang="en-US" sz="1800">
                <a:solidFill>
                  <a:srgbClr val="0066CC"/>
                </a:solidFill>
              </a:rPr>
              <a:t>absolute </a:t>
            </a:r>
            <a:r>
              <a:rPr lang="en-US" sz="1800"/>
              <a:t>– указват позицията на елемента спрямо границите на родителският елемент</a:t>
            </a:r>
            <a:endParaRPr/>
          </a:p>
          <a:p>
            <a:pPr indent="-440055" lvl="1" marL="88773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170"/>
              <a:buFont typeface="Noto Sans Symbols"/>
              <a:buChar char="⚪"/>
            </a:pPr>
            <a:r>
              <a:rPr b="1" lang="en-US" sz="1800">
                <a:solidFill>
                  <a:srgbClr val="0066CC"/>
                </a:solidFill>
              </a:rPr>
              <a:t>fixed </a:t>
            </a:r>
            <a:r>
              <a:rPr lang="en-US" sz="1800"/>
              <a:t>– указват позицията на елемента спрямо границите на екрана на браузъра; остава на това място и при скролиране</a:t>
            </a:r>
            <a:endParaRPr/>
          </a:p>
          <a:p>
            <a:pPr indent="-440055" lvl="1" marL="88773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170"/>
              <a:buFont typeface="Noto Sans Symbols"/>
              <a:buChar char="⚪"/>
            </a:pPr>
            <a:r>
              <a:rPr b="1" lang="en-US" sz="1800">
                <a:solidFill>
                  <a:srgbClr val="0066CC"/>
                </a:solidFill>
              </a:rPr>
              <a:t>sticky</a:t>
            </a:r>
            <a:r>
              <a:rPr lang="en-US" sz="1800"/>
              <a:t> – превключва между </a:t>
            </a:r>
            <a:r>
              <a:rPr b="1" lang="en-US" sz="1800">
                <a:solidFill>
                  <a:srgbClr val="0066CC"/>
                </a:solidFill>
              </a:rPr>
              <a:t>relative</a:t>
            </a:r>
            <a:r>
              <a:rPr lang="en-US" sz="1800"/>
              <a:t> и </a:t>
            </a:r>
            <a:r>
              <a:rPr b="1" lang="en-US" sz="1800">
                <a:solidFill>
                  <a:srgbClr val="0066CC"/>
                </a:solidFill>
              </a:rPr>
              <a:t>fixed </a:t>
            </a:r>
            <a:r>
              <a:rPr lang="en-US" sz="1800"/>
              <a:t>според мястото му при скролиране - като стигне до ръба, остава там, за да е видим</a:t>
            </a:r>
            <a:endParaRPr sz="1800"/>
          </a:p>
          <a:p>
            <a:pPr indent="-365760" lvl="1" marL="88773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170"/>
              <a:buFont typeface="Noto Sans Symbols"/>
              <a:buNone/>
            </a:pPr>
            <a:r>
              <a:t/>
            </a:r>
            <a:endParaRPr sz="1800"/>
          </a:p>
          <a:p>
            <a:pPr indent="-438150" lvl="1" marL="8890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t/>
            </a:r>
            <a:endParaRPr b="1" sz="1800">
              <a:solidFill>
                <a:srgbClr val="0066CC"/>
              </a:solidFill>
            </a:endParaRPr>
          </a:p>
          <a:p>
            <a:pPr indent="-438150" lvl="1" marL="889000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Calibri"/>
              <a:buNone/>
            </a:pPr>
            <a:r>
              <a:t/>
            </a:r>
            <a:endParaRPr b="1" sz="180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/>
          <p:nvPr>
            <p:ph type="title"/>
          </p:nvPr>
        </p:nvSpPr>
        <p:spPr>
          <a:xfrm>
            <a:off x="683568" y="0"/>
            <a:ext cx="7189787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CSS aтрибут </a:t>
            </a:r>
            <a:r>
              <a:rPr lang="en-US" sz="2800">
                <a:solidFill>
                  <a:srgbClr val="0066CC"/>
                </a:solidFill>
              </a:rPr>
              <a:t>visibility</a:t>
            </a:r>
            <a:endParaRPr/>
          </a:p>
        </p:txBody>
      </p:sp>
      <p:sp>
        <p:nvSpPr>
          <p:cNvPr id="436" name="Google Shape;436;p57"/>
          <p:cNvSpPr txBox="1"/>
          <p:nvPr>
            <p:ph idx="4294967295" type="body"/>
          </p:nvPr>
        </p:nvSpPr>
        <p:spPr>
          <a:xfrm>
            <a:off x="467544" y="843558"/>
            <a:ext cx="8352928" cy="3816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6088" lvl="0" marL="44608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■"/>
            </a:pPr>
            <a:r>
              <a:rPr lang="en-US" sz="2400">
                <a:solidFill>
                  <a:srgbClr val="CC9900"/>
                </a:solidFill>
              </a:rPr>
              <a:t>приложение:</a:t>
            </a:r>
            <a:br>
              <a:rPr lang="en-US" sz="2400">
                <a:solidFill>
                  <a:srgbClr val="CC99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позволява да се укаже дали елемента да бъде видим или не. </a:t>
            </a:r>
            <a:endParaRPr/>
          </a:p>
          <a:p>
            <a:pPr indent="-339408" lvl="0" marL="446088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CC9900"/>
              </a:buClr>
              <a:buSzPts val="1680"/>
              <a:buNone/>
            </a:pPr>
            <a:r>
              <a:t/>
            </a:r>
            <a:endParaRPr sz="2400"/>
          </a:p>
          <a:p>
            <a:pPr indent="-446088" lvl="0" marL="446088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CC9900"/>
              </a:buClr>
              <a:buSzPts val="1400"/>
              <a:buFont typeface="Noto Sans Symbols"/>
              <a:buChar char="■"/>
            </a:pPr>
            <a:r>
              <a:rPr lang="en-US" sz="2000">
                <a:solidFill>
                  <a:srgbClr val="CC9900"/>
                </a:solidFill>
              </a:rPr>
              <a:t>възможни стойности:</a:t>
            </a:r>
            <a:endParaRPr/>
          </a:p>
          <a:p>
            <a:pPr indent="-439738" lvl="1" marL="887413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lang="en-US" sz="2000">
                <a:solidFill>
                  <a:srgbClr val="0066CC"/>
                </a:solidFill>
              </a:rPr>
              <a:t>visible</a:t>
            </a:r>
            <a:r>
              <a:rPr lang="en-US" sz="2000"/>
              <a:t> – елемента е видим (стойност по подразбиране)</a:t>
            </a:r>
            <a:endParaRPr/>
          </a:p>
          <a:p>
            <a:pPr indent="-439738" lvl="1" marL="887413" rtl="0" algn="l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rgbClr val="999933"/>
              </a:buClr>
              <a:buSzPts val="1300"/>
              <a:buFont typeface="Noto Sans Symbols"/>
              <a:buChar char="⚪"/>
            </a:pPr>
            <a:r>
              <a:rPr b="1" lang="en-US" sz="2000">
                <a:solidFill>
                  <a:srgbClr val="0066CC"/>
                </a:solidFill>
              </a:rPr>
              <a:t>hidden </a:t>
            </a:r>
            <a:r>
              <a:rPr lang="en-US" sz="2000"/>
              <a:t>– елемента е невидим; </a:t>
            </a:r>
            <a:r>
              <a:rPr lang="en-US" sz="2000">
                <a:solidFill>
                  <a:srgbClr val="000000"/>
                </a:solidFill>
              </a:rPr>
              <a:t>За разлика от атрибута </a:t>
            </a:r>
            <a:r>
              <a:rPr lang="en-US" sz="2000">
                <a:solidFill>
                  <a:srgbClr val="0066CC"/>
                </a:solidFill>
              </a:rPr>
              <a:t>display: none</a:t>
            </a:r>
            <a:r>
              <a:rPr lang="en-US" sz="2000">
                <a:solidFill>
                  <a:srgbClr val="000000"/>
                </a:solidFill>
              </a:rPr>
              <a:t>, при </a:t>
            </a:r>
            <a:r>
              <a:rPr lang="en-US" sz="2000">
                <a:solidFill>
                  <a:srgbClr val="0066CC"/>
                </a:solidFill>
              </a:rPr>
              <a:t>visibility: hidden</a:t>
            </a:r>
            <a:r>
              <a:rPr lang="en-US" sz="2000">
                <a:solidFill>
                  <a:srgbClr val="000000"/>
                </a:solidFill>
              </a:rPr>
              <a:t> макар че елемента се скрива, мястото което трябва да заеме се запазва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/>
          <p:nvPr>
            <p:ph type="title"/>
          </p:nvPr>
        </p:nvSpPr>
        <p:spPr>
          <a:xfrm>
            <a:off x="467544" y="123478"/>
            <a:ext cx="8229600" cy="579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Справочници за CSS</a:t>
            </a:r>
            <a:endParaRPr/>
          </a:p>
        </p:txBody>
      </p:sp>
      <p:sp>
        <p:nvSpPr>
          <p:cNvPr id="442" name="Google Shape;442;p58"/>
          <p:cNvSpPr txBox="1"/>
          <p:nvPr>
            <p:ph idx="1" type="body"/>
          </p:nvPr>
        </p:nvSpPr>
        <p:spPr>
          <a:xfrm>
            <a:off x="611560" y="915566"/>
            <a:ext cx="8280920" cy="3636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3"/>
              </a:rPr>
              <a:t>https://www.w3schools.com/css/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/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–"/>
            </a:pPr>
            <a:r>
              <a:rPr i="1" lang="en-US" sz="2600" u="sng">
                <a:solidFill>
                  <a:schemeClr val="hlink"/>
                </a:solidFill>
                <a:hlinkClick r:id="rId4"/>
              </a:rPr>
              <a:t>https://css.w3schools.bg/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 i="1" sz="2600">
              <a:solidFill>
                <a:schemeClr val="hlink"/>
              </a:solidFill>
            </a:endParaRPr>
          </a:p>
          <a:p>
            <a:pPr indent="-285750" lvl="1" marL="74295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–"/>
            </a:pPr>
            <a:r>
              <a:rPr i="1" lang="en-US" sz="2600" u="sng">
                <a:solidFill>
                  <a:schemeClr val="hlink"/>
                </a:solidFill>
                <a:hlinkClick r:id="rId5"/>
              </a:rPr>
              <a:t>http://www.parvisait.com/css-introduction.html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 i="1" sz="2600">
              <a:solidFill>
                <a:schemeClr val="hlink"/>
              </a:solidFill>
            </a:endParaRPr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6"/>
              </a:rPr>
              <a:t>https://www.tutorialspoint.com/css/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7"/>
              </a:rPr>
              <a:t>https://htmlcheatsheet.com/css/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8"/>
              </a:rPr>
              <a:t>https://cssreference.io/box-model/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9"/>
              </a:rPr>
              <a:t>https://css3clickchart.com/</a:t>
            </a:r>
            <a:r>
              <a:rPr i="1" lang="en-US" sz="2600">
                <a:solidFill>
                  <a:schemeClr val="hlink"/>
                </a:solidFill>
              </a:rPr>
              <a:t> </a:t>
            </a:r>
            <a:endParaRPr/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10"/>
              </a:rPr>
              <a:t>https://learn-the-web.../css-layout-cheat-sheet/</a:t>
            </a:r>
            <a:endParaRPr i="1" sz="2600">
              <a:solidFill>
                <a:schemeClr val="hlink"/>
              </a:solidFill>
            </a:endParaRPr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chemeClr val="hlink"/>
              </a:buClr>
              <a:buSzPct val="100000"/>
              <a:buChar char="•"/>
            </a:pPr>
            <a:r>
              <a:rPr i="1" lang="en-US" sz="2600" u="sng">
                <a:solidFill>
                  <a:schemeClr val="hlink"/>
                </a:solidFill>
                <a:hlinkClick r:id="rId11"/>
              </a:rPr>
              <a:t>CSS Validator</a:t>
            </a:r>
            <a:r>
              <a:rPr i="1" lang="en-US" sz="2600">
                <a:solidFill>
                  <a:schemeClr val="hlink"/>
                </a:solidFill>
              </a:rPr>
              <a:t> (и </a:t>
            </a:r>
            <a:r>
              <a:rPr i="1" lang="en-US" sz="2600" u="sng">
                <a:solidFill>
                  <a:schemeClr val="hlink"/>
                </a:solidFill>
                <a:hlinkClick r:id="rId12"/>
              </a:rPr>
              <a:t>обяснение как работи</a:t>
            </a:r>
            <a:r>
              <a:rPr i="1" lang="en-US" sz="2600">
                <a:solidFill>
                  <a:schemeClr val="hlink"/>
                </a:solidFill>
              </a:rPr>
              <a:t>) </a:t>
            </a:r>
            <a:endParaRPr i="1" sz="26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251520" y="11966"/>
            <a:ext cx="8229600" cy="3495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3. Структура на CSS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0" y="339502"/>
            <a:ext cx="9144000" cy="1728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</a:pPr>
            <a:r>
              <a:rPr lang="en-US" sz="2400">
                <a:solidFill>
                  <a:schemeClr val="accent5"/>
                </a:solidFill>
              </a:rPr>
              <a:t> </a:t>
            </a:r>
            <a:r>
              <a:rPr lang="en-US" sz="2000">
                <a:solidFill>
                  <a:schemeClr val="accent5"/>
                </a:solidFill>
              </a:rPr>
              <a:t>(Cascading Style Sheets) </a:t>
            </a:r>
            <a:r>
              <a:rPr lang="en-US" sz="2000"/>
              <a:t>е отделен език, който може да бъде използван за да се опише външния вид на HTML документ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За демонстрация: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66CC"/>
              </a:buClr>
              <a:buSzPts val="1800"/>
              <a:buChar char="–"/>
            </a:pPr>
            <a:r>
              <a:rPr lang="en-US" sz="1800" u="sng">
                <a:solidFill>
                  <a:srgbClr val="0066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http://csszengarden.com/</a:t>
            </a:r>
            <a:r>
              <a:rPr lang="en-US" sz="1800" u="sng">
                <a:solidFill>
                  <a:srgbClr val="0066CC"/>
                </a:solidFill>
              </a:rPr>
              <a:t> </a:t>
            </a:r>
            <a:endParaRPr sz="1800" u="sng">
              <a:solidFill>
                <a:srgbClr val="0066CC"/>
              </a:solidFill>
            </a:endParaRPr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0066CC"/>
              </a:buClr>
              <a:buSzPts val="1800"/>
              <a:buChar char="–"/>
            </a:pPr>
            <a:r>
              <a:rPr lang="en-US" sz="1800" u="sng">
                <a:solidFill>
                  <a:srgbClr val="0066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http://www.cssplay.co.uk/</a:t>
            </a:r>
            <a:r>
              <a:rPr lang="en-US" sz="1800" u="sng">
                <a:solidFill>
                  <a:srgbClr val="0066CC"/>
                </a:solidFill>
              </a:rPr>
              <a:t> </a:t>
            </a:r>
            <a:endParaRPr sz="1800"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22" name="Google Shape;122;p6"/>
          <p:cNvSpPr txBox="1"/>
          <p:nvPr/>
        </p:nvSpPr>
        <p:spPr>
          <a:xfrm>
            <a:off x="251520" y="2139702"/>
            <a:ext cx="3923928" cy="3003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селектор {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 атрибут1: стойност1;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 ...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 атрибутN: стойностN;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rgbClr val="0066CC"/>
              </a:buClr>
              <a:buSzPct val="100000"/>
              <a:buFont typeface="Noto Sans Symbols"/>
              <a:buNone/>
            </a:pPr>
            <a:r>
              <a:rPr b="1" i="0" lang="en-US" sz="24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селектор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указва елементите от HTML файла, за които ще се прилагат настройките</a:t>
            </a:r>
            <a:endParaRPr/>
          </a:p>
          <a:p>
            <a:pPr indent="-342900" lvl="0" marL="342900" marR="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4572000" y="1923678"/>
            <a:ext cx="4572000" cy="321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атрибут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име на съответната визуална настройка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стойност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нейната стойност за указаните елементи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h1 { 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color: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b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text-align: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; }</a:t>
            </a:r>
            <a:endParaRPr b="0" i="0" sz="1800" u="none" cap="none" strike="noStrike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Noto Sans Symbols"/>
              <a:buNone/>
            </a:pP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p   { 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border: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dotted green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b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padding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5px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b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background-color: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#ffff99</a:t>
            </a:r>
            <a:r>
              <a:rPr b="0" i="0" lang="en-US" sz="1800" u="none" cap="none" strike="noStrike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; }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"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409228"/>
            <a:ext cx="663014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4502696" y="2281436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Селектор по име на HTML елемент: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h2 {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font-style: italic;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color: blueviolet;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}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 p {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 font-style: italic;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}</a:t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107504" y="2499742"/>
            <a:ext cx="41044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Видове селектори: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- име на HTML елемент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- class селектор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- ID селектор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2195365" y="29468"/>
            <a:ext cx="461466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за създаване на CSS структура: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251520" y="267494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Свойства (properties) на шрифтовете: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- шрифт: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 p {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font-family: Tahoma, Verdana, sans-serif;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}</a:t>
            </a: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4139952" y="2311118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font-family: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font-size: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font-weight: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font-style: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text-align: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padding: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background-color: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25172" y="123478"/>
            <a:ext cx="9036496" cy="49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Употреба на CSS.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вградени (in-line) 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стилове - като използваме 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 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атрибута за конкретен HTML елемент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Inline Style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(вътре в (X)HTML елемент)</a:t>
            </a:r>
            <a:b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    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Намира се в самия маркер </a:t>
            </a:r>
            <a:endParaRPr/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Позволява допълнителен контрол върху оформлението на маркера.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Трябва да се използва пестеливо в самия маркер указваме :</a:t>
            </a:r>
            <a:endParaRPr/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&lt;маркер style="атрибут1: стойност1; ... </a:t>
            </a:r>
            <a:endParaRPr sz="20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                         атрибутN: стойностN;" &gt;</a:t>
            </a:r>
            <a:endParaRPr/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   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</a:t>
            </a:r>
            <a:r>
              <a:rPr lang="en-US" sz="20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&lt;p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"color:red"</a:t>
            </a: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20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 Текст в червен цвят </a:t>
            </a: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&lt;/p&gt;</a:t>
            </a:r>
            <a:endParaRPr sz="20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endParaRPr sz="20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66CC"/>
                </a:solidFill>
                <a:latin typeface="Calibri"/>
                <a:ea typeface="Calibri"/>
                <a:cs typeface="Calibri"/>
                <a:sym typeface="Calibri"/>
              </a:rPr>
              <a:t>&lt;p style="color: blue; text-align: center;"&gt;</a:t>
            </a:r>
            <a:endParaRPr sz="2000">
              <a:solidFill>
                <a:srgbClr val="0066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