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embeddedFontLst>
    <p:embeddedFont>
      <p:font typeface="Merriweather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6" roundtripDataSignature="AMtx7mgj9Sn9F0ffJ3mf6Vf2fBkvPQk3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83465BC-C245-4397-9C32-C6771484E3F4}">
  <a:tblStyle styleId="{C83465BC-C245-4397-9C32-C6771484E3F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MerriweatherSans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MerriweatherSans-italic.fntdata"/><Relationship Id="rId21" Type="http://schemas.openxmlformats.org/officeDocument/2006/relationships/slide" Target="slides/slide15.xml"/><Relationship Id="rId43" Type="http://schemas.openxmlformats.org/officeDocument/2006/relationships/font" Target="fonts/MerriweatherSans-bold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Merriweather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9" name="Google Shape;279;p29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5" name="Google Shape;285;p30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:notes"/>
          <p:cNvSpPr/>
          <p:nvPr>
            <p:ph idx="2" type="sldImg"/>
          </p:nvPr>
        </p:nvSpPr>
        <p:spPr>
          <a:xfrm>
            <a:off x="-17002125" y="-11796713"/>
            <a:ext cx="22205950" cy="1249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2" name="Google Shape;292;p31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:notes"/>
          <p:cNvSpPr/>
          <p:nvPr>
            <p:ph idx="2" type="sldImg"/>
          </p:nvPr>
        </p:nvSpPr>
        <p:spPr>
          <a:xfrm>
            <a:off x="-17002125" y="-11796713"/>
            <a:ext cx="22205950" cy="1249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9" name="Google Shape;299;p32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:notes"/>
          <p:cNvSpPr/>
          <p:nvPr>
            <p:ph idx="2" type="sldImg"/>
          </p:nvPr>
        </p:nvSpPr>
        <p:spPr>
          <a:xfrm>
            <a:off x="-17002125" y="-11796713"/>
            <a:ext cx="22205950" cy="1249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6" name="Google Shape;306;p33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:notes"/>
          <p:cNvSpPr/>
          <p:nvPr>
            <p:ph idx="2" type="sldImg"/>
          </p:nvPr>
        </p:nvSpPr>
        <p:spPr>
          <a:xfrm>
            <a:off x="-17002125" y="-11796713"/>
            <a:ext cx="22205950" cy="1249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3" name="Google Shape;313;p34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6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46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4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7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7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4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8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9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9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/>
          <p:nvPr>
            <p:ph type="title"/>
          </p:nvPr>
        </p:nvSpPr>
        <p:spPr>
          <a:xfrm>
            <a:off x="838201" y="960835"/>
            <a:ext cx="7083425" cy="1439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2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42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4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4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4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4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44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44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4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tutorials.bg/kursove/html-css-uroci/Vavedenie-v-HTML-10/html-tablitsi" TargetMode="External"/><Relationship Id="rId5" Type="http://schemas.openxmlformats.org/officeDocument/2006/relationships/hyperlink" Target="https://tutorials.bg/kursove/html-css-uroci/Vavedenie-v-HTML-10/dl-spisutsi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hyperlink" Target="https://youtu.be/2Viag0F9JL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computerhope.com/htmcolor.htm" TargetMode="External"/><Relationship Id="rId4" Type="http://schemas.openxmlformats.org/officeDocument/2006/relationships/hyperlink" Target="http://html-color-codes.info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hyperlink" Target="https://docs.google.com/document/d/1CaEkCTY2-On6IfZgwA-Sihle9-UueiTg/edit?usp=sharing&amp;ouid=105817558221445017879&amp;rtpof=true&amp;sd=true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w3schools.com/quiztest/quiztest.asp?qtest=HTML" TargetMode="External"/><Relationship Id="rId4" Type="http://schemas.openxmlformats.org/officeDocument/2006/relationships/hyperlink" Target="https://www.proprofs.com/quiz-school/quizshow.php?title=html-basics-quiz_1&amp;q=1" TargetMode="External"/><Relationship Id="rId5" Type="http://schemas.openxmlformats.org/officeDocument/2006/relationships/hyperlink" Target="http://www.proektomg.obrazovaniebg.com/IT/Informacionni%20Tehnologii%20-%20Feimova/Feimova_IT/test.ph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omputerhope.com/htmcolor.htm" TargetMode="External"/><Relationship Id="rId4" Type="http://schemas.openxmlformats.org/officeDocument/2006/relationships/hyperlink" Target="http://html-color-codes.info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12" y="0"/>
            <a:ext cx="91805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1619672" y="1657962"/>
            <a:ext cx="80237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3. Изграждане, тестване и публикуване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уеб сайт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67545" y="2612069"/>
            <a:ext cx="842493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13. Основи на HTML.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Тагове за таблици и списъци (упражнение)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721227" y="3867894"/>
            <a:ext cx="8172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Въведение в HTML 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https://tutorials.bg/kursove/html-css-uroci/Vavedenie-v-HTML-10/html-tablitsi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https://tutorials.bg/kursove/html-css-uroci/Vavedenie-v-HTML-10/dl-spisutsi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Таблица с една колона:</a:t>
            </a:r>
            <a:endParaRPr/>
          </a:p>
        </p:txBody>
      </p:sp>
      <p:sp>
        <p:nvSpPr>
          <p:cNvPr id="156" name="Google Shape;156;p10"/>
          <p:cNvSpPr txBox="1"/>
          <p:nvPr>
            <p:ph idx="2" type="body"/>
          </p:nvPr>
        </p:nvSpPr>
        <p:spPr>
          <a:xfrm>
            <a:off x="4854575" y="1485900"/>
            <a:ext cx="4038600" cy="308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55600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&lt;table&gt;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1&lt;/td&gt;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2&lt;/td&gt;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3&lt;/td&gt;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&lt;/table&gt;</a:t>
            </a:r>
            <a:endParaRPr/>
          </a:p>
        </p:txBody>
      </p:sp>
      <p:graphicFrame>
        <p:nvGraphicFramePr>
          <p:cNvPr id="157" name="Google Shape;157;p10"/>
          <p:cNvGraphicFramePr/>
          <p:nvPr/>
        </p:nvGraphicFramePr>
        <p:xfrm>
          <a:off x="1979613" y="2031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{C83465BC-C245-4397-9C32-C6771484E3F4}</a:tableStyleId>
              </a:tblPr>
              <a:tblGrid>
                <a:gridCol w="1250950"/>
              </a:tblGrid>
              <a:tr h="59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1</a:t>
                      </a:r>
                      <a:endParaRPr/>
                    </a:p>
                  </a:txBody>
                  <a:tcPr marT="34300" marB="34300" marR="91450" marL="9145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2</a:t>
                      </a:r>
                      <a:endParaRPr/>
                    </a:p>
                  </a:txBody>
                  <a:tcPr marT="34300" marB="34300" marR="91450" marL="9145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3</a:t>
                      </a:r>
                      <a:endParaRPr/>
                    </a:p>
                  </a:txBody>
                  <a:tcPr marT="34300" marB="34300" marR="91450" marL="9145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Таблица 2 х 2:</a:t>
            </a:r>
            <a:endParaRPr/>
          </a:p>
        </p:txBody>
      </p:sp>
      <p:sp>
        <p:nvSpPr>
          <p:cNvPr id="163" name="Google Shape;163;p11"/>
          <p:cNvSpPr txBox="1"/>
          <p:nvPr>
            <p:ph idx="2" type="body"/>
          </p:nvPr>
        </p:nvSpPr>
        <p:spPr>
          <a:xfrm>
            <a:off x="4854575" y="1485900"/>
            <a:ext cx="4038600" cy="308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55600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&lt;table&gt;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1&lt;/td&gt;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2&lt;/td&gt;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3&lt;/td&gt;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4&lt;/td&gt;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&lt;/table&gt;</a:t>
            </a:r>
            <a:endParaRPr/>
          </a:p>
        </p:txBody>
      </p:sp>
      <p:graphicFrame>
        <p:nvGraphicFramePr>
          <p:cNvPr id="164" name="Google Shape;164;p11"/>
          <p:cNvGraphicFramePr/>
          <p:nvPr/>
        </p:nvGraphicFramePr>
        <p:xfrm>
          <a:off x="1476375" y="21931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{C83465BC-C245-4397-9C32-C6771484E3F4}</a:tableStyleId>
              </a:tblPr>
              <a:tblGrid>
                <a:gridCol w="1250950"/>
                <a:gridCol w="1250950"/>
              </a:tblGrid>
              <a:tr h="59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1</a:t>
                      </a:r>
                      <a:endParaRPr/>
                    </a:p>
                  </a:txBody>
                  <a:tcPr marT="34300" marB="34300" marR="91450" marL="9145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2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3</a:t>
                      </a:r>
                      <a:endParaRPr/>
                    </a:p>
                  </a:txBody>
                  <a:tcPr marT="34300" marB="34300" marR="91450" marL="9145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4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Таблица с обединени колони:</a:t>
            </a:r>
            <a:endParaRPr/>
          </a:p>
        </p:txBody>
      </p:sp>
      <p:sp>
        <p:nvSpPr>
          <p:cNvPr id="170" name="Google Shape;170;p12"/>
          <p:cNvSpPr txBox="1"/>
          <p:nvPr>
            <p:ph idx="2" type="body"/>
          </p:nvPr>
        </p:nvSpPr>
        <p:spPr>
          <a:xfrm>
            <a:off x="4854575" y="1485900"/>
            <a:ext cx="4038600" cy="308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55600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&lt;table&gt;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 colspan=“2”&gt;</a:t>
            </a:r>
            <a:endParaRPr b="1" sz="2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клетка 1</a:t>
            </a:r>
            <a:endParaRPr b="1" sz="2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2&lt;/td&gt;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3&lt;/td&gt;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&lt;/table&gt;</a:t>
            </a:r>
            <a:endParaRPr/>
          </a:p>
        </p:txBody>
      </p:sp>
      <p:graphicFrame>
        <p:nvGraphicFramePr>
          <p:cNvPr id="171" name="Google Shape;171;p12"/>
          <p:cNvGraphicFramePr/>
          <p:nvPr/>
        </p:nvGraphicFramePr>
        <p:xfrm>
          <a:off x="1476375" y="21931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{C83465BC-C245-4397-9C32-C6771484E3F4}</a:tableStyleId>
              </a:tblPr>
              <a:tblGrid>
                <a:gridCol w="1250950"/>
                <a:gridCol w="1250950"/>
              </a:tblGrid>
              <a:tr h="5941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1</a:t>
                      </a:r>
                      <a:endParaRPr/>
                    </a:p>
                  </a:txBody>
                  <a:tcPr marT="34300" marB="34300" marR="91450" marL="9145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9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2</a:t>
                      </a:r>
                      <a:endParaRPr/>
                    </a:p>
                  </a:txBody>
                  <a:tcPr marT="34300" marB="34300" marR="91450" marL="9145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3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Таблица с обединени редове:</a:t>
            </a:r>
            <a:endParaRPr/>
          </a:p>
        </p:txBody>
      </p:sp>
      <p:sp>
        <p:nvSpPr>
          <p:cNvPr id="177" name="Google Shape;177;p13"/>
          <p:cNvSpPr txBox="1"/>
          <p:nvPr>
            <p:ph idx="2" type="body"/>
          </p:nvPr>
        </p:nvSpPr>
        <p:spPr>
          <a:xfrm>
            <a:off x="4376475" y="1518875"/>
            <a:ext cx="4624800" cy="30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55600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&lt;table&gt;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 rowspan=“2”&gt;</a:t>
            </a:r>
            <a:endParaRPr b="1" sz="2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клетка 1</a:t>
            </a:r>
            <a:endParaRPr b="1" sz="2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2&lt;/td&gt;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3&lt;/td&gt;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&lt;/table&gt;</a:t>
            </a:r>
            <a:endParaRPr/>
          </a:p>
        </p:txBody>
      </p:sp>
      <p:graphicFrame>
        <p:nvGraphicFramePr>
          <p:cNvPr id="178" name="Google Shape;178;p13"/>
          <p:cNvGraphicFramePr/>
          <p:nvPr/>
        </p:nvGraphicFramePr>
        <p:xfrm>
          <a:off x="1476375" y="21931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{C83465BC-C245-4397-9C32-C6771484E3F4}</a:tableStyleId>
              </a:tblPr>
              <a:tblGrid>
                <a:gridCol w="1250950"/>
                <a:gridCol w="1250950"/>
              </a:tblGrid>
              <a:tr h="5941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1</a:t>
                      </a:r>
                      <a:endParaRPr/>
                    </a:p>
                  </a:txBody>
                  <a:tcPr marT="34300" marB="34300" marR="91450" marL="9145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2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>
                        <a:alpha val="49803"/>
                      </a:srgbClr>
                    </a:solidFill>
                  </a:tcPr>
                </a:tc>
              </a:tr>
              <a:tr h="5941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3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>
                        <a:alpha val="49803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Сложна таблица:</a:t>
            </a:r>
            <a:endParaRPr/>
          </a:p>
        </p:txBody>
      </p:sp>
      <p:sp>
        <p:nvSpPr>
          <p:cNvPr id="184" name="Google Shape;184;p14"/>
          <p:cNvSpPr txBox="1"/>
          <p:nvPr>
            <p:ph idx="2" type="body"/>
          </p:nvPr>
        </p:nvSpPr>
        <p:spPr>
          <a:xfrm>
            <a:off x="4401650" y="1059575"/>
            <a:ext cx="4563600" cy="3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61620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&lt;table&gt;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 rowspan=“3”&gt;клетка 1&lt;/td&gt;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 colspan="2"&gt;клетка 2&lt;/td&gt;</a:t>
            </a:r>
            <a:endParaRPr b="1" sz="1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 rowspan=“3”&gt;клетка 3&lt;/td&gt;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4&lt;/td&gt;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5&lt;/td&gt;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 colspan="2"&gt;клетка 6&lt;/td&gt;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&lt;/table&gt;</a:t>
            </a:r>
            <a:endParaRPr/>
          </a:p>
        </p:txBody>
      </p:sp>
      <p:graphicFrame>
        <p:nvGraphicFramePr>
          <p:cNvPr id="185" name="Google Shape;185;p14"/>
          <p:cNvGraphicFramePr/>
          <p:nvPr/>
        </p:nvGraphicFramePr>
        <p:xfrm>
          <a:off x="179512" y="22117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{C83465BC-C245-4397-9C32-C6771484E3F4}</a:tableStyleId>
              </a:tblPr>
              <a:tblGrid>
                <a:gridCol w="1020525"/>
                <a:gridCol w="1020525"/>
                <a:gridCol w="1019050"/>
                <a:gridCol w="1020525"/>
              </a:tblGrid>
              <a:tr h="4322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1</a:t>
                      </a:r>
                      <a:endParaRPr/>
                    </a:p>
                  </a:txBody>
                  <a:tcPr marT="34300" marB="34300" marR="91450" marL="9145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>
                        <a:alpha val="4980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2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>
                        <a:alpha val="49803"/>
                      </a:srgbClr>
                    </a:solidFill>
                  </a:tcPr>
                </a:tc>
                <a:tc h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3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>
                        <a:alpha val="49803"/>
                      </a:srgbClr>
                    </a:solidFill>
                  </a:tcPr>
                </a:tc>
              </a:tr>
              <a:tr h="432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4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5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>
                        <a:alpha val="49803"/>
                      </a:srgbClr>
                    </a:solidFill>
                  </a:tcPr>
                </a:tc>
                <a:tc vMerge="1"/>
              </a:tr>
              <a:tr h="4322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6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>
                        <a:alpha val="49803"/>
                      </a:srgbClr>
                    </a:solidFill>
                  </a:tcPr>
                </a:tc>
                <a:tc h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>
            <p:ph type="title"/>
          </p:nvPr>
        </p:nvSpPr>
        <p:spPr>
          <a:xfrm>
            <a:off x="931864" y="72629"/>
            <a:ext cx="7312025" cy="105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Указване на размера на таблици</a:t>
            </a:r>
            <a:endParaRPr/>
          </a:p>
        </p:txBody>
      </p:sp>
      <p:sp>
        <p:nvSpPr>
          <p:cNvPr id="191" name="Google Shape;191;p15"/>
          <p:cNvSpPr txBox="1"/>
          <p:nvPr>
            <p:ph idx="1" type="body"/>
          </p:nvPr>
        </p:nvSpPr>
        <p:spPr>
          <a:xfrm>
            <a:off x="949325" y="1485900"/>
            <a:ext cx="7943850" cy="3462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lnSpcReduction="10000"/>
          </a:bodyPr>
          <a:lstStyle/>
          <a:p>
            <a:pPr indent="-127000" lvl="0" marL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По принцип таблиците и клетките в тях се разширяват автоматично по широчина и височина, така че да поемат съдържащите ги елементи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0" lvl="0" marL="88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127000" lvl="0" marL="88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Атрибути за явно задаване на размера на таблици:</a:t>
            </a:r>
            <a:endParaRPr/>
          </a:p>
          <a:p>
            <a:pPr indent="-127000" lvl="0" marL="88900" rtl="0" algn="l">
              <a:spcBef>
                <a:spcPts val="400"/>
              </a:spcBef>
              <a:spcAft>
                <a:spcPts val="0"/>
              </a:spcAft>
              <a:buClr>
                <a:srgbClr val="CC9900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rgbClr val="CC9900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широчина</a:t>
            </a:r>
            <a:r>
              <a:rPr lang="en-US" sz="2000">
                <a:solidFill>
                  <a:srgbClr val="CC9900"/>
                </a:solidFill>
              </a:rPr>
              <a:t> width=</a:t>
            </a:r>
            <a:r>
              <a:rPr i="1" lang="en-US" sz="2000">
                <a:solidFill>
                  <a:srgbClr val="CC9900"/>
                </a:solidFill>
              </a:rPr>
              <a:t>пиксели</a:t>
            </a:r>
            <a:r>
              <a:rPr lang="en-US" sz="2000">
                <a:solidFill>
                  <a:srgbClr val="CC9900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или</a:t>
            </a:r>
            <a:r>
              <a:rPr lang="en-US" sz="2000">
                <a:solidFill>
                  <a:srgbClr val="CC9900"/>
                </a:solidFill>
              </a:rPr>
              <a:t> </a:t>
            </a:r>
            <a:r>
              <a:rPr i="1" lang="en-US" sz="2000">
                <a:solidFill>
                  <a:srgbClr val="CC9900"/>
                </a:solidFill>
              </a:rPr>
              <a:t>проценти</a:t>
            </a:r>
            <a:r>
              <a:rPr lang="en-US" sz="2000">
                <a:solidFill>
                  <a:srgbClr val="CC9900"/>
                </a:solidFill>
              </a:rPr>
              <a:t>%</a:t>
            </a:r>
            <a:endParaRPr/>
          </a:p>
          <a:p>
            <a:pPr indent="-127000" lvl="0" marL="88900" rtl="0" algn="l">
              <a:spcBef>
                <a:spcPts val="400"/>
              </a:spcBef>
              <a:spcAft>
                <a:spcPts val="0"/>
              </a:spcAft>
              <a:buClr>
                <a:srgbClr val="CC9900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rgbClr val="CC9900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височина</a:t>
            </a:r>
            <a:r>
              <a:rPr lang="en-US" sz="2000">
                <a:solidFill>
                  <a:srgbClr val="CC9900"/>
                </a:solidFill>
              </a:rPr>
              <a:t> height=</a:t>
            </a:r>
            <a:r>
              <a:rPr i="1" lang="en-US" sz="2000">
                <a:solidFill>
                  <a:srgbClr val="CC9900"/>
                </a:solidFill>
              </a:rPr>
              <a:t>пиксели</a:t>
            </a:r>
            <a:r>
              <a:rPr lang="en-US" sz="2000">
                <a:solidFill>
                  <a:srgbClr val="CC9900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или</a:t>
            </a:r>
            <a:r>
              <a:rPr lang="en-US" sz="2000">
                <a:solidFill>
                  <a:srgbClr val="CC9900"/>
                </a:solidFill>
              </a:rPr>
              <a:t> </a:t>
            </a:r>
            <a:r>
              <a:rPr i="1" lang="en-US" sz="2000">
                <a:solidFill>
                  <a:srgbClr val="CC9900"/>
                </a:solidFill>
              </a:rPr>
              <a:t>проценти</a:t>
            </a:r>
            <a:r>
              <a:rPr lang="en-US" sz="2000">
                <a:solidFill>
                  <a:srgbClr val="CC9900"/>
                </a:solidFill>
              </a:rPr>
              <a:t>%</a:t>
            </a:r>
            <a:endParaRPr/>
          </a:p>
          <a:p>
            <a:pPr indent="0" lvl="0" marL="88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rgbClr val="CC9900"/>
              </a:solidFill>
            </a:endParaRPr>
          </a:p>
          <a:p>
            <a:pPr indent="-127000" lvl="0" marL="88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Пример </a:t>
            </a:r>
            <a:endParaRPr/>
          </a:p>
          <a:p>
            <a:pPr indent="-127000" lvl="0" marL="88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    </a:t>
            </a:r>
            <a:r>
              <a:rPr lang="en-US" sz="2000">
                <a:solidFill>
                  <a:srgbClr val="808000"/>
                </a:solidFill>
              </a:rPr>
              <a:t>&lt;table width=100%&gt; </a:t>
            </a:r>
            <a:r>
              <a:rPr lang="en-US" sz="2000">
                <a:solidFill>
                  <a:schemeClr val="dk1"/>
                </a:solidFill>
              </a:rPr>
              <a:t>- таблицата ще заема цялата широчина</a:t>
            </a:r>
            <a:endParaRPr sz="2000">
              <a:solidFill>
                <a:srgbClr val="808000"/>
              </a:solidFill>
            </a:endParaRPr>
          </a:p>
          <a:p>
            <a:pPr indent="-127000" lvl="0" marL="88900" rtl="0" algn="l">
              <a:spcBef>
                <a:spcPts val="400"/>
              </a:spcBef>
              <a:spcAft>
                <a:spcPts val="0"/>
              </a:spcAft>
              <a:buClr>
                <a:srgbClr val="808000"/>
              </a:buClr>
              <a:buSzPts val="2000"/>
              <a:buChar char="•"/>
            </a:pPr>
            <a:r>
              <a:rPr lang="en-US" sz="2000">
                <a:solidFill>
                  <a:srgbClr val="808000"/>
                </a:solidFill>
              </a:rPr>
              <a:t>    &lt;td width = 300 height=200&gt; </a:t>
            </a:r>
            <a:r>
              <a:rPr lang="en-US" sz="2000">
                <a:solidFill>
                  <a:schemeClr val="dk1"/>
                </a:solidFill>
              </a:rPr>
              <a:t>- клетката ще е 300 х 200 пиксела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type="title"/>
          </p:nvPr>
        </p:nvSpPr>
        <p:spPr>
          <a:xfrm>
            <a:off x="931864" y="72629"/>
            <a:ext cx="7312025" cy="105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/>
              <a:t>Подравняване на таблици и клетки</a:t>
            </a:r>
            <a:endParaRPr/>
          </a:p>
        </p:txBody>
      </p:sp>
      <p:sp>
        <p:nvSpPr>
          <p:cNvPr id="197" name="Google Shape;197;p16"/>
          <p:cNvSpPr txBox="1"/>
          <p:nvPr>
            <p:ph idx="1" type="body"/>
          </p:nvPr>
        </p:nvSpPr>
        <p:spPr>
          <a:xfrm>
            <a:off x="752475" y="1485900"/>
            <a:ext cx="8293100" cy="3462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92500" lnSpcReduction="10000"/>
          </a:bodyPr>
          <a:lstStyle/>
          <a:p>
            <a:pPr indent="-140970" lvl="0" marL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solidFill>
                  <a:schemeClr val="dk1"/>
                </a:solidFill>
              </a:rPr>
              <a:t>Атрибут за хоризонтално равнение на таблица и клетки:</a:t>
            </a:r>
            <a:endParaRPr/>
          </a:p>
          <a:p>
            <a:pPr indent="-140970" lvl="0" marL="88900" rtl="0" algn="l">
              <a:spcBef>
                <a:spcPts val="444"/>
              </a:spcBef>
              <a:spcAft>
                <a:spcPts val="0"/>
              </a:spcAft>
              <a:buClr>
                <a:srgbClr val="CC9900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rgbClr val="CC9900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ляво, център, дясно</a:t>
            </a:r>
            <a:r>
              <a:rPr lang="en-US" sz="2400">
                <a:solidFill>
                  <a:srgbClr val="CC9900"/>
                </a:solidFill>
              </a:rPr>
              <a:t> align=left </a:t>
            </a:r>
            <a:r>
              <a:rPr lang="en-US" sz="2400">
                <a:solidFill>
                  <a:schemeClr val="dk1"/>
                </a:solidFill>
              </a:rPr>
              <a:t>или</a:t>
            </a:r>
            <a:r>
              <a:rPr lang="en-US" sz="2400">
                <a:solidFill>
                  <a:srgbClr val="CC9900"/>
                </a:solidFill>
              </a:rPr>
              <a:t> center </a:t>
            </a:r>
            <a:r>
              <a:rPr lang="en-US" sz="2400">
                <a:solidFill>
                  <a:schemeClr val="dk1"/>
                </a:solidFill>
              </a:rPr>
              <a:t>или</a:t>
            </a:r>
            <a:r>
              <a:rPr lang="en-US" sz="2400">
                <a:solidFill>
                  <a:srgbClr val="CC9900"/>
                </a:solidFill>
              </a:rPr>
              <a:t> right</a:t>
            </a:r>
            <a:endParaRPr/>
          </a:p>
          <a:p>
            <a:pPr indent="0" lvl="0" marL="88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rgbClr val="CC9900"/>
              </a:solidFill>
            </a:endParaRPr>
          </a:p>
          <a:p>
            <a:pPr indent="-140970" lvl="0" marL="88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solidFill>
                  <a:schemeClr val="dk1"/>
                </a:solidFill>
              </a:rPr>
              <a:t>Атрибут за вертикално равнение на клетки:</a:t>
            </a:r>
            <a:endParaRPr/>
          </a:p>
          <a:p>
            <a:pPr indent="-140970" lvl="0" marL="88900" rtl="0" algn="l">
              <a:spcBef>
                <a:spcPts val="444"/>
              </a:spcBef>
              <a:spcAft>
                <a:spcPts val="0"/>
              </a:spcAft>
              <a:buClr>
                <a:srgbClr val="CC9900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rgbClr val="CC9900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горе, среда, долу</a:t>
            </a:r>
            <a:r>
              <a:rPr lang="en-US" sz="2400">
                <a:solidFill>
                  <a:srgbClr val="CC9900"/>
                </a:solidFill>
              </a:rPr>
              <a:t> valign=top </a:t>
            </a:r>
            <a:r>
              <a:rPr lang="en-US" sz="2400">
                <a:solidFill>
                  <a:schemeClr val="dk1"/>
                </a:solidFill>
              </a:rPr>
              <a:t>или</a:t>
            </a:r>
            <a:r>
              <a:rPr lang="en-US" sz="2400">
                <a:solidFill>
                  <a:srgbClr val="CC9900"/>
                </a:solidFill>
              </a:rPr>
              <a:t> middle </a:t>
            </a:r>
            <a:r>
              <a:rPr lang="en-US" sz="2400">
                <a:solidFill>
                  <a:schemeClr val="dk1"/>
                </a:solidFill>
              </a:rPr>
              <a:t>или</a:t>
            </a:r>
            <a:r>
              <a:rPr lang="en-US" sz="2400">
                <a:solidFill>
                  <a:srgbClr val="CC9900"/>
                </a:solidFill>
              </a:rPr>
              <a:t> bottom</a:t>
            </a:r>
            <a:endParaRPr/>
          </a:p>
          <a:p>
            <a:pPr indent="0" lvl="0" marL="88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140970" lvl="0" marL="88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solidFill>
                  <a:schemeClr val="dk1"/>
                </a:solidFill>
              </a:rPr>
              <a:t>Пример </a:t>
            </a:r>
            <a:endParaRPr/>
          </a:p>
          <a:p>
            <a:pPr indent="-140970" lvl="0" marL="88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solidFill>
                  <a:schemeClr val="dk1"/>
                </a:solidFill>
              </a:rPr>
              <a:t>    </a:t>
            </a:r>
            <a:r>
              <a:rPr lang="en-US" sz="2400">
                <a:solidFill>
                  <a:srgbClr val="808000"/>
                </a:solidFill>
              </a:rPr>
              <a:t>&lt;table align=center&gt; </a:t>
            </a:r>
            <a:r>
              <a:rPr lang="en-US" sz="2400">
                <a:solidFill>
                  <a:schemeClr val="dk1"/>
                </a:solidFill>
              </a:rPr>
              <a:t>- центрира таблицата</a:t>
            </a:r>
            <a:endParaRPr sz="2400">
              <a:solidFill>
                <a:srgbClr val="808000"/>
              </a:solidFill>
            </a:endParaRPr>
          </a:p>
          <a:p>
            <a:pPr indent="-140970" lvl="0" marL="88900" rtl="0" algn="l">
              <a:spcBef>
                <a:spcPts val="444"/>
              </a:spcBef>
              <a:spcAft>
                <a:spcPts val="0"/>
              </a:spcAft>
              <a:buClr>
                <a:srgbClr val="808000"/>
              </a:buClr>
              <a:buSzPct val="100000"/>
              <a:buChar char="•"/>
            </a:pPr>
            <a:r>
              <a:rPr lang="en-US" sz="2400">
                <a:solidFill>
                  <a:srgbClr val="808000"/>
                </a:solidFill>
              </a:rPr>
              <a:t>    &lt;td align=center valign=middle&gt; </a:t>
            </a:r>
            <a:r>
              <a:rPr lang="en-US" sz="2400">
                <a:solidFill>
                  <a:schemeClr val="dk1"/>
                </a:solidFill>
              </a:rPr>
              <a:t>- центрира съдърж.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>
            <p:ph type="title"/>
          </p:nvPr>
        </p:nvSpPr>
        <p:spPr>
          <a:xfrm>
            <a:off x="931864" y="72629"/>
            <a:ext cx="7312025" cy="105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/>
              <a:t>Допълнително форматиране</a:t>
            </a:r>
            <a:endParaRPr/>
          </a:p>
        </p:txBody>
      </p:sp>
      <p:sp>
        <p:nvSpPr>
          <p:cNvPr id="203" name="Google Shape;203;p17"/>
          <p:cNvSpPr txBox="1"/>
          <p:nvPr>
            <p:ph idx="1" type="body"/>
          </p:nvPr>
        </p:nvSpPr>
        <p:spPr>
          <a:xfrm>
            <a:off x="949326" y="1485900"/>
            <a:ext cx="7870825" cy="3462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92500" lnSpcReduction="10000"/>
          </a:bodyPr>
          <a:lstStyle/>
          <a:p>
            <a:pPr indent="-140970" lvl="0" marL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</a:rPr>
              <a:t> Дебелина на рамката: </a:t>
            </a:r>
            <a:r>
              <a:rPr lang="en-US" sz="2400">
                <a:solidFill>
                  <a:srgbClr val="CC9900"/>
                </a:solidFill>
              </a:rPr>
              <a:t>border=</a:t>
            </a:r>
            <a:r>
              <a:rPr i="1" lang="en-US" sz="2400">
                <a:solidFill>
                  <a:srgbClr val="CC9900"/>
                </a:solidFill>
              </a:rPr>
              <a:t>пиксели</a:t>
            </a:r>
            <a:endParaRPr/>
          </a:p>
          <a:p>
            <a:pPr indent="-140970" lvl="0" marL="88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</a:rPr>
              <a:t> Разстояние между клетките: </a:t>
            </a:r>
            <a:r>
              <a:rPr lang="en-US" sz="2400">
                <a:solidFill>
                  <a:srgbClr val="CC9900"/>
                </a:solidFill>
              </a:rPr>
              <a:t>cellspacing=</a:t>
            </a:r>
            <a:r>
              <a:rPr i="1" lang="en-US" sz="2400">
                <a:solidFill>
                  <a:srgbClr val="CC9900"/>
                </a:solidFill>
              </a:rPr>
              <a:t>пиксели</a:t>
            </a:r>
            <a:endParaRPr/>
          </a:p>
          <a:p>
            <a:pPr indent="-140970" lvl="0" marL="88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</a:rPr>
              <a:t> Разстояние до рамката: </a:t>
            </a:r>
            <a:r>
              <a:rPr lang="en-US" sz="2400">
                <a:solidFill>
                  <a:srgbClr val="CC9900"/>
                </a:solidFill>
              </a:rPr>
              <a:t>cellpadding=</a:t>
            </a:r>
            <a:r>
              <a:rPr i="1" lang="en-US" sz="2400">
                <a:solidFill>
                  <a:srgbClr val="CC9900"/>
                </a:solidFill>
              </a:rPr>
              <a:t>пиксели</a:t>
            </a:r>
            <a:endParaRPr/>
          </a:p>
          <a:p>
            <a:pPr indent="-140970" lvl="0" marL="88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solidFill>
                  <a:schemeClr val="dk1"/>
                </a:solidFill>
              </a:rPr>
              <a:t>  </a:t>
            </a:r>
            <a:r>
              <a:rPr lang="en-US" sz="2400" u="sng">
                <a:solidFill>
                  <a:schemeClr val="dk1"/>
                </a:solidFill>
              </a:rPr>
              <a:t>(по-добре е да се задават с CSS)</a:t>
            </a:r>
            <a:endParaRPr i="1" sz="2400">
              <a:solidFill>
                <a:srgbClr val="CC9900"/>
              </a:solidFill>
            </a:endParaRPr>
          </a:p>
          <a:p>
            <a:pPr indent="0" lvl="0" marL="88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140970" lvl="0" marL="88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400">
                <a:solidFill>
                  <a:schemeClr val="dk1"/>
                </a:solidFill>
              </a:rPr>
              <a:t>Пример</a:t>
            </a:r>
            <a:r>
              <a:rPr lang="en-US" sz="2400">
                <a:solidFill>
                  <a:schemeClr val="dk1"/>
                </a:solidFill>
              </a:rPr>
              <a:t> </a:t>
            </a:r>
            <a:endParaRPr/>
          </a:p>
          <a:p>
            <a:pPr indent="-140970" lvl="0" marL="88900" rtl="0" algn="l">
              <a:spcBef>
                <a:spcPts val="444"/>
              </a:spcBef>
              <a:spcAft>
                <a:spcPts val="0"/>
              </a:spcAft>
              <a:buClr>
                <a:srgbClr val="808000"/>
              </a:buClr>
              <a:buSzPct val="100000"/>
              <a:buChar char="•"/>
            </a:pPr>
            <a:r>
              <a:rPr lang="en-US" sz="2400">
                <a:solidFill>
                  <a:srgbClr val="808000"/>
                </a:solidFill>
              </a:rPr>
              <a:t>&lt;table border=0 cellspacing=2 cellpading=10&gt; </a:t>
            </a:r>
            <a:r>
              <a:rPr lang="en-US" sz="2400">
                <a:solidFill>
                  <a:schemeClr val="dk1"/>
                </a:solidFill>
              </a:rPr>
              <a:t>- таблица без рамка, 2 пиксела между клетките и 10 от рамката до съдържанието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type="title"/>
          </p:nvPr>
        </p:nvSpPr>
        <p:spPr>
          <a:xfrm>
            <a:off x="931864" y="72629"/>
            <a:ext cx="7312025" cy="105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/>
              <a:t>Приложение на таблиците</a:t>
            </a:r>
            <a:endParaRPr/>
          </a:p>
        </p:txBody>
      </p:sp>
      <p:sp>
        <p:nvSpPr>
          <p:cNvPr id="209" name="Google Shape;209;p18"/>
          <p:cNvSpPr txBox="1"/>
          <p:nvPr>
            <p:ph idx="1" type="body"/>
          </p:nvPr>
        </p:nvSpPr>
        <p:spPr>
          <a:xfrm>
            <a:off x="949326" y="1485900"/>
            <a:ext cx="7870825" cy="3462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lnSpcReduction="10000"/>
          </a:bodyPr>
          <a:lstStyle/>
          <a:p>
            <a:pPr indent="-152400" lvl="0" marL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</a:rPr>
              <a:t> за представяне на таблична информация</a:t>
            </a:r>
            <a:endParaRPr/>
          </a:p>
          <a:p>
            <a:pPr indent="0" lvl="0" marL="88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152400" lvl="0" marL="88900" rtl="0" algn="l">
              <a:spcBef>
                <a:spcPts val="480"/>
              </a:spcBef>
              <a:spcAft>
                <a:spcPts val="0"/>
              </a:spcAft>
              <a:buClr>
                <a:srgbClr val="CC9900"/>
              </a:buClr>
              <a:buSzPts val="2400"/>
              <a:buChar char="•"/>
            </a:pPr>
            <a:r>
              <a:rPr lang="en-US" sz="2400">
                <a:solidFill>
                  <a:srgbClr val="CC9900"/>
                </a:solidFill>
              </a:rPr>
              <a:t>Остарели употреби на таблици:</a:t>
            </a:r>
            <a:endParaRPr/>
          </a:p>
          <a:p>
            <a:pPr indent="-152400" lvl="0" marL="88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</a:rPr>
              <a:t> за извеждане на текст в колони</a:t>
            </a:r>
            <a:endParaRPr/>
          </a:p>
          <a:p>
            <a:pPr indent="-152400" lvl="0" marL="88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</a:rPr>
              <a:t> определяне на структурата на страницата</a:t>
            </a:r>
            <a:endParaRPr/>
          </a:p>
          <a:p>
            <a:pPr indent="-152400" lvl="0" marL="88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</a:rPr>
              <a:t> за поставяне на рамка и фон на текста</a:t>
            </a:r>
            <a:endParaRPr/>
          </a:p>
          <a:p>
            <a:pPr indent="-152400" lvl="0" marL="88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</a:rPr>
              <a:t> за добавяне на вертикална линия</a:t>
            </a:r>
            <a:endParaRPr/>
          </a:p>
          <a:p>
            <a:pPr indent="-152400" lvl="0" marL="88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</a:rPr>
              <a:t> за центриране на текст хоризонтално и вертикално</a:t>
            </a:r>
            <a:endParaRPr i="1" sz="2400">
              <a:solidFill>
                <a:srgbClr val="CC99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/>
          <p:nvPr/>
        </p:nvSpPr>
        <p:spPr>
          <a:xfrm>
            <a:off x="0" y="51470"/>
            <a:ext cx="91360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1: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Създайте таблицата от изображението по-долу. Съхранете файла с име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table.html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215" name="Google Shape;2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2612" y="627534"/>
            <a:ext cx="3960440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/>
          <p:nvPr/>
        </p:nvSpPr>
        <p:spPr>
          <a:xfrm>
            <a:off x="114370" y="2037685"/>
            <a:ext cx="88501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2: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Създайте таблицата от изображението по-долу. Съхранете файла с име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table2.html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217" name="Google Shape;21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1124" y="2891760"/>
            <a:ext cx="6241711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 txBox="1"/>
          <p:nvPr/>
        </p:nvSpPr>
        <p:spPr>
          <a:xfrm>
            <a:off x="7956376" y="4538652"/>
            <a:ext cx="8862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Видео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4211960" y="-17328"/>
            <a:ext cx="49320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Линкове с цветови комбинации: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https://www.computerhope.com/htmcolor.htm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http://html-color-codes.info/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0" y="-25360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Примери: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​цветове в WEB страница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​подравняване на текст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971600" y="1131590"/>
            <a:ext cx="756084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&lt;!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DOCTYPE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9CDCFE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html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html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head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meta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9CDCFE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charset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</a:t>
            </a:r>
            <a:r>
              <a:rPr b="1" lang="en-US" sz="16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UTF-8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title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blue background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title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head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body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F4474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bgcolor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</a:t>
            </a:r>
            <a:r>
              <a:rPr b="1" lang="en-US" sz="16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"#A9F5F2"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Тази страница е със светло син цвят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F4474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align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= </a:t>
            </a:r>
            <a:r>
              <a:rPr b="1" lang="en-US" sz="16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"left"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"Текст" в ляво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F4474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align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= </a:t>
            </a:r>
            <a:r>
              <a:rPr b="1" lang="en-US" sz="16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"right"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"Текст" в дясно 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F4474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align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= </a:t>
            </a:r>
            <a:r>
              <a:rPr b="1" lang="en-US" sz="16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"center"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"Текст" в центъра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F4474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align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= </a:t>
            </a:r>
            <a:r>
              <a:rPr b="1" lang="en-US" sz="16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"justify"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Текстът е двустранно подравнен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body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html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/>
          <p:nvPr/>
        </p:nvSpPr>
        <p:spPr>
          <a:xfrm>
            <a:off x="139552" y="0"/>
            <a:ext cx="892899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3: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Създайте таблицата от изображението по-долу. Съхранете файла с име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table_klas.html 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Упътване: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За да направите таблицата трябва да използвате атрибутa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colspan, rowspan.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224" name="Google Shape;2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6" y="1563638"/>
            <a:ext cx="8731771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/>
          <p:nvPr/>
        </p:nvSpPr>
        <p:spPr>
          <a:xfrm>
            <a:off x="0" y="123478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Създаване на таблици с HTML. Атрибути на таговете &lt;table&gt;, &lt;tr&gt;, &lt;td&gt;. Colspan, rowspan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4: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Създайте таблицата от изображението по-долу. Съхранете файла с име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table_nhg.html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Упътване: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За да направите таблицата трябва да използвате атрибутите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colspan и rowspan.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230" name="Google Shape;2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56" y="1779662"/>
            <a:ext cx="8964488" cy="210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3204"/>
            <a:ext cx="4224169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0256" y="113204"/>
            <a:ext cx="4596303" cy="496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86" y="2211710"/>
            <a:ext cx="4354970" cy="16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 txBox="1"/>
          <p:nvPr/>
        </p:nvSpPr>
        <p:spPr>
          <a:xfrm>
            <a:off x="457375" y="4151828"/>
            <a:ext cx="3590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Ресурсен файл: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Карлово - таблица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 txBox="1"/>
          <p:nvPr/>
        </p:nvSpPr>
        <p:spPr>
          <a:xfrm>
            <a:off x="251520" y="162868"/>
            <a:ext cx="28861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Тагове за списъци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286986" y="624533"/>
            <a:ext cx="7584193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Подреден списък: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&lt;ol&gt;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&lt;li&gt;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Елемент 1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&lt;li&gt;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Елемент 1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&lt;li&gt;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Елемент 1 ​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&lt;/ol&gt;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 за подреден списък: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&lt;ol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type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="1"&gt;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Стойностите на атрибута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подредените списъци са 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type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=1 за списъци 1. 2. 3.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type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=a за списъци a. b. c.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type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=A за списъци A. B. C.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type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=i за списъци i. ii. iii.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type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=I за списъци I. II. III.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/>
          <p:nvPr/>
        </p:nvSpPr>
        <p:spPr>
          <a:xfrm>
            <a:off x="242412" y="339502"/>
            <a:ext cx="878497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Неподреден списък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​Неподреден е списъка, в който елементите не са номерирани чрез арабски цифри, римски цифри или букви. Тагът за такъв списък е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&lt;ul&gt;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&lt;li&gt;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Първи елемент от списъка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&lt;li&gt;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Втори елемент от списъка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&lt;li&gt;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Трети елемент от списъка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&lt;/ul&gt;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​Възможните стойности са три атрибута: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(запълнен кръг като този, който е по подразбиране)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(незапълнен кръг)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square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(запълнен квадрат).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 за неподреден списък с незапълнени кръгчета: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 type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="circle"&gt;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23478"/>
            <a:ext cx="4870286" cy="321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904" y="2427734"/>
            <a:ext cx="5325314" cy="2311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20"/>
            <a:ext cx="4410075" cy="267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26"/>
          <p:cNvCxnSpPr/>
          <p:nvPr/>
        </p:nvCxnSpPr>
        <p:spPr>
          <a:xfrm>
            <a:off x="4499992" y="5720"/>
            <a:ext cx="0" cy="3142094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2" name="Google Shape;26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8856" y="-10294"/>
            <a:ext cx="43815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416071"/>
            <a:ext cx="4499992" cy="168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1760" y="3867894"/>
            <a:ext cx="1457672" cy="107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66280" y="3606117"/>
            <a:ext cx="4495800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/>
          <p:nvPr/>
        </p:nvSpPr>
        <p:spPr>
          <a:xfrm>
            <a:off x="26328" y="370393"/>
            <a:ext cx="457200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Вложен списък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Ако желаете, можете да влагате един в друг списъци от един вид или от различни видове.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 с вложени един в друг подреден и неподреден списък: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Да купя за вкъщи: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шоколад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яйца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Да купя за офиса: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хартия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папки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тонер</a:t>
            </a: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4860032" y="683567"/>
            <a:ext cx="3888432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&lt;ol&gt;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&lt;li&gt;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 купя за вкъщи: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&lt;ul type=circle&gt;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    &lt;li&gt; шоколад  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    &lt;li&gt; яйца 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&lt;/ul&gt;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&lt;li&gt;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 купя за офиса: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&lt;/li&gt;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&lt;ul type=circle&gt;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&lt;li&gt;хартия&lt;/li&gt;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&lt;li&gt;папки&lt;/li&gt;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&lt;li&gt;тонер&lt;/li&gt;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&lt;/ul&gt;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&lt;/ol&gt;​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/>
          <p:nvPr>
            <p:ph type="title"/>
          </p:nvPr>
        </p:nvSpPr>
        <p:spPr>
          <a:xfrm>
            <a:off x="838200" y="1082279"/>
            <a:ext cx="71183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sz="3800"/>
              <a:t>Указване на списъци в HTML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251519" y="123478"/>
            <a:ext cx="2885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Тагове за таблици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07505" y="585143"/>
            <a:ext cx="903649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&lt;table&gt;       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&lt;/table&gt;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Атрибути на table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задава широчината на таблицата, обикновено това става в пиксели, но може да бъде и в проценти.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 задава височината на таблицата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&lt;table width="700" height="700"&gt;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&lt;table width="100%"  height="50%"&gt;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 -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хоризонтално подравняване на таблицата: left, right, center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&lt;table align="left" 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/>
          <p:nvPr>
            <p:ph idx="4294967295" type="title"/>
          </p:nvPr>
        </p:nvSpPr>
        <p:spPr>
          <a:xfrm>
            <a:off x="931864" y="72629"/>
            <a:ext cx="7158037" cy="105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Видове списъци</a:t>
            </a:r>
            <a:endParaRPr/>
          </a:p>
        </p:txBody>
      </p:sp>
      <p:sp>
        <p:nvSpPr>
          <p:cNvPr id="289" name="Google Shape;289;p30"/>
          <p:cNvSpPr txBox="1"/>
          <p:nvPr>
            <p:ph idx="4294967295" type="body"/>
          </p:nvPr>
        </p:nvSpPr>
        <p:spPr>
          <a:xfrm>
            <a:off x="949326" y="1485900"/>
            <a:ext cx="7661275" cy="330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152400" lvl="0" marL="8731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/>
              <a:t> </a:t>
            </a:r>
            <a:r>
              <a:rPr lang="en-US" sz="2400">
                <a:solidFill>
                  <a:srgbClr val="CC9900"/>
                </a:solidFill>
              </a:rPr>
              <a:t>неподредени</a:t>
            </a:r>
            <a:r>
              <a:rPr lang="en-US" sz="2400"/>
              <a:t> - отделните елементи на списъка се обозначават с графичен знак</a:t>
            </a:r>
            <a:endParaRPr/>
          </a:p>
          <a:p>
            <a:pPr indent="-152400" lvl="0" marL="873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/>
              <a:t> </a:t>
            </a:r>
            <a:r>
              <a:rPr lang="en-US" sz="2400">
                <a:solidFill>
                  <a:srgbClr val="CC9900"/>
                </a:solidFill>
              </a:rPr>
              <a:t>подредени</a:t>
            </a:r>
            <a:r>
              <a:rPr lang="en-US" sz="2400"/>
              <a:t> – всеки елемент получава свой номер (чрез римски или арабски цифри, латински малки или главни букви и т.н.) </a:t>
            </a:r>
            <a:endParaRPr/>
          </a:p>
          <a:p>
            <a:pPr indent="-152400" lvl="0" marL="873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/>
              <a:t> </a:t>
            </a:r>
            <a:r>
              <a:rPr lang="en-US" sz="2400">
                <a:solidFill>
                  <a:srgbClr val="CC9900"/>
                </a:solidFill>
              </a:rPr>
              <a:t>списъци от дефиниции</a:t>
            </a:r>
            <a:r>
              <a:rPr lang="en-US" sz="2400"/>
              <a:t> – при този тип списъци изброявате понятия и давате определения (едно или повече) за всяко от тях</a:t>
            </a:r>
            <a:endParaRPr/>
          </a:p>
          <a:p>
            <a:pPr indent="0" lvl="0" marL="8731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08000"/>
              </a:buClr>
              <a:buSzPts val="18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"/>
          <p:cNvSpPr txBox="1"/>
          <p:nvPr>
            <p:ph idx="4294967295" type="title"/>
          </p:nvPr>
        </p:nvSpPr>
        <p:spPr>
          <a:xfrm>
            <a:off x="931863" y="72629"/>
            <a:ext cx="7156450" cy="1058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Неномерирани списъци</a:t>
            </a:r>
            <a:endParaRPr/>
          </a:p>
        </p:txBody>
      </p:sp>
      <p:sp>
        <p:nvSpPr>
          <p:cNvPr id="295" name="Google Shape;295;p31"/>
          <p:cNvSpPr txBox="1"/>
          <p:nvPr>
            <p:ph idx="4294967295" type="body"/>
          </p:nvPr>
        </p:nvSpPr>
        <p:spPr>
          <a:xfrm>
            <a:off x="949325" y="1485900"/>
            <a:ext cx="3752850" cy="308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1313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Обозначава се така:</a:t>
            </a:r>
            <a:endParaRPr/>
          </a:p>
          <a:p>
            <a:pPr indent="-341313" lvl="0" marL="342900" rtl="0" algn="l">
              <a:spcBef>
                <a:spcPts val="600"/>
              </a:spcBef>
              <a:spcAft>
                <a:spcPts val="0"/>
              </a:spcAft>
              <a:buClr>
                <a:srgbClr val="808000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&lt;ul&gt;</a:t>
            </a:r>
            <a:endParaRPr/>
          </a:p>
          <a:p>
            <a:pPr indent="-341313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&lt;li&gt;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Първи елемент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&lt;/li&gt;</a:t>
            </a:r>
            <a:endParaRPr/>
          </a:p>
          <a:p>
            <a:pPr indent="-341313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&lt;li&gt;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Втори елемент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&lt;/li&gt;</a:t>
            </a:r>
            <a:endParaRPr/>
          </a:p>
          <a:p>
            <a:pPr indent="-341313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&lt;li&gt;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Трети елемент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&lt;/li&gt;</a:t>
            </a:r>
            <a:endParaRPr/>
          </a:p>
          <a:p>
            <a:pPr indent="-341313" lvl="0" marL="342900" rtl="0" algn="l">
              <a:spcBef>
                <a:spcPts val="600"/>
              </a:spcBef>
              <a:spcAft>
                <a:spcPts val="0"/>
              </a:spcAft>
              <a:buClr>
                <a:srgbClr val="808000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&lt;/ul&gt;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96" name="Google Shape;296;p31"/>
          <p:cNvSpPr txBox="1"/>
          <p:nvPr>
            <p:ph idx="4294967295" type="body"/>
          </p:nvPr>
        </p:nvSpPr>
        <p:spPr>
          <a:xfrm>
            <a:off x="4854575" y="1485900"/>
            <a:ext cx="4038600" cy="308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4013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Ще се визуализира така:</a:t>
            </a:r>
            <a:endParaRPr/>
          </a:p>
          <a:p>
            <a:pPr indent="-354013" lvl="0" marL="355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-354013" lvl="0" marL="355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/>
              <a:t>Първи елемент</a:t>
            </a:r>
            <a:endParaRPr/>
          </a:p>
          <a:p>
            <a:pPr indent="-354013" lvl="0" marL="355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/>
              <a:t>Втори елемент</a:t>
            </a:r>
            <a:endParaRPr/>
          </a:p>
          <a:p>
            <a:pPr indent="-354013" lvl="0" marL="355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/>
              <a:t>Трети елемент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idx="4294967295" type="title"/>
          </p:nvPr>
        </p:nvSpPr>
        <p:spPr>
          <a:xfrm>
            <a:off x="931863" y="72629"/>
            <a:ext cx="7156450" cy="1058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Номерирани списъци</a:t>
            </a:r>
            <a:endParaRPr/>
          </a:p>
        </p:txBody>
      </p:sp>
      <p:sp>
        <p:nvSpPr>
          <p:cNvPr id="302" name="Google Shape;302;p32"/>
          <p:cNvSpPr txBox="1"/>
          <p:nvPr>
            <p:ph idx="4294967295" type="body"/>
          </p:nvPr>
        </p:nvSpPr>
        <p:spPr>
          <a:xfrm>
            <a:off x="949325" y="1485900"/>
            <a:ext cx="3752850" cy="308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1313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Обозначава се така:</a:t>
            </a:r>
            <a:endParaRPr/>
          </a:p>
          <a:p>
            <a:pPr indent="-341313" lvl="0" marL="342900" rtl="0" algn="l">
              <a:spcBef>
                <a:spcPts val="600"/>
              </a:spcBef>
              <a:spcAft>
                <a:spcPts val="0"/>
              </a:spcAft>
              <a:buClr>
                <a:srgbClr val="808000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&lt;ol&gt;</a:t>
            </a:r>
            <a:endParaRPr/>
          </a:p>
          <a:p>
            <a:pPr indent="-341313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&lt;li&gt;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Първи елемент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&lt;/li&gt;</a:t>
            </a:r>
            <a:endParaRPr/>
          </a:p>
          <a:p>
            <a:pPr indent="-341313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&lt;li&gt;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Втори елемент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&lt;/li&gt;</a:t>
            </a:r>
            <a:endParaRPr/>
          </a:p>
          <a:p>
            <a:pPr indent="-341313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&lt;li&gt;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Трети елемент</a:t>
            </a: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&lt;/li&gt;</a:t>
            </a:r>
            <a:endParaRPr/>
          </a:p>
          <a:p>
            <a:pPr indent="-341313" lvl="0" marL="342900" rtl="0" algn="l">
              <a:spcBef>
                <a:spcPts val="600"/>
              </a:spcBef>
              <a:spcAft>
                <a:spcPts val="0"/>
              </a:spcAft>
              <a:buClr>
                <a:srgbClr val="808000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&lt;/ol&gt;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03" name="Google Shape;303;p32"/>
          <p:cNvSpPr txBox="1"/>
          <p:nvPr>
            <p:ph idx="4294967295" type="body"/>
          </p:nvPr>
        </p:nvSpPr>
        <p:spPr>
          <a:xfrm>
            <a:off x="4854575" y="1485900"/>
            <a:ext cx="4038600" cy="308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1118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Ще се визуализира така:</a:t>
            </a:r>
            <a:endParaRPr/>
          </a:p>
          <a:p>
            <a:pPr indent="-609600" lvl="0" marL="611188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-609600" lvl="0" marL="611188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US" sz="2400"/>
              <a:t>Първи елемент</a:t>
            </a:r>
            <a:endParaRPr/>
          </a:p>
          <a:p>
            <a:pPr indent="-609600" lvl="0" marL="611188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US" sz="2400"/>
              <a:t>Втори елемент</a:t>
            </a:r>
            <a:endParaRPr/>
          </a:p>
          <a:p>
            <a:pPr indent="-609600" lvl="0" marL="611188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en-US" sz="2400"/>
              <a:t>Трети елемент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/>
          <p:nvPr>
            <p:ph idx="4294967295" type="title"/>
          </p:nvPr>
        </p:nvSpPr>
        <p:spPr>
          <a:xfrm>
            <a:off x="931863" y="72629"/>
            <a:ext cx="7156450" cy="1058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Списъци от дефиниции</a:t>
            </a:r>
            <a:endParaRPr/>
          </a:p>
        </p:txBody>
      </p:sp>
      <p:sp>
        <p:nvSpPr>
          <p:cNvPr id="309" name="Google Shape;309;p33"/>
          <p:cNvSpPr txBox="1"/>
          <p:nvPr>
            <p:ph idx="4294967295" type="body"/>
          </p:nvPr>
        </p:nvSpPr>
        <p:spPr>
          <a:xfrm>
            <a:off x="949326" y="1485900"/>
            <a:ext cx="4270375" cy="308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1313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Обозначава се така:</a:t>
            </a:r>
            <a:endParaRPr/>
          </a:p>
          <a:p>
            <a:pPr indent="-341313" lvl="0" marL="342900" rtl="0" algn="l">
              <a:spcBef>
                <a:spcPts val="550"/>
              </a:spcBef>
              <a:spcAft>
                <a:spcPts val="0"/>
              </a:spcAft>
              <a:buClr>
                <a:srgbClr val="808000"/>
              </a:buClr>
              <a:buSzPts val="2200"/>
              <a:buFont typeface="Times New Roman"/>
              <a:buNone/>
            </a:pP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&lt;dl&gt;</a:t>
            </a:r>
            <a:endParaRPr/>
          </a:p>
          <a:p>
            <a:pPr indent="-341313" lvl="0" marL="3429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&lt;dt&gt;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Понятие 1</a:t>
            </a: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&lt;/dt&gt;</a:t>
            </a:r>
            <a:endParaRPr/>
          </a:p>
          <a:p>
            <a:pPr indent="-341313" lvl="0" marL="3429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&lt;dd&gt;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Деф.1 за понятие 1</a:t>
            </a: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&lt;/dd&gt;</a:t>
            </a:r>
            <a:endParaRPr/>
          </a:p>
          <a:p>
            <a:pPr indent="-341313" lvl="0" marL="3429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&lt;dt&gt;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Понятие 2</a:t>
            </a: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&lt;/dt&gt;</a:t>
            </a:r>
            <a:endParaRPr/>
          </a:p>
          <a:p>
            <a:pPr indent="-341313" lvl="0" marL="3429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&lt;dd&gt;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Деф.1 за понятие 2</a:t>
            </a: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&lt;/dd&gt;</a:t>
            </a:r>
            <a:endParaRPr/>
          </a:p>
          <a:p>
            <a:pPr indent="-341313" lvl="0" marL="3429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&lt;dd&gt;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Деф.2 за понятие 2</a:t>
            </a: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&lt;/dd&gt;</a:t>
            </a:r>
            <a:endParaRPr/>
          </a:p>
          <a:p>
            <a:pPr indent="-341313" lvl="0" marL="342900" rtl="0" algn="l">
              <a:spcBef>
                <a:spcPts val="550"/>
              </a:spcBef>
              <a:spcAft>
                <a:spcPts val="0"/>
              </a:spcAft>
              <a:buClr>
                <a:srgbClr val="808000"/>
              </a:buClr>
              <a:buSzPts val="2200"/>
              <a:buFont typeface="Times New Roman"/>
              <a:buNone/>
            </a:pPr>
            <a:r>
              <a:rPr lang="en-US" sz="22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&lt;/dl&gt;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10" name="Google Shape;310;p33"/>
          <p:cNvSpPr txBox="1"/>
          <p:nvPr>
            <p:ph idx="4294967295" type="body"/>
          </p:nvPr>
        </p:nvSpPr>
        <p:spPr>
          <a:xfrm>
            <a:off x="5364163" y="1485900"/>
            <a:ext cx="3529012" cy="308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4013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/>
              <a:t>Ще се визуализира така:</a:t>
            </a:r>
            <a:endParaRPr/>
          </a:p>
          <a:p>
            <a:pPr indent="-354013" lvl="0" marL="3556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/>
          </a:p>
          <a:p>
            <a:pPr indent="-354013" lvl="0" marL="3556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/>
              <a:t>Понятие 1</a:t>
            </a:r>
            <a:endParaRPr/>
          </a:p>
          <a:p>
            <a:pPr indent="-354013" lvl="0" marL="3556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/>
              <a:t>	Деф.1 за понятие 1</a:t>
            </a:r>
            <a:endParaRPr/>
          </a:p>
          <a:p>
            <a:pPr indent="-354013" lvl="0" marL="3556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/>
              <a:t>Понятие 2</a:t>
            </a:r>
            <a:endParaRPr/>
          </a:p>
          <a:p>
            <a:pPr indent="-354013" lvl="0" marL="3556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/>
              <a:t>	Деф.1 за понятие 2</a:t>
            </a:r>
            <a:endParaRPr/>
          </a:p>
          <a:p>
            <a:pPr indent="-354013" lvl="0" marL="3556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/>
              <a:t>	Деф.2 за понятие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4294967295" type="title"/>
          </p:nvPr>
        </p:nvSpPr>
        <p:spPr>
          <a:xfrm>
            <a:off x="931863" y="72629"/>
            <a:ext cx="7156450" cy="1058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Влагане на списъци</a:t>
            </a:r>
            <a:endParaRPr/>
          </a:p>
        </p:txBody>
      </p:sp>
      <p:sp>
        <p:nvSpPr>
          <p:cNvPr id="316" name="Google Shape;316;p34"/>
          <p:cNvSpPr txBox="1"/>
          <p:nvPr>
            <p:ph idx="4294967295" type="body"/>
          </p:nvPr>
        </p:nvSpPr>
        <p:spPr>
          <a:xfrm>
            <a:off x="949325" y="1977629"/>
            <a:ext cx="3752850" cy="291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1313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Обозначава се така:</a:t>
            </a:r>
            <a:endParaRPr/>
          </a:p>
          <a:p>
            <a:pPr indent="-341313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808000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&lt;ol&gt;</a:t>
            </a:r>
            <a:endParaRPr/>
          </a:p>
          <a:p>
            <a:pPr indent="-341313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&lt;li&gt;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Първа точка</a:t>
            </a:r>
            <a:endParaRPr/>
          </a:p>
          <a:p>
            <a:pPr indent="-341313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808000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&lt;ol&gt;</a:t>
            </a:r>
            <a:endParaRPr/>
          </a:p>
          <a:p>
            <a:pPr indent="-341313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&lt;li&gt;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Първа подточка</a:t>
            </a: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&lt;/li&gt;</a:t>
            </a:r>
            <a:endParaRPr/>
          </a:p>
          <a:p>
            <a:pPr indent="-341313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&lt;li&gt;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Втора подточка</a:t>
            </a: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&lt;/li&gt;</a:t>
            </a:r>
            <a:endParaRPr/>
          </a:p>
          <a:p>
            <a:pPr indent="-341313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808000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&lt;/ol&gt;</a:t>
            </a:r>
            <a:endParaRPr/>
          </a:p>
          <a:p>
            <a:pPr indent="-341313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808000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&lt;/li&gt;</a:t>
            </a:r>
            <a:endParaRPr/>
          </a:p>
          <a:p>
            <a:pPr indent="-341313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&lt;li&gt;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Втора точка</a:t>
            </a: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&lt;/li&gt;</a:t>
            </a:r>
            <a:endParaRPr/>
          </a:p>
          <a:p>
            <a:pPr indent="-341313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&lt;li&gt;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Трета точка</a:t>
            </a: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&lt;/li&gt;</a:t>
            </a:r>
            <a:endParaRPr/>
          </a:p>
          <a:p>
            <a:pPr indent="-341313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808000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rgbClr val="8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&lt;/ol&gt;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17" name="Google Shape;317;p34"/>
          <p:cNvSpPr txBox="1"/>
          <p:nvPr>
            <p:ph idx="4294967295" type="body"/>
          </p:nvPr>
        </p:nvSpPr>
        <p:spPr>
          <a:xfrm>
            <a:off x="4854575" y="1977629"/>
            <a:ext cx="4038600" cy="291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1118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/>
              <a:t>Ще се визуализира така:</a:t>
            </a:r>
            <a:endParaRPr/>
          </a:p>
          <a:p>
            <a:pPr indent="-609600" lvl="0" marL="611188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/>
          </a:p>
          <a:p>
            <a:pPr indent="-609600" lvl="0" marL="611188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/>
              <a:t>Първа точка</a:t>
            </a:r>
            <a:endParaRPr/>
          </a:p>
          <a:p>
            <a:pPr indent="-533400" lvl="1" marL="13335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lphaLcPeriod"/>
            </a:pPr>
            <a:r>
              <a:rPr lang="en-US" sz="1600"/>
              <a:t>Първа подточка</a:t>
            </a:r>
            <a:endParaRPr/>
          </a:p>
          <a:p>
            <a:pPr indent="-533400" lvl="1" marL="13335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lphaLcPeriod"/>
            </a:pPr>
            <a:r>
              <a:rPr lang="en-US" sz="1600"/>
              <a:t>Втора подточка</a:t>
            </a:r>
            <a:endParaRPr/>
          </a:p>
          <a:p>
            <a:pPr indent="-609600" lvl="0" marL="611188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/>
              <a:t>Втора точка</a:t>
            </a:r>
            <a:endParaRPr/>
          </a:p>
          <a:p>
            <a:pPr indent="-609600" lvl="0" marL="611188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/>
              <a:t>Трета точка</a:t>
            </a:r>
            <a:endParaRPr/>
          </a:p>
        </p:txBody>
      </p:sp>
      <p:sp>
        <p:nvSpPr>
          <p:cNvPr id="318" name="Google Shape;318;p34"/>
          <p:cNvSpPr txBox="1"/>
          <p:nvPr/>
        </p:nvSpPr>
        <p:spPr>
          <a:xfrm>
            <a:off x="900113" y="1437085"/>
            <a:ext cx="8064500" cy="46384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Списъците могат де се влагат едни в други: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/>
          <p:nvPr/>
        </p:nvSpPr>
        <p:spPr>
          <a:xfrm>
            <a:off x="2411760" y="1932970"/>
            <a:ext cx="4327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Тест_1_HTML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Тест_2_HTML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Тест_3_HTML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107504" y="339502"/>
            <a:ext cx="903649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cellspacing -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добавя пространство между клетките в таблицата без да променя размера на таблиците в пиксели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​&lt;table cellspacing="10" border="1"&gt;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cellpadding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добавя пространство вътре в самата клетка - между бордера на клетката и текста в нея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​&lt;table cellpading="10" border="1"&gt;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bgcolor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цвят на фона на цялата таблица.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&lt;table bgcolor="#</a:t>
            </a: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r>
              <a:rPr b="1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 border="1"&gt;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&lt;table bgcolor="black" border="1"&gt;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изображение за фона на таблицата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&lt;table background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=”picture1.jpg”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border="1"&gt;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324714" y="195486"/>
            <a:ext cx="8711782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Таг за ред в таблица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&lt;tr&gt;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Атрибути на тага &lt;tr&gt;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bgcolor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цвят на фона на реда 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&lt;tr bgcolor="#ffebcd" &gt; 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&lt;tr bgcolor="#CEECF5"&gt; 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&lt;td&gt;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Математика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&lt;/td&gt;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&lt;td&gt;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Български език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&lt;/td&gt;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&lt;td&gt;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История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&lt;/td&gt;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&lt;td&gt;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Философия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&lt;/td&gt;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&lt;/tr&gt;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Линкове с ​цветови комбинации: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https://www.computerhope.com/htmcolor.htm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http://html-color-codes.info/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339502"/>
            <a:ext cx="304840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2" y="1707654"/>
            <a:ext cx="4753748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idx="4294967295" type="title"/>
          </p:nvPr>
        </p:nvSpPr>
        <p:spPr>
          <a:xfrm>
            <a:off x="1187624" y="1347614"/>
            <a:ext cx="71183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Указване на таблици в HTML</a:t>
            </a:r>
            <a:endParaRPr b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931864" y="72629"/>
            <a:ext cx="7312025" cy="105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Правило за описване на таблици</a:t>
            </a:r>
            <a:endParaRPr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949326" y="1485900"/>
            <a:ext cx="7661275" cy="330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152400" lvl="0" marL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Таблицата се състои от </a:t>
            </a:r>
            <a:r>
              <a:rPr lang="en-US" sz="2400">
                <a:solidFill>
                  <a:srgbClr val="CC9900"/>
                </a:solidFill>
              </a:rPr>
              <a:t>редове</a:t>
            </a:r>
            <a:r>
              <a:rPr lang="en-US" sz="2400"/>
              <a:t>, които съдържат </a:t>
            </a:r>
            <a:r>
              <a:rPr lang="en-US" sz="2400">
                <a:solidFill>
                  <a:srgbClr val="CC9900"/>
                </a:solidFill>
              </a:rPr>
              <a:t>клетки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88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03200" lvl="0" marL="88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Маркери за описване на таблици:</a:t>
            </a:r>
            <a:endParaRPr/>
          </a:p>
          <a:p>
            <a:pPr indent="-152400" lvl="0" marL="88900" rtl="0" algn="l">
              <a:spcBef>
                <a:spcPts val="480"/>
              </a:spcBef>
              <a:spcAft>
                <a:spcPts val="0"/>
              </a:spcAft>
              <a:buClr>
                <a:srgbClr val="CC9900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CC9900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таблица</a:t>
            </a:r>
            <a:r>
              <a:rPr lang="en-US" sz="2400">
                <a:solidFill>
                  <a:srgbClr val="CC9900"/>
                </a:solidFill>
              </a:rPr>
              <a:t> </a:t>
            </a:r>
            <a:r>
              <a:rPr lang="en-US" sz="2400">
                <a:solidFill>
                  <a:srgbClr val="808000"/>
                </a:solidFill>
              </a:rPr>
              <a:t>&lt;table&gt; … &lt;/table&gt;</a:t>
            </a:r>
            <a:endParaRPr sz="2400">
              <a:solidFill>
                <a:srgbClr val="808000"/>
              </a:solidFill>
            </a:endParaRPr>
          </a:p>
          <a:p>
            <a:pPr indent="-152400" lvl="0" marL="88900" rtl="0" algn="l">
              <a:spcBef>
                <a:spcPts val="480"/>
              </a:spcBef>
              <a:spcAft>
                <a:spcPts val="0"/>
              </a:spcAft>
              <a:buClr>
                <a:srgbClr val="CC9900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CC9900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ред от таблицата</a:t>
            </a:r>
            <a:r>
              <a:rPr lang="en-US" sz="2400">
                <a:solidFill>
                  <a:srgbClr val="CC9900"/>
                </a:solidFill>
              </a:rPr>
              <a:t> </a:t>
            </a:r>
            <a:r>
              <a:rPr lang="en-US" sz="2400">
                <a:solidFill>
                  <a:srgbClr val="808000"/>
                </a:solidFill>
              </a:rPr>
              <a:t>&lt;tr&gt; … &lt;/tr&gt;</a:t>
            </a:r>
            <a:endParaRPr/>
          </a:p>
          <a:p>
            <a:pPr indent="-152400" lvl="0" marL="88900" rtl="0" algn="l">
              <a:spcBef>
                <a:spcPts val="480"/>
              </a:spcBef>
              <a:spcAft>
                <a:spcPts val="0"/>
              </a:spcAft>
              <a:buClr>
                <a:srgbClr val="CC9900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CC9900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клетка от реда</a:t>
            </a:r>
            <a:r>
              <a:rPr lang="en-US" sz="2400">
                <a:solidFill>
                  <a:srgbClr val="CC9900"/>
                </a:solidFill>
              </a:rPr>
              <a:t> </a:t>
            </a:r>
            <a:r>
              <a:rPr lang="en-US" sz="2400">
                <a:solidFill>
                  <a:srgbClr val="808000"/>
                </a:solidFill>
              </a:rPr>
              <a:t>&lt;td&gt; … &lt;/td&gt;</a:t>
            </a:r>
            <a:endParaRPr sz="1800">
              <a:solidFill>
                <a:srgbClr val="808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Таблица с един ред:</a:t>
            </a:r>
            <a:endParaRPr/>
          </a:p>
        </p:txBody>
      </p:sp>
      <p:sp>
        <p:nvSpPr>
          <p:cNvPr id="149" name="Google Shape;149;p9"/>
          <p:cNvSpPr txBox="1"/>
          <p:nvPr>
            <p:ph idx="2" type="body"/>
          </p:nvPr>
        </p:nvSpPr>
        <p:spPr>
          <a:xfrm>
            <a:off x="4854575" y="1485900"/>
            <a:ext cx="4038600" cy="308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6377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6377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&lt;table&gt;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1&lt;/td&gt;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2&lt;/td&gt;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&lt;td&gt;клетка 3&lt;/td&gt;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&lt;/tr&gt;</a:t>
            </a:r>
            <a:endParaRPr/>
          </a:p>
          <a:p>
            <a:pPr indent="-355600" lvl="0" marL="3556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&lt;/table&gt;</a:t>
            </a:r>
            <a:endParaRPr/>
          </a:p>
        </p:txBody>
      </p:sp>
      <p:graphicFrame>
        <p:nvGraphicFramePr>
          <p:cNvPr id="150" name="Google Shape;150;p9"/>
          <p:cNvGraphicFramePr/>
          <p:nvPr/>
        </p:nvGraphicFramePr>
        <p:xfrm>
          <a:off x="949325" y="26253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{C83465BC-C245-4397-9C32-C6771484E3F4}</a:tableStyleId>
              </a:tblPr>
              <a:tblGrid>
                <a:gridCol w="1250950"/>
                <a:gridCol w="1250950"/>
                <a:gridCol w="1250950"/>
              </a:tblGrid>
              <a:tr h="59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1</a:t>
                      </a:r>
                      <a:endParaRPr/>
                    </a:p>
                  </a:txBody>
                  <a:tcPr marT="34300" marB="34300" marR="91450" marL="9145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2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клетка 3</a:t>
                      </a:r>
                      <a:endParaRPr/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