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embeddedFontLst>
    <p:embeddedFont>
      <p:font typeface="Proxima Nova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205" d="100"/>
          <a:sy n="205" d="100"/>
        </p:scale>
        <p:origin x="534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3D моделирането представлява удивителен процес на създаване на триизмерни обекти, който е изключително важен в нашия съвременен свят. С помощта на различни софтуерни приложения можем да визуализираме проекти преди да бъдат реализирани, което е от решаващо значение в индустриите на гейминг, анимация и архитектура. То не само спомага за креативността, но и подобрява ефективността в дизайна.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Светлината и сенките играят ключова роля в композицията на 3D сцените. Чрез стратегическото им прилагане, можем да подчертаем важни детайли и да създадем дълбочина в довършените обекти. Ще обсъдим различни техники за осветление, включително изкуствени и естествени източници, и как те влияят на цялостното възприемане на моделите. Добавянето на сенки е не по-малко важно, тъй като те допринасят за реализиране на пространствената комплексност.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Сега е моментът да демонстрираме нашите напреднали 3D модели! Всяка работа ще бъде обсъдена, за да предостави възможност за обратна връзка и колективно учене, където всеки може да научи нови техники и да обменя идеи. Това е важна част от обучението - да видим как различните творчески подходи водят до уникални резултати.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На финалната сесия, ще обобщим всички основни концепции и техники, които разгледахме. Важно е да видим пълната картинка, за да определим как можем да приложим наученото в практиката. След това ще отворим дискусия за въпросите, които може да имате, и ще ви предоставим допълнителни ресурси, за да улесним по-дълбокото си разбиране на 3D моделирането.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При разглеждането на инструменти за 3D моделиране, Blender излиза на преден план като мощен софтуер, който разполага с широк набор от функции, включително създаване и редактиране на 3D обекти. Разбирането на основните функции и контролите е критично важно за всяка стъпка в процеса на моделиране.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Сега, когато сме разгледали основните концепции, ще преминем към практическата част. Започваме с устойчиво създаване на 3D кубична форма – универсален примитив, от който ще изградим сложни обекти. Учениците ще имат възможността да приложат наученото, добавяйки текстури и създавайки свои собствени сцени с 3D обекти.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В тези слайдове ще разгледаме основните инструменти на 3D софтуера, който ще използваме. Интерфейсът е проектиран с акцент на потребителското удобство, особено за начинаещи. Навигацията в 3D пространството е от основно значение, тъй като позволява на потребителите да взаимодействат с модела по лесен начин. Добавянето на обекти е един от първите стъпки в създаването на 3D сцени, а редактирането на тези обекти е ключово за постигане на желанFinal внешний вид.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Разбирането на работния интерфейс и различните менюта е от съществено значение за успешното използване на софтуера. Основните панели осигуряват достъп до критично важни функции, като текстуриране и рендериране. Настройки за визуализация и производителност спомагат за плавно управление на работния процес. Съществува и опция за персонализиране на интерфейса, която предлага уникално изживяване на потребителя.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Тази стъпка е насочена към практически упражнения, където учениците ще могат да приложат на практика наученото. Процесът на създаване на базов куб е пъстра основа за моделиране, като последващото текстуриране и осветление ще увеличат културното измерение на създадения обект. Както се работи, задачите ще предизвикат креативността на участниците и ще им предоставят възможността да се насладят на процеса на моделиране.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В заключение, днешната презентация предостави основни принципи на 3D моделирането. Прекратявайки темата, ние ще обобщим ключовите изводи и ще обсъдим направените наблюдения. Отворената сесия с въпроси и отговори е изключително важна за по-добро усвояване на темата, и в заключение, ще предложим насоки за следващи стъпки, за да насочим интереса на участниците в правилната посока.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По време на практическата работа, ще се съсредоточим върху основите на създаването на 3D обект. Ще преминем през стъпка по стъпка демонстрация, като започнем с основната форма на куба. Разглеждането на всяка стъпка е от съществено значение, защото помага на учениците да разберат как се структурират обектите в 3D пространството. Веднъж след като овладеят създаването на куб, ще ви дам задача да създадете собствена сцена с няколко различни обекта, което ще подхрани вашата креативност и практическо приложение на наученото.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Текстурирането и цветополагането са основополагающи за придобиването на реалистичен външен вид на 3D обектите. Процесът на текстуриране е критичен за всяка визуализация, а правилният избор на цветова палитра може драстично да повлияе на настроението и възприятието на сцената. Освен това, ще разгледаме UV мапинга, който ни позволява да проектираме изображения върху повърхностите на обектите, давайки им детайлност и реалистичност.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4"/>
                </a:solidFill>
              </a:defRPr>
            </a:lvl1pPr>
            <a:lvl2pPr lvl="1">
              <a:buNone/>
              <a:defRPr>
                <a:solidFill>
                  <a:schemeClr val="accent4"/>
                </a:solidFill>
              </a:defRPr>
            </a:lvl2pPr>
            <a:lvl3pPr lvl="2">
              <a:buNone/>
              <a:defRPr>
                <a:solidFill>
                  <a:schemeClr val="accent4"/>
                </a:solidFill>
              </a:defRPr>
            </a:lvl3pPr>
            <a:lvl4pPr lvl="3">
              <a:buNone/>
              <a:defRPr>
                <a:solidFill>
                  <a:schemeClr val="accent4"/>
                </a:solidFill>
              </a:defRPr>
            </a:lvl4pPr>
            <a:lvl5pPr lvl="4">
              <a:buNone/>
              <a:defRPr>
                <a:solidFill>
                  <a:schemeClr val="accent4"/>
                </a:solidFill>
              </a:defRPr>
            </a:lvl5pPr>
            <a:lvl6pPr lvl="5">
              <a:buNone/>
              <a:defRPr>
                <a:solidFill>
                  <a:schemeClr val="accent4"/>
                </a:solidFill>
              </a:defRPr>
            </a:lvl6pPr>
            <a:lvl7pPr lvl="6">
              <a:buNone/>
              <a:defRPr>
                <a:solidFill>
                  <a:schemeClr val="accent4"/>
                </a:solidFill>
              </a:defRPr>
            </a:lvl7pPr>
            <a:lvl8pPr lvl="7">
              <a:buNone/>
              <a:defRPr>
                <a:solidFill>
                  <a:schemeClr val="accent4"/>
                </a:solidFill>
              </a:defRPr>
            </a:lvl8pPr>
            <a:lvl9pPr lvl="8">
              <a:buNone/>
              <a:defRPr>
                <a:solidFill>
                  <a:schemeClr val="accent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2"/>
          </p:nvPr>
        </p:nvSpPr>
        <p:spPr>
          <a:xfrm>
            <a:off x="387975" y="789025"/>
            <a:ext cx="8520600" cy="8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TITLE_AND_BODY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hasCustomPrompt="1"/>
          </p:nvPr>
        </p:nvSpPr>
        <p:spPr>
          <a:xfrm>
            <a:off x="311700" y="0"/>
            <a:ext cx="8520600" cy="712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/>
              <a:t>Agenda</a:t>
            </a:r>
            <a:endParaRPr dirty="0"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94734"/>
            <a:ext cx="8520600" cy="3850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832297" y="4863993"/>
            <a:ext cx="311411" cy="1928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4"/>
                </a:solidFill>
              </a:defRPr>
            </a:lvl1pPr>
            <a:lvl2pPr lvl="1" rtl="0">
              <a:buNone/>
              <a:defRPr>
                <a:solidFill>
                  <a:schemeClr val="accent4"/>
                </a:solidFill>
              </a:defRPr>
            </a:lvl2pPr>
            <a:lvl3pPr lvl="2" rtl="0">
              <a:buNone/>
              <a:defRPr>
                <a:solidFill>
                  <a:schemeClr val="accent4"/>
                </a:solidFill>
              </a:defRPr>
            </a:lvl3pPr>
            <a:lvl4pPr lvl="3" rtl="0">
              <a:buNone/>
              <a:defRPr>
                <a:solidFill>
                  <a:schemeClr val="accent4"/>
                </a:solidFill>
              </a:defRPr>
            </a:lvl4pPr>
            <a:lvl5pPr lvl="4" rtl="0">
              <a:buNone/>
              <a:defRPr>
                <a:solidFill>
                  <a:schemeClr val="accent4"/>
                </a:solidFill>
              </a:defRPr>
            </a:lvl5pPr>
            <a:lvl6pPr lvl="5" rtl="0">
              <a:buNone/>
              <a:defRPr>
                <a:solidFill>
                  <a:schemeClr val="accent4"/>
                </a:solidFill>
              </a:defRPr>
            </a:lvl6pPr>
            <a:lvl7pPr lvl="6" rtl="0">
              <a:buNone/>
              <a:defRPr>
                <a:solidFill>
                  <a:schemeClr val="accent4"/>
                </a:solidFill>
              </a:defRPr>
            </a:lvl7pPr>
            <a:lvl8pPr lvl="7" rtl="0">
              <a:buNone/>
              <a:defRPr>
                <a:solidFill>
                  <a:schemeClr val="accent4"/>
                </a:solidFill>
              </a:defRPr>
            </a:lvl8pPr>
            <a:lvl9pPr lvl="8" rtl="0">
              <a:buNone/>
              <a:defRPr>
                <a:solidFill>
                  <a:schemeClr val="accent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D296A4F-FF01-A06E-7AAA-3D203B6399A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11699" y="712926"/>
            <a:ext cx="8520599" cy="481810"/>
          </a:xfrm>
        </p:spPr>
        <p:txBody>
          <a:bodyPr t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4"/>
                </a:solidFill>
              </a:defRPr>
            </a:lvl1pPr>
            <a:lvl2pPr lvl="1">
              <a:buNone/>
              <a:defRPr>
                <a:solidFill>
                  <a:schemeClr val="accent4"/>
                </a:solidFill>
              </a:defRPr>
            </a:lvl2pPr>
            <a:lvl3pPr lvl="2">
              <a:buNone/>
              <a:defRPr>
                <a:solidFill>
                  <a:schemeClr val="accent4"/>
                </a:solidFill>
              </a:defRPr>
            </a:lvl3pPr>
            <a:lvl4pPr lvl="3">
              <a:buNone/>
              <a:defRPr>
                <a:solidFill>
                  <a:schemeClr val="accent4"/>
                </a:solidFill>
              </a:defRPr>
            </a:lvl4pPr>
            <a:lvl5pPr lvl="4">
              <a:buNone/>
              <a:defRPr>
                <a:solidFill>
                  <a:schemeClr val="accent4"/>
                </a:solidFill>
              </a:defRPr>
            </a:lvl5pPr>
            <a:lvl6pPr lvl="5">
              <a:buNone/>
              <a:defRPr>
                <a:solidFill>
                  <a:schemeClr val="accent4"/>
                </a:solidFill>
              </a:defRPr>
            </a:lvl6pPr>
            <a:lvl7pPr lvl="6">
              <a:buNone/>
              <a:defRPr>
                <a:solidFill>
                  <a:schemeClr val="accent4"/>
                </a:solidFill>
              </a:defRPr>
            </a:lvl7pPr>
            <a:lvl8pPr lvl="7">
              <a:buNone/>
              <a:defRPr>
                <a:solidFill>
                  <a:schemeClr val="accent4"/>
                </a:solidFill>
              </a:defRPr>
            </a:lvl8pPr>
            <a:lvl9pPr lvl="8">
              <a:buNone/>
              <a:defRPr>
                <a:solidFill>
                  <a:schemeClr val="accent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3"/>
          </p:nvPr>
        </p:nvSpPr>
        <p:spPr>
          <a:xfrm>
            <a:off x="386975" y="864000"/>
            <a:ext cx="83682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4"/>
          </p:nvPr>
        </p:nvSpPr>
        <p:spPr>
          <a:xfrm>
            <a:off x="4813725" y="3822525"/>
            <a:ext cx="3999900" cy="2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algn="r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marL="914400" lvl="1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600" lvl="2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800" lvl="3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6000" lvl="4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200" lvl="5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400" lvl="6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600" lvl="7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800" lvl="8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3"/>
          </p:nvPr>
        </p:nvSpPr>
        <p:spPr>
          <a:xfrm>
            <a:off x="386975" y="787800"/>
            <a:ext cx="83682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4"/>
          </p:nvPr>
        </p:nvSpPr>
        <p:spPr>
          <a:xfrm>
            <a:off x="4813725" y="3822525"/>
            <a:ext cx="3999900" cy="2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algn="r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marL="914400" lvl="1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600" lvl="2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800" lvl="3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6000" lvl="4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200" lvl="5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400" lvl="6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600" lvl="7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800" lvl="8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4"/>
                </a:solidFill>
              </a:defRPr>
            </a:lvl1pPr>
            <a:lvl2pPr lvl="1" rtl="0">
              <a:buNone/>
              <a:defRPr>
                <a:solidFill>
                  <a:schemeClr val="accent4"/>
                </a:solidFill>
              </a:defRPr>
            </a:lvl2pPr>
            <a:lvl3pPr lvl="2" rtl="0">
              <a:buNone/>
              <a:defRPr>
                <a:solidFill>
                  <a:schemeClr val="accent4"/>
                </a:solidFill>
              </a:defRPr>
            </a:lvl3pPr>
            <a:lvl4pPr lvl="3" rtl="0">
              <a:buNone/>
              <a:defRPr>
                <a:solidFill>
                  <a:schemeClr val="accent4"/>
                </a:solidFill>
              </a:defRPr>
            </a:lvl4pPr>
            <a:lvl5pPr lvl="4" rtl="0">
              <a:buNone/>
              <a:defRPr>
                <a:solidFill>
                  <a:schemeClr val="accent4"/>
                </a:solidFill>
              </a:defRPr>
            </a:lvl5pPr>
            <a:lvl6pPr lvl="5" rtl="0">
              <a:buNone/>
              <a:defRPr>
                <a:solidFill>
                  <a:schemeClr val="accent4"/>
                </a:solidFill>
              </a:defRPr>
            </a:lvl6pPr>
            <a:lvl7pPr lvl="6" rtl="0">
              <a:buNone/>
              <a:defRPr>
                <a:solidFill>
                  <a:schemeClr val="accent4"/>
                </a:solidFill>
              </a:defRPr>
            </a:lvl7pPr>
            <a:lvl8pPr lvl="7" rtl="0">
              <a:buNone/>
              <a:defRPr>
                <a:solidFill>
                  <a:schemeClr val="accent4"/>
                </a:solidFill>
              </a:defRPr>
            </a:lvl8pPr>
            <a:lvl9pPr lvl="8" rtl="0">
              <a:buNone/>
              <a:defRPr>
                <a:solidFill>
                  <a:schemeClr val="accent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docs.blender.org/manual/en/4.3/interface/tool_system.html?utm_source=blender-4.3.1#bpy-ops-wm-too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537668" y="1508670"/>
            <a:ext cx="4068514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537668" y="2165895"/>
            <a:ext cx="4068514" cy="457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537667" y="2165895"/>
            <a:ext cx="4609581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3000" b="0" i="0" dirty="0" err="1">
                <a:solidFill>
                  <a:srgbClr val="202729"/>
                </a:solidFill>
                <a:latin typeface="Proxima Nova"/>
              </a:rPr>
              <a:t>Създаването</a:t>
            </a:r>
            <a:r>
              <a:rPr sz="3000" b="0" i="0" dirty="0">
                <a:solidFill>
                  <a:srgbClr val="202729"/>
                </a:solidFill>
                <a:latin typeface="Proxima Nova"/>
              </a:rPr>
              <a:t> </a:t>
            </a:r>
            <a:r>
              <a:rPr sz="3000" b="0" i="0" dirty="0" err="1">
                <a:solidFill>
                  <a:srgbClr val="202729"/>
                </a:solidFill>
                <a:latin typeface="Proxima Nova"/>
              </a:rPr>
              <a:t>на</a:t>
            </a:r>
            <a:r>
              <a:rPr sz="3000" b="0" i="0" dirty="0">
                <a:solidFill>
                  <a:srgbClr val="202729"/>
                </a:solidFill>
                <a:latin typeface="Proxima Nova"/>
              </a:rPr>
              <a:t> 3D </a:t>
            </a:r>
            <a:r>
              <a:rPr sz="3000" b="0" i="0" dirty="0" err="1">
                <a:solidFill>
                  <a:srgbClr val="202729"/>
                </a:solidFill>
                <a:latin typeface="Proxima Nova"/>
              </a:rPr>
              <a:t>обект</a:t>
            </a:r>
            <a:endParaRPr sz="3000" b="0" i="0" dirty="0">
              <a:solidFill>
                <a:srgbClr val="202729"/>
              </a:solidFill>
              <a:latin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Практическа работа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Създаване на 3D обект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86868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26923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2" name="Picture 11" descr="tmpkuybir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0" y="150867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Стъпка по стъпка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Подробно разглеждане на всяка стъпка за създаване на 3D куб, включително избор на функция и настройка на параметри.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5700" y="1508670"/>
            <a:ext cx="2692449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7" name="Picture 16" descr="tmpbg4bhhm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51" y="150867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25700" y="1965870"/>
            <a:ext cx="2692449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Задача за учениците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Предложение за задача, при която учениците да създадат собствена сцена, използвайки комбинация от обекти и текстури.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2950" y="1508670"/>
            <a:ext cx="26923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700" y="150867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295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Реализация на идея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Насоки за интегриране на различни 3D обекти в една сцена, насърчаваща творческия процес и експериментирането.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Добавяне на текстура и цветове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Текстуриране и избор на цветови палитри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8600" y="1508670"/>
            <a:ext cx="4190999" cy="2140743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Текстуриране: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Процес на нанасяне на текстури, който придава реалистичен вид на 3D обектите.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Цветови палитри: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Избор на подходящи цветови схеми, които подчертават връзката между обектите и средата.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UV мапинг: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Техниката на проектиране на двуизмерно изображение върху 3D повърхност, за да се постигнат подробни текстури.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724400" y="1508670"/>
            <a:ext cx="4190999" cy="2362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pic>
        <p:nvPicPr>
          <p:cNvPr id="12" name="Picture 11" descr="tmpuk1pcav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08670"/>
            <a:ext cx="4190999" cy="2362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Светлина и сенки в 3D моделите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Осветление и техника за създаване на сенки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86868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26923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2" name="Picture 11" descr="tmpc39ur1h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0" y="150867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Осветление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Избор и настройка на различни източници на светлина, които подчертават ключови аспекти на моделите.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5700" y="1508670"/>
            <a:ext cx="2692449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7" name="Picture 16" descr="tmpk840070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51" y="150867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25700" y="1965870"/>
            <a:ext cx="2692449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Техника за създаване на сенки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Методи за добавяне на сенки, които създават дълбочина и реалистичност на сцените.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2950" y="1508670"/>
            <a:ext cx="26923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22" name="Picture 21" descr="tmp_ghprvd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700" y="150867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295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Реалистичност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Съчетание на наложеното осветление и сенки за постигане на фотореалистичен ефект.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Демонстрация на готовите обекти и презентация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Показване на проекти и обратна връзка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8686800" cy="12799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2692300" cy="12799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0" y="150867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Показване на проекти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Преглед на завършените 3D обекти, създадени от учениците.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5700" y="1508670"/>
            <a:ext cx="2692449" cy="12799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7" name="Picture 16" descr="tmpin7aeh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51" y="150867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25700" y="1965870"/>
            <a:ext cx="2692449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Обратна връзка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Дискусия на постигнатото и възможност за споделяне на опит.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2950" y="1508670"/>
            <a:ext cx="2692300" cy="12799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22" name="Picture 21" descr="tmpx1p41_0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700" y="150867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295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Учене от опит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Причини за важността на взаимното учене и как можем да подобрим проектите си.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Заключение и Въпроси и отговори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Ключови изводи и обсъждане на въпроси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8600" y="1508670"/>
            <a:ext cx="4190999" cy="2140743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Ключови изводи: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Обобщаване на основните концепции, покрити в презентацията.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Обобщение: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Преглед на това, което сме научили по време на сесията и как можем да го приложим в практика.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Обсъждане на въпроси: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Отговор на запитвания и предоставяне на допълнителни ресурси за бъдещо обучение.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724400" y="1508670"/>
            <a:ext cx="4190999" cy="2362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pic>
        <p:nvPicPr>
          <p:cNvPr id="12" name="Picture 11" descr="tmp7xy_sgm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08670"/>
            <a:ext cx="4190999" cy="2362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sz="900" b="0" i="0">
                <a:solidFill>
                  <a:srgbClr val="616161"/>
                </a:solidFill>
                <a:latin typeface="Proxima Nova"/>
              </a:rPr>
              <a:t>Photo by Daiga Ellaby on Unsplash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0150" y="685800"/>
            <a:ext cx="7715250" cy="4343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066800" y="685800"/>
            <a:ext cx="7848600" cy="4343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914400" y="685800"/>
            <a:ext cx="73152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66800" y="685800"/>
            <a:ext cx="70104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066800" y="685800"/>
            <a:ext cx="2286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162050" y="685800"/>
            <a:ext cx="381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1066800" y="685800"/>
            <a:ext cx="228600" cy="228600"/>
          </a:xfrm>
          <a:prstGeom prst="roundRect">
            <a:avLst>
              <a:gd name="adj" fmla="val 100000"/>
            </a:avLst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066800" y="6858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300" b="0" i="0">
                <a:solidFill>
                  <a:srgbClr val="616161"/>
                </a:solidFill>
                <a:latin typeface="Proxima Nova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95400" y="685800"/>
            <a:ext cx="67818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1447800" y="685800"/>
            <a:ext cx="6629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447800" y="68580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0" i="0">
                <a:solidFill>
                  <a:srgbClr val="616161"/>
                </a:solidFill>
                <a:latin typeface="Proxima Nova"/>
              </a:rPr>
              <a:t>Въведение в 3D моделирането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6800" y="952500"/>
            <a:ext cx="70104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1066800" y="952500"/>
            <a:ext cx="2286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1162050" y="952500"/>
            <a:ext cx="381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1066800" y="952500"/>
            <a:ext cx="228600" cy="228600"/>
          </a:xfrm>
          <a:prstGeom prst="roundRect">
            <a:avLst>
              <a:gd name="adj" fmla="val 100000"/>
            </a:avLst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1066800" y="9525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300" b="0" i="0">
                <a:solidFill>
                  <a:srgbClr val="616161"/>
                </a:solidFill>
                <a:latin typeface="Proxima Nova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5400" y="952500"/>
            <a:ext cx="67818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1447800" y="952500"/>
            <a:ext cx="6629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1447800" y="95250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0" i="0">
                <a:solidFill>
                  <a:srgbClr val="616161"/>
                </a:solidFill>
                <a:latin typeface="Proxima Nova"/>
              </a:rPr>
              <a:t>Основни понятия и приложения на 3D обектите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6800" y="1219200"/>
            <a:ext cx="70104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1066800" y="1219200"/>
            <a:ext cx="2286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1162050" y="1219200"/>
            <a:ext cx="381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ounded Rectangle 26"/>
          <p:cNvSpPr/>
          <p:nvPr/>
        </p:nvSpPr>
        <p:spPr>
          <a:xfrm>
            <a:off x="1066800" y="1219200"/>
            <a:ext cx="228600" cy="228600"/>
          </a:xfrm>
          <a:prstGeom prst="roundRect">
            <a:avLst>
              <a:gd name="adj" fmla="val 100000"/>
            </a:avLst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1066800" y="12192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300" b="0" i="0">
                <a:solidFill>
                  <a:srgbClr val="616161"/>
                </a:solidFill>
                <a:latin typeface="Proxima Nova"/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1219200"/>
            <a:ext cx="67818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1447800" y="1219200"/>
            <a:ext cx="6629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1447800" y="121920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0" i="0">
                <a:solidFill>
                  <a:srgbClr val="616161"/>
                </a:solidFill>
                <a:latin typeface="Proxima Nova"/>
              </a:rPr>
              <a:t>Преглед на софтуер за 3D моделиране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66800" y="1485900"/>
            <a:ext cx="70104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1066800" y="1485900"/>
            <a:ext cx="2286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ectangle 33"/>
          <p:cNvSpPr/>
          <p:nvPr/>
        </p:nvSpPr>
        <p:spPr>
          <a:xfrm>
            <a:off x="1162050" y="1485900"/>
            <a:ext cx="381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ounded Rectangle 34"/>
          <p:cNvSpPr/>
          <p:nvPr/>
        </p:nvSpPr>
        <p:spPr>
          <a:xfrm>
            <a:off x="1066800" y="1485900"/>
            <a:ext cx="228600" cy="228600"/>
          </a:xfrm>
          <a:prstGeom prst="roundRect">
            <a:avLst>
              <a:gd name="adj" fmla="val 100000"/>
            </a:avLst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1066800" y="14859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300" b="0" i="0">
                <a:solidFill>
                  <a:srgbClr val="616161"/>
                </a:solidFill>
                <a:latin typeface="Proxima Nova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95400" y="1485900"/>
            <a:ext cx="67818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Rectangle 37"/>
          <p:cNvSpPr/>
          <p:nvPr/>
        </p:nvSpPr>
        <p:spPr>
          <a:xfrm>
            <a:off x="1447800" y="1485900"/>
            <a:ext cx="6629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1447800" y="148590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0" i="0">
                <a:solidFill>
                  <a:srgbClr val="616161"/>
                </a:solidFill>
                <a:latin typeface="Proxima Nova"/>
              </a:rPr>
              <a:t>Основни инструменти в софтуера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66800" y="1752600"/>
            <a:ext cx="70104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Rectangle 40"/>
          <p:cNvSpPr/>
          <p:nvPr/>
        </p:nvSpPr>
        <p:spPr>
          <a:xfrm>
            <a:off x="1066800" y="1752600"/>
            <a:ext cx="2286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Rectangle 41"/>
          <p:cNvSpPr/>
          <p:nvPr/>
        </p:nvSpPr>
        <p:spPr>
          <a:xfrm>
            <a:off x="1162050" y="1752600"/>
            <a:ext cx="381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Rounded Rectangle 42"/>
          <p:cNvSpPr/>
          <p:nvPr/>
        </p:nvSpPr>
        <p:spPr>
          <a:xfrm>
            <a:off x="1066800" y="1752600"/>
            <a:ext cx="228600" cy="228600"/>
          </a:xfrm>
          <a:prstGeom prst="roundRect">
            <a:avLst>
              <a:gd name="adj" fmla="val 100000"/>
            </a:avLst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1066800" y="17526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300" b="0" i="0">
                <a:solidFill>
                  <a:srgbClr val="616161"/>
                </a:solidFill>
                <a:latin typeface="Proxima Nova"/>
              </a:rPr>
              <a:t>5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295400" y="1752600"/>
            <a:ext cx="67818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Rectangle 45"/>
          <p:cNvSpPr/>
          <p:nvPr/>
        </p:nvSpPr>
        <p:spPr>
          <a:xfrm>
            <a:off x="1447800" y="1752600"/>
            <a:ext cx="6629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1447800" y="175260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0" i="0">
                <a:solidFill>
                  <a:srgbClr val="616161"/>
                </a:solidFill>
                <a:latin typeface="Proxima Nova"/>
              </a:rPr>
              <a:t>Работа с интерфейса на избран софтуер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066800" y="2019300"/>
            <a:ext cx="70104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Rectangle 48"/>
          <p:cNvSpPr/>
          <p:nvPr/>
        </p:nvSpPr>
        <p:spPr>
          <a:xfrm>
            <a:off x="1066800" y="2019300"/>
            <a:ext cx="2286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0" name="Rectangle 49"/>
          <p:cNvSpPr/>
          <p:nvPr/>
        </p:nvSpPr>
        <p:spPr>
          <a:xfrm>
            <a:off x="1162050" y="2019300"/>
            <a:ext cx="381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1" name="Rounded Rectangle 50"/>
          <p:cNvSpPr/>
          <p:nvPr/>
        </p:nvSpPr>
        <p:spPr>
          <a:xfrm>
            <a:off x="1066800" y="2019300"/>
            <a:ext cx="228600" cy="228600"/>
          </a:xfrm>
          <a:prstGeom prst="roundRect">
            <a:avLst>
              <a:gd name="adj" fmla="val 100000"/>
            </a:avLst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1066800" y="20193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300" b="0" i="0">
                <a:solidFill>
                  <a:srgbClr val="616161"/>
                </a:solidFill>
                <a:latin typeface="Proxima Nova"/>
              </a:rPr>
              <a:t>6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295400" y="2019300"/>
            <a:ext cx="67818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4" name="Rectangle 53"/>
          <p:cNvSpPr/>
          <p:nvPr/>
        </p:nvSpPr>
        <p:spPr>
          <a:xfrm>
            <a:off x="1447800" y="2019300"/>
            <a:ext cx="6629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1447800" y="201930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0" i="0">
                <a:solidFill>
                  <a:srgbClr val="616161"/>
                </a:solidFill>
                <a:latin typeface="Proxima Nova"/>
              </a:rPr>
              <a:t>Основни действия: създаване, промяна и текстуриране на обекти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66800" y="2286000"/>
            <a:ext cx="70104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7" name="Rectangle 56"/>
          <p:cNvSpPr/>
          <p:nvPr/>
        </p:nvSpPr>
        <p:spPr>
          <a:xfrm>
            <a:off x="1066800" y="2286000"/>
            <a:ext cx="2286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1162050" y="2286000"/>
            <a:ext cx="381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9" name="Rounded Rectangle 58"/>
          <p:cNvSpPr/>
          <p:nvPr/>
        </p:nvSpPr>
        <p:spPr>
          <a:xfrm>
            <a:off x="1066800" y="2286000"/>
            <a:ext cx="228600" cy="228600"/>
          </a:xfrm>
          <a:prstGeom prst="roundRect">
            <a:avLst>
              <a:gd name="adj" fmla="val 100000"/>
            </a:avLst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1066800" y="22860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300" b="0" i="0">
                <a:solidFill>
                  <a:srgbClr val="616161"/>
                </a:solidFill>
                <a:latin typeface="Proxima Nova"/>
              </a:rPr>
              <a:t>7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295400" y="2286000"/>
            <a:ext cx="67818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>
          <a:xfrm>
            <a:off x="1447800" y="2286000"/>
            <a:ext cx="6629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1447800" y="228600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0" i="0">
                <a:solidFill>
                  <a:srgbClr val="616161"/>
                </a:solidFill>
                <a:latin typeface="Proxima Nova"/>
              </a:rPr>
              <a:t>Планиране и проектиране на прост 3D модел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66800" y="2552700"/>
            <a:ext cx="70104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5" name="Rectangle 64"/>
          <p:cNvSpPr/>
          <p:nvPr/>
        </p:nvSpPr>
        <p:spPr>
          <a:xfrm>
            <a:off x="1066800" y="2552700"/>
            <a:ext cx="2286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Rectangle 65"/>
          <p:cNvSpPr/>
          <p:nvPr/>
        </p:nvSpPr>
        <p:spPr>
          <a:xfrm>
            <a:off x="1162050" y="2552700"/>
            <a:ext cx="381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Rounded Rectangle 66"/>
          <p:cNvSpPr/>
          <p:nvPr/>
        </p:nvSpPr>
        <p:spPr>
          <a:xfrm>
            <a:off x="1066800" y="2552700"/>
            <a:ext cx="228600" cy="228600"/>
          </a:xfrm>
          <a:prstGeom prst="roundRect">
            <a:avLst>
              <a:gd name="adj" fmla="val 100000"/>
            </a:avLst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8" name="TextBox 67"/>
          <p:cNvSpPr txBox="1"/>
          <p:nvPr/>
        </p:nvSpPr>
        <p:spPr>
          <a:xfrm>
            <a:off x="1066800" y="25527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300" b="0" i="0">
                <a:solidFill>
                  <a:srgbClr val="616161"/>
                </a:solidFill>
                <a:latin typeface="Proxima Nova"/>
              </a:rPr>
              <a:t>8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295400" y="2552700"/>
            <a:ext cx="67818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Rectangle 69"/>
          <p:cNvSpPr/>
          <p:nvPr/>
        </p:nvSpPr>
        <p:spPr>
          <a:xfrm>
            <a:off x="1447800" y="2552700"/>
            <a:ext cx="6629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1447800" y="255270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0" i="0">
                <a:solidFill>
                  <a:srgbClr val="616161"/>
                </a:solidFill>
                <a:latin typeface="Proxima Nova"/>
              </a:rPr>
              <a:t>Практическа работа: Създаване на 3D обект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066800" y="2819400"/>
            <a:ext cx="70104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Rectangle 72"/>
          <p:cNvSpPr/>
          <p:nvPr/>
        </p:nvSpPr>
        <p:spPr>
          <a:xfrm>
            <a:off x="1066800" y="2819400"/>
            <a:ext cx="2286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4" name="Rectangle 73"/>
          <p:cNvSpPr/>
          <p:nvPr/>
        </p:nvSpPr>
        <p:spPr>
          <a:xfrm>
            <a:off x="1162050" y="2819400"/>
            <a:ext cx="381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5" name="Rounded Rectangle 74"/>
          <p:cNvSpPr/>
          <p:nvPr/>
        </p:nvSpPr>
        <p:spPr>
          <a:xfrm>
            <a:off x="1066800" y="2819400"/>
            <a:ext cx="228600" cy="228600"/>
          </a:xfrm>
          <a:prstGeom prst="roundRect">
            <a:avLst>
              <a:gd name="adj" fmla="val 100000"/>
            </a:avLst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1066800" y="28194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300" b="0" i="0">
                <a:solidFill>
                  <a:srgbClr val="616161"/>
                </a:solidFill>
                <a:latin typeface="Proxima Nova"/>
              </a:rPr>
              <a:t>9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295400" y="2819400"/>
            <a:ext cx="67818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8" name="Rectangle 77"/>
          <p:cNvSpPr/>
          <p:nvPr/>
        </p:nvSpPr>
        <p:spPr>
          <a:xfrm>
            <a:off x="1447800" y="2819400"/>
            <a:ext cx="6629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9" name="TextBox 78"/>
          <p:cNvSpPr txBox="1"/>
          <p:nvPr/>
        </p:nvSpPr>
        <p:spPr>
          <a:xfrm>
            <a:off x="1447800" y="281940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0" i="0">
                <a:solidFill>
                  <a:srgbClr val="616161"/>
                </a:solidFill>
                <a:latin typeface="Proxima Nova"/>
              </a:rPr>
              <a:t>Добавяне на текстура и цветове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066800" y="3086100"/>
            <a:ext cx="70104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1" name="Rectangle 80"/>
          <p:cNvSpPr/>
          <p:nvPr/>
        </p:nvSpPr>
        <p:spPr>
          <a:xfrm>
            <a:off x="1066800" y="3086100"/>
            <a:ext cx="2286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Rectangle 81"/>
          <p:cNvSpPr/>
          <p:nvPr/>
        </p:nvSpPr>
        <p:spPr>
          <a:xfrm>
            <a:off x="1162050" y="3086100"/>
            <a:ext cx="381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Rounded Rectangle 82"/>
          <p:cNvSpPr/>
          <p:nvPr/>
        </p:nvSpPr>
        <p:spPr>
          <a:xfrm>
            <a:off x="1066800" y="3086100"/>
            <a:ext cx="228600" cy="228600"/>
          </a:xfrm>
          <a:prstGeom prst="roundRect">
            <a:avLst>
              <a:gd name="adj" fmla="val 100000"/>
            </a:avLst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4" name="TextBox 83"/>
          <p:cNvSpPr txBox="1"/>
          <p:nvPr/>
        </p:nvSpPr>
        <p:spPr>
          <a:xfrm>
            <a:off x="1066800" y="30861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300" b="0" i="0">
                <a:solidFill>
                  <a:srgbClr val="616161"/>
                </a:solidFill>
                <a:latin typeface="Proxima Nova"/>
              </a:rPr>
              <a:t>10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295400" y="3086100"/>
            <a:ext cx="67818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Rectangle 85"/>
          <p:cNvSpPr/>
          <p:nvPr/>
        </p:nvSpPr>
        <p:spPr>
          <a:xfrm>
            <a:off x="1447800" y="3086100"/>
            <a:ext cx="6629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7" name="TextBox 86"/>
          <p:cNvSpPr txBox="1"/>
          <p:nvPr/>
        </p:nvSpPr>
        <p:spPr>
          <a:xfrm>
            <a:off x="1447800" y="308610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0" i="0">
                <a:solidFill>
                  <a:srgbClr val="616161"/>
                </a:solidFill>
                <a:latin typeface="Proxima Nova"/>
              </a:rPr>
              <a:t>Светлина и сенки в 3D моделите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066800" y="3352800"/>
            <a:ext cx="70104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Rectangle 88"/>
          <p:cNvSpPr/>
          <p:nvPr/>
        </p:nvSpPr>
        <p:spPr>
          <a:xfrm>
            <a:off x="1066800" y="3352800"/>
            <a:ext cx="2286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Rectangle 89"/>
          <p:cNvSpPr/>
          <p:nvPr/>
        </p:nvSpPr>
        <p:spPr>
          <a:xfrm>
            <a:off x="1162050" y="3352800"/>
            <a:ext cx="381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1" name="Rounded Rectangle 90"/>
          <p:cNvSpPr/>
          <p:nvPr/>
        </p:nvSpPr>
        <p:spPr>
          <a:xfrm>
            <a:off x="1066800" y="3352800"/>
            <a:ext cx="228600" cy="228600"/>
          </a:xfrm>
          <a:prstGeom prst="roundRect">
            <a:avLst>
              <a:gd name="adj" fmla="val 100000"/>
            </a:avLst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2" name="TextBox 91"/>
          <p:cNvSpPr txBox="1"/>
          <p:nvPr/>
        </p:nvSpPr>
        <p:spPr>
          <a:xfrm>
            <a:off x="1066800" y="33528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300" b="0" i="0">
                <a:solidFill>
                  <a:srgbClr val="616161"/>
                </a:solidFill>
                <a:latin typeface="Proxima Nova"/>
              </a:rPr>
              <a:t>11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295400" y="3352800"/>
            <a:ext cx="67818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4" name="Rectangle 93"/>
          <p:cNvSpPr/>
          <p:nvPr/>
        </p:nvSpPr>
        <p:spPr>
          <a:xfrm>
            <a:off x="1447800" y="3352800"/>
            <a:ext cx="6629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TextBox 94"/>
          <p:cNvSpPr txBox="1"/>
          <p:nvPr/>
        </p:nvSpPr>
        <p:spPr>
          <a:xfrm>
            <a:off x="1447800" y="335280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0" i="0">
                <a:solidFill>
                  <a:srgbClr val="616161"/>
                </a:solidFill>
                <a:latin typeface="Proxima Nova"/>
              </a:rPr>
              <a:t>Демонстрация на готовите обекти и презентация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066800" y="3619500"/>
            <a:ext cx="70104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7" name="Rectangle 96"/>
          <p:cNvSpPr/>
          <p:nvPr/>
        </p:nvSpPr>
        <p:spPr>
          <a:xfrm>
            <a:off x="1066800" y="3619500"/>
            <a:ext cx="2286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8" name="Rectangle 97"/>
          <p:cNvSpPr/>
          <p:nvPr/>
        </p:nvSpPr>
        <p:spPr>
          <a:xfrm>
            <a:off x="1162050" y="3619500"/>
            <a:ext cx="38100" cy="266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9" name="Rounded Rectangle 98"/>
          <p:cNvSpPr/>
          <p:nvPr/>
        </p:nvSpPr>
        <p:spPr>
          <a:xfrm>
            <a:off x="1066800" y="3619500"/>
            <a:ext cx="228600" cy="228600"/>
          </a:xfrm>
          <a:prstGeom prst="roundRect">
            <a:avLst>
              <a:gd name="adj" fmla="val 100000"/>
            </a:avLst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0" name="TextBox 99"/>
          <p:cNvSpPr txBox="1"/>
          <p:nvPr/>
        </p:nvSpPr>
        <p:spPr>
          <a:xfrm>
            <a:off x="1066800" y="36195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300" b="0" i="0">
                <a:solidFill>
                  <a:srgbClr val="616161"/>
                </a:solidFill>
                <a:latin typeface="Proxima Nova"/>
              </a:rPr>
              <a:t>12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1295400" y="3619500"/>
            <a:ext cx="67818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2" name="Rectangle 101"/>
          <p:cNvSpPr/>
          <p:nvPr/>
        </p:nvSpPr>
        <p:spPr>
          <a:xfrm>
            <a:off x="1447800" y="3619500"/>
            <a:ext cx="6629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3" name="TextBox 102"/>
          <p:cNvSpPr txBox="1"/>
          <p:nvPr/>
        </p:nvSpPr>
        <p:spPr>
          <a:xfrm>
            <a:off x="1447800" y="361950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0" i="0">
                <a:solidFill>
                  <a:srgbClr val="616161"/>
                </a:solidFill>
                <a:latin typeface="Proxima Nova"/>
              </a:rPr>
              <a:t>Заключение и Въпроси и отговори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Въведение в 3D моделирането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Основна информация, важност и приложения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8686800" cy="210264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2692300" cy="210264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2" name="Picture 11" descr="tmpvhm7mqt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0" y="150867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965870"/>
            <a:ext cx="2692300" cy="411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Основна информация за 3D моделирането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3D моделирането е процес, при който се създават тримерни обекти с помощта на софтуерни приложения, които могат да се използват за визуализация и симулации.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5700" y="1508670"/>
            <a:ext cx="2692449" cy="210264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7" name="Picture 16" descr="tmp7nl86k7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51" y="150867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25700" y="1965870"/>
            <a:ext cx="2692449" cy="411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Защо е важно в съвременния свят?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3D моделирането става все по-важно в различни индустрии, тъй като позволява разработване на реалистични проекти и симулации, които спомагат за вземането на информирани решения.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2950" y="1508670"/>
            <a:ext cx="2692300" cy="210264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22" name="Picture 21" descr="tmpajlgibr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700" y="150867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295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Популярни приложения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Области като гейминг, кино, архитектура и индустриален дизайн използват 3D моделирането за създаване на визуални ефекти, проекти и активно взаимодействие с потребителите.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/>
              <a:t>Основни</a:t>
            </a:r>
            <a:r>
              <a:rPr dirty="0"/>
              <a:t> </a:t>
            </a:r>
            <a:r>
              <a:rPr dirty="0" err="1"/>
              <a:t>инструменти</a:t>
            </a:r>
            <a:r>
              <a:rPr dirty="0"/>
              <a:t> в </a:t>
            </a:r>
            <a:r>
              <a:rPr dirty="0" err="1"/>
              <a:t>софтуера</a:t>
            </a:r>
            <a:endParaRPr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Преглед на програмите за 3D моделиране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8686800" cy="18969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2692300" cy="18969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2" name="Picture 11" descr="tmpub81as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0" y="150867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965870"/>
            <a:ext cx="2692300" cy="14003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 dirty="0" err="1">
                <a:solidFill>
                  <a:srgbClr val="616161"/>
                </a:solidFill>
                <a:latin typeface="Proxima Nova"/>
              </a:rPr>
              <a:t>Примерен</a:t>
            </a:r>
            <a:r>
              <a:rPr sz="1300" b="1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300" b="1" i="0" dirty="0" err="1">
                <a:solidFill>
                  <a:srgbClr val="616161"/>
                </a:solidFill>
                <a:latin typeface="Proxima Nova"/>
              </a:rPr>
              <a:t>софтуер</a:t>
            </a:r>
            <a:r>
              <a:rPr sz="1300" b="1" i="0" dirty="0">
                <a:solidFill>
                  <a:srgbClr val="616161"/>
                </a:solidFill>
                <a:latin typeface="Proxima Nova"/>
              </a:rPr>
              <a:t>: </a:t>
            </a:r>
            <a:r>
              <a:rPr sz="1300" b="1" i="0" dirty="0">
                <a:solidFill>
                  <a:srgbClr val="616161"/>
                </a:solidFill>
                <a:latin typeface="Proxima Nova"/>
                <a:hlinkClick r:id="rId4"/>
              </a:rPr>
              <a:t>Blender</a:t>
            </a:r>
            <a:endParaRPr sz="1300" b="1" i="0" dirty="0">
              <a:solidFill>
                <a:srgbClr val="616161"/>
              </a:solidFill>
              <a:latin typeface="Proxima Nova"/>
            </a:endParaRPr>
          </a:p>
          <a:p>
            <a:pPr algn="ctr">
              <a:spcAft>
                <a:spcPts val="1200"/>
              </a:spcAft>
            </a:pPr>
            <a:r>
              <a:rPr sz="1300" b="0" i="0" dirty="0">
                <a:solidFill>
                  <a:srgbClr val="616161"/>
                </a:solidFill>
                <a:latin typeface="Proxima Nova"/>
              </a:rPr>
              <a:t>Blender е </a:t>
            </a:r>
            <a:r>
              <a:rPr sz="1300" b="0" i="0" dirty="0" err="1">
                <a:solidFill>
                  <a:srgbClr val="616161"/>
                </a:solidFill>
                <a:latin typeface="Proxima Nova"/>
              </a:rPr>
              <a:t>безплатен</a:t>
            </a:r>
            <a:r>
              <a:rPr sz="1300" b="0" i="0" dirty="0">
                <a:solidFill>
                  <a:srgbClr val="616161"/>
                </a:solidFill>
                <a:latin typeface="Proxima Nova"/>
              </a:rPr>
              <a:t> и с </a:t>
            </a:r>
            <a:r>
              <a:rPr sz="1300" b="0" i="0" dirty="0" err="1">
                <a:solidFill>
                  <a:srgbClr val="616161"/>
                </a:solidFill>
                <a:latin typeface="Proxima Nova"/>
              </a:rPr>
              <a:t>отворен</a:t>
            </a:r>
            <a:r>
              <a:rPr sz="13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300" b="0" i="0" dirty="0" err="1">
                <a:solidFill>
                  <a:srgbClr val="616161"/>
                </a:solidFill>
                <a:latin typeface="Proxima Nova"/>
              </a:rPr>
              <a:t>код</a:t>
            </a:r>
            <a:r>
              <a:rPr sz="1300" b="0" i="0" dirty="0">
                <a:solidFill>
                  <a:srgbClr val="616161"/>
                </a:solidFill>
                <a:latin typeface="Proxima Nova"/>
              </a:rPr>
              <a:t>, </a:t>
            </a:r>
            <a:r>
              <a:rPr sz="1300" b="0" i="0" dirty="0" err="1">
                <a:solidFill>
                  <a:srgbClr val="616161"/>
                </a:solidFill>
                <a:latin typeface="Proxima Nova"/>
              </a:rPr>
              <a:t>предоставя</a:t>
            </a:r>
            <a:r>
              <a:rPr sz="13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300" b="0" i="0" dirty="0" err="1">
                <a:solidFill>
                  <a:srgbClr val="616161"/>
                </a:solidFill>
                <a:latin typeface="Proxima Nova"/>
              </a:rPr>
              <a:t>множество</a:t>
            </a:r>
            <a:r>
              <a:rPr sz="13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300" b="0" i="0" dirty="0" err="1">
                <a:solidFill>
                  <a:srgbClr val="616161"/>
                </a:solidFill>
                <a:latin typeface="Proxima Nova"/>
              </a:rPr>
              <a:t>функционалности</a:t>
            </a:r>
            <a:r>
              <a:rPr sz="1300" b="0" i="0" dirty="0">
                <a:solidFill>
                  <a:srgbClr val="616161"/>
                </a:solidFill>
                <a:latin typeface="Proxima Nova"/>
              </a:rPr>
              <a:t>, </a:t>
            </a:r>
            <a:r>
              <a:rPr sz="1300" b="0" i="0" dirty="0" err="1">
                <a:solidFill>
                  <a:srgbClr val="616161"/>
                </a:solidFill>
                <a:latin typeface="Proxima Nova"/>
              </a:rPr>
              <a:t>подходящи</a:t>
            </a:r>
            <a:r>
              <a:rPr sz="13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300" b="0" i="0" dirty="0" err="1">
                <a:solidFill>
                  <a:srgbClr val="616161"/>
                </a:solidFill>
                <a:latin typeface="Proxima Nova"/>
              </a:rPr>
              <a:t>за</a:t>
            </a:r>
            <a:r>
              <a:rPr sz="13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300" b="0" i="0" dirty="0" err="1">
                <a:solidFill>
                  <a:srgbClr val="616161"/>
                </a:solidFill>
                <a:latin typeface="Proxima Nova"/>
              </a:rPr>
              <a:t>учебни</a:t>
            </a:r>
            <a:r>
              <a:rPr sz="13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300" b="0" i="0" dirty="0" err="1">
                <a:solidFill>
                  <a:srgbClr val="616161"/>
                </a:solidFill>
                <a:latin typeface="Proxima Nova"/>
              </a:rPr>
              <a:t>цели</a:t>
            </a:r>
            <a:r>
              <a:rPr sz="1300" b="0" i="0" dirty="0">
                <a:solidFill>
                  <a:srgbClr val="616161"/>
                </a:solidFill>
                <a:latin typeface="Proxima Nova"/>
              </a:rPr>
              <a:t>, </a:t>
            </a:r>
            <a:r>
              <a:rPr sz="1300" b="0" i="0" dirty="0" err="1">
                <a:solidFill>
                  <a:srgbClr val="616161"/>
                </a:solidFill>
                <a:latin typeface="Proxima Nova"/>
              </a:rPr>
              <a:t>което</a:t>
            </a:r>
            <a:r>
              <a:rPr sz="13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300" b="0" i="0" dirty="0" err="1">
                <a:solidFill>
                  <a:srgbClr val="616161"/>
                </a:solidFill>
                <a:latin typeface="Proxima Nova"/>
              </a:rPr>
              <a:t>го</a:t>
            </a:r>
            <a:r>
              <a:rPr sz="13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300" b="0" i="0" dirty="0" err="1">
                <a:solidFill>
                  <a:srgbClr val="616161"/>
                </a:solidFill>
                <a:latin typeface="Proxima Nova"/>
              </a:rPr>
              <a:t>прави</a:t>
            </a:r>
            <a:r>
              <a:rPr sz="13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300" b="0" i="0" dirty="0" err="1">
                <a:solidFill>
                  <a:srgbClr val="616161"/>
                </a:solidFill>
                <a:latin typeface="Proxima Nova"/>
              </a:rPr>
              <a:t>идеален</a:t>
            </a:r>
            <a:r>
              <a:rPr sz="13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300" b="0" i="0" dirty="0" err="1">
                <a:solidFill>
                  <a:srgbClr val="616161"/>
                </a:solidFill>
                <a:latin typeface="Proxima Nova"/>
              </a:rPr>
              <a:t>инструмент</a:t>
            </a:r>
            <a:r>
              <a:rPr sz="13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300" b="0" i="0" dirty="0" err="1">
                <a:solidFill>
                  <a:srgbClr val="616161"/>
                </a:solidFill>
                <a:latin typeface="Proxima Nova"/>
              </a:rPr>
              <a:t>за</a:t>
            </a:r>
            <a:r>
              <a:rPr sz="1300" b="0" i="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300" b="0" i="0" dirty="0" err="1">
                <a:solidFill>
                  <a:srgbClr val="616161"/>
                </a:solidFill>
                <a:latin typeface="Proxima Nova"/>
              </a:rPr>
              <a:t>новаците</a:t>
            </a:r>
            <a:r>
              <a:rPr sz="1300" b="0" i="0" dirty="0">
                <a:solidFill>
                  <a:srgbClr val="616161"/>
                </a:solidFill>
                <a:latin typeface="Proxima Nova"/>
              </a:rPr>
              <a:t> в 3D </a:t>
            </a:r>
            <a:r>
              <a:rPr sz="1300" b="0" i="0" dirty="0" err="1">
                <a:solidFill>
                  <a:srgbClr val="616161"/>
                </a:solidFill>
                <a:latin typeface="Proxima Nova"/>
              </a:rPr>
              <a:t>моделирането</a:t>
            </a:r>
            <a:r>
              <a:rPr sz="1300" b="0" i="0" dirty="0">
                <a:solidFill>
                  <a:srgbClr val="616161"/>
                </a:solidFill>
                <a:latin typeface="Proxima Nova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5700" y="1508670"/>
            <a:ext cx="2692449" cy="18969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7" name="Picture 16" descr="tmpx7jwln7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451" y="150867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25700" y="1965870"/>
            <a:ext cx="2692449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Основни функции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Софтуерът предлага навигация в 3D пространството чрез инструменти за панорама, приближаване и заместване, което позволява прецизно взаимодействие с моделите.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2950" y="1508670"/>
            <a:ext cx="2692300" cy="18969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22" name="Picture 21" descr="tmp6dlgrmn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6700" y="150867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295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Добавяне и редакция на обекти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Процесите на добавяне на нови геометрични примитиви и редактиране на съществуващи обекти изискват разбиране на основните инструменти и тяхното приложение в работния поток.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Практическа работа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Създаване на 3D обект: стъпка по стъпка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8686800" cy="169128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2692300" cy="169128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2" name="Picture 11" descr="tmpbdmd0em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0" y="150867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Създаване на кубична форма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Кубът е основен геометричен примитив, служащ за стартова точка в 3D моделирането, преди да се добавят сложни детайли.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5700" y="1508670"/>
            <a:ext cx="2692449" cy="169128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7" name="Picture 16" descr="tmpy57_laa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51" y="150867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25700" y="1965870"/>
            <a:ext cx="2692449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Добавяне на текстура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Важна линия на работа, която включва нанасяне на цветови палитри и текстури, за да се придаде реализъм на обектите.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2950" y="1508670"/>
            <a:ext cx="2692300" cy="169128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22" name="Picture 21" descr="tmpsgxjlex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700" y="150867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295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Задачи за учениците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Учениците ще получат задача да създадат собствена сцена, комбинирайки различни геометрични фигури, осветление и текстури, за да развият уменията си.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Основни инструменти в софтуера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Навигация и редактиране в 3D среда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8686800" cy="215592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4190999" cy="8227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8600" y="1508670"/>
            <a:ext cx="4190999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Интерфейс на софтуера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Софтуерът за 3D моделиране разполага с интуитивен интерфейс, който позволява бърз достъп до основните функции, удобен за нови потребители.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400" y="1508670"/>
            <a:ext cx="4190999" cy="8227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724400" y="1508670"/>
            <a:ext cx="4190999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Навигация в 3D пространството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Основни техники за навигация включват панорамиране, приближаване и отдалечаване, които помагат за по-добро разглеждане и манипулиране на обектите.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2636192"/>
            <a:ext cx="4190999" cy="10284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228600" y="2636192"/>
            <a:ext cx="4190999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Добавяне на обекти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Моделите в 3D софтуера могат лесно да бъдат добавяни чрез едно щракване, което позволява бързо създаване на сложни сцени.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24400" y="2636192"/>
            <a:ext cx="4190999" cy="10284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724400" y="2636192"/>
            <a:ext cx="4190999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Редактиране на обекти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Основните инструменти за редактиране позволяват трансформация, изписване и модификация на съществуващите 3D обекти, с цел постигане на желаната геометрия.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Работа с интерфейса на избран софтуер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Основни менюта и настройки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1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12717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4190999" cy="312717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8600" y="1508670"/>
            <a:ext cx="4190999" cy="3127176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sz="1100" b="1" i="0">
                <a:solidFill>
                  <a:srgbClr val="616161"/>
                </a:solidFill>
                <a:latin typeface="Proxima Nova"/>
              </a:rPr>
              <a:t>Менюта и панели:</a:t>
            </a:r>
            <a:r>
              <a:rPr sz="1100" b="0" i="0">
                <a:solidFill>
                  <a:srgbClr val="616161"/>
                </a:solidFill>
                <a:latin typeface="Proxima Nova"/>
              </a:rPr>
              <a:t> Разнообразие от менюта, всеки със специфични функции, предоставя достъп до инструменти за работа с 3D графики.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100" b="1" i="0">
                <a:solidFill>
                  <a:srgbClr val="616161"/>
                </a:solidFill>
                <a:latin typeface="Proxima Nova"/>
              </a:rPr>
              <a:t>Инструменти на работното място:</a:t>
            </a:r>
            <a:r>
              <a:rPr sz="1100" b="0" i="0">
                <a:solidFill>
                  <a:srgbClr val="616161"/>
                </a:solidFill>
                <a:latin typeface="Proxima Nova"/>
              </a:rPr>
              <a:t> Инструментите на работното място включват различни панели за модулиране, текстуриране и рендериране, което повишава ефективността.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100" b="1" i="0">
                <a:solidFill>
                  <a:srgbClr val="616161"/>
                </a:solidFill>
                <a:latin typeface="Proxima Nova"/>
              </a:rPr>
              <a:t>Настройки на визуализацията:</a:t>
            </a:r>
            <a:r>
              <a:rPr sz="1100" b="0" i="0">
                <a:solidFill>
                  <a:srgbClr val="616161"/>
                </a:solidFill>
                <a:latin typeface="Proxima Nova"/>
              </a:rPr>
              <a:t> Параметрите за визуализация позволяват настройка на детайлността на рендериране и работната среда, влияещи на производителността.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100" b="1" i="0">
                <a:solidFill>
                  <a:srgbClr val="616161"/>
                </a:solidFill>
                <a:latin typeface="Proxima Nova"/>
              </a:rPr>
              <a:t>Потребителски предпочитания:</a:t>
            </a:r>
            <a:r>
              <a:rPr sz="1100" b="0" i="0">
                <a:solidFill>
                  <a:srgbClr val="616161"/>
                </a:solidFill>
                <a:latin typeface="Proxima Nova"/>
              </a:rPr>
              <a:t> Софтуерът предлага възможности за персонализиране на интерфейса, за да отговори на нуждите на индивидуалните потребители.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1508670"/>
            <a:ext cx="4190999" cy="312717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724400" y="1508670"/>
            <a:ext cx="4190999" cy="2362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pic>
        <p:nvPicPr>
          <p:cNvPr id="12" name="Picture 11" descr="tmpwxxdbw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08670"/>
            <a:ext cx="4190999" cy="2362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Практическа работа: Създаване на 3D обект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Стъпка по стъпка за успех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09904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4190999" cy="309904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8600" y="1508670"/>
            <a:ext cx="4190999" cy="3099048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sz="1200" b="1" i="0">
                <a:solidFill>
                  <a:srgbClr val="616161"/>
                </a:solidFill>
                <a:latin typeface="Proxima Nova"/>
              </a:rPr>
              <a:t>Създаване на кубична форма:</a:t>
            </a:r>
            <a:r>
              <a:rPr sz="1200" b="0" i="0">
                <a:solidFill>
                  <a:srgbClr val="616161"/>
                </a:solidFill>
                <a:latin typeface="Proxima Nova"/>
              </a:rPr>
              <a:t> Процесът по създаване на базов куб предоставя основите на 3D моделирането и служи за база за по-сложни форми.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200" b="1" i="0">
                <a:solidFill>
                  <a:srgbClr val="616161"/>
                </a:solidFill>
                <a:latin typeface="Proxima Nova"/>
              </a:rPr>
              <a:t>Добавяне на текстура:</a:t>
            </a:r>
            <a:r>
              <a:rPr sz="1200" b="0" i="0">
                <a:solidFill>
                  <a:srgbClr val="616161"/>
                </a:solidFill>
                <a:latin typeface="Proxima Nova"/>
              </a:rPr>
              <a:t> Текстурирането на обектите добавя дълбочина и реалистичност, като размени вентилаторен интерфейс с цветови палитри.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200" b="1" i="0">
                <a:solidFill>
                  <a:srgbClr val="616161"/>
                </a:solidFill>
                <a:latin typeface="Proxima Nova"/>
              </a:rPr>
              <a:t>Изобразяване на сенки и светлина:</a:t>
            </a:r>
            <a:r>
              <a:rPr sz="1200" b="0" i="0">
                <a:solidFill>
                  <a:srgbClr val="616161"/>
                </a:solidFill>
                <a:latin typeface="Proxima Nova"/>
              </a:rPr>
              <a:t> Техниките за осветление и сенки повишават визуалната привлекателност на 3D моделите, създавайки реалистичен вид.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200" b="1" i="0">
                <a:solidFill>
                  <a:srgbClr val="616161"/>
                </a:solidFill>
                <a:latin typeface="Proxima Nova"/>
              </a:rPr>
              <a:t>Задачи за учениците:</a:t>
            </a:r>
            <a:r>
              <a:rPr sz="1200" b="0" i="0">
                <a:solidFill>
                  <a:srgbClr val="616161"/>
                </a:solidFill>
                <a:latin typeface="Proxima Nova"/>
              </a:rPr>
              <a:t> Студентите получават задача да създадат собствена сцена, активирайки тяхното творчество и усъвършенстване на придобитите знания.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1508670"/>
            <a:ext cx="4190999" cy="309904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724400" y="1508670"/>
            <a:ext cx="4190999" cy="2362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pic>
        <p:nvPicPr>
          <p:cNvPr id="12" name="Picture 11" descr="tmpv6oc692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08670"/>
            <a:ext cx="4190999" cy="2362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Заключение и Въпроси и отговори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Обобщение на наученото и отворени въпроси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17256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4190999" cy="317256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8600" y="1508670"/>
            <a:ext cx="4190999" cy="3172569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sz="1200" b="1" i="0">
                <a:solidFill>
                  <a:srgbClr val="616161"/>
                </a:solidFill>
                <a:latin typeface="Proxima Nova"/>
              </a:rPr>
              <a:t>Ключови изводи:</a:t>
            </a:r>
            <a:r>
              <a:rPr sz="1200" b="0" i="0">
                <a:solidFill>
                  <a:srgbClr val="616161"/>
                </a:solidFill>
                <a:latin typeface="Proxima Nova"/>
              </a:rPr>
              <a:t> Участниците ще обобщят наученото за 3D моделиране, инструментите и процесите, които най-добре предоставят понимание и иновации.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200" b="1" i="0">
                <a:solidFill>
                  <a:srgbClr val="616161"/>
                </a:solidFill>
                <a:latin typeface="Proxima Nova"/>
              </a:rPr>
              <a:t>Обобщение и обсъждане:</a:t>
            </a:r>
            <a:r>
              <a:rPr sz="1200" b="0" i="0">
                <a:solidFill>
                  <a:srgbClr val="616161"/>
                </a:solidFill>
                <a:latin typeface="Proxima Nova"/>
              </a:rPr>
              <a:t> Преговор на основните понятия и приложения в 3D моделирането, подготвяйки основа за напредналото обучение.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200" b="1" i="0">
                <a:solidFill>
                  <a:srgbClr val="616161"/>
                </a:solidFill>
                <a:latin typeface="Proxima Nova"/>
              </a:rPr>
              <a:t>Отговори на въпроси:</a:t>
            </a:r>
            <a:r>
              <a:rPr sz="1200" b="0" i="0">
                <a:solidFill>
                  <a:srgbClr val="616161"/>
                </a:solidFill>
                <a:latin typeface="Proxima Nova"/>
              </a:rPr>
              <a:t> Сесия за питане и отговори, която е важна за изясняване на съмнения и задълбочаване на осъзнаването на темата.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200" b="1" i="0">
                <a:solidFill>
                  <a:srgbClr val="616161"/>
                </a:solidFill>
                <a:latin typeface="Proxima Nova"/>
              </a:rPr>
              <a:t>Следващи стъпки:</a:t>
            </a:r>
            <a:r>
              <a:rPr sz="1200" b="0" i="0">
                <a:solidFill>
                  <a:srgbClr val="616161"/>
                </a:solidFill>
                <a:latin typeface="Proxima Nova"/>
              </a:rPr>
              <a:t> Препоръки за допълнително обучение и ресурси, които биха могли да бъде полезни за обучаемите.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1508670"/>
            <a:ext cx="4190999" cy="317256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724400" y="1508670"/>
            <a:ext cx="4190999" cy="2362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pic>
        <p:nvPicPr>
          <p:cNvPr id="12" name="Picture 11" descr="tmp3jjf74f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08670"/>
            <a:ext cx="4190999" cy="2362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63D297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1869</Words>
  <Application>Microsoft Office PowerPoint</Application>
  <PresentationFormat>Презентация на цял екран (16:9)</PresentationFormat>
  <Paragraphs>124</Paragraphs>
  <Slides>14</Slides>
  <Notes>12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7" baseType="lpstr">
      <vt:lpstr>Proxima Nova</vt:lpstr>
      <vt:lpstr>Arial</vt:lpstr>
      <vt:lpstr>Spearmint</vt:lpstr>
      <vt:lpstr>Презентация на PowerPoint</vt:lpstr>
      <vt:lpstr>Презентация на PowerPoint</vt:lpstr>
      <vt:lpstr>Въведение в 3D моделирането</vt:lpstr>
      <vt:lpstr>Основни инструменти в софтуера</vt:lpstr>
      <vt:lpstr>Практическа работа</vt:lpstr>
      <vt:lpstr>Основни инструменти в софтуера</vt:lpstr>
      <vt:lpstr>Работа с интерфейса на избран софтуер</vt:lpstr>
      <vt:lpstr>Практическа работа: Създаване на 3D обект</vt:lpstr>
      <vt:lpstr>Заключение и Въпроси и отговори</vt:lpstr>
      <vt:lpstr>Практическа работа</vt:lpstr>
      <vt:lpstr>Добавяне на текстура и цветове</vt:lpstr>
      <vt:lpstr>Светлина и сенки в 3D моделите</vt:lpstr>
      <vt:lpstr>Демонстрация на готовите обекти и презентация</vt:lpstr>
      <vt:lpstr>Заключение и Въпроси и отговори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cp:lastModifiedBy>Nuray Nuri_PC</cp:lastModifiedBy>
  <cp:revision>5</cp:revision>
  <dcterms:modified xsi:type="dcterms:W3CDTF">2024-12-12T08:05:54Z</dcterms:modified>
</cp:coreProperties>
</file>